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8" r:id="rId5"/>
    <p:sldId id="269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4" r:id="rId25"/>
    <p:sldId id="292" r:id="rId26"/>
    <p:sldId id="295" r:id="rId27"/>
    <p:sldId id="297" r:id="rId28"/>
    <p:sldId id="289" r:id="rId29"/>
    <p:sldId id="296" r:id="rId30"/>
    <p:sldId id="299" r:id="rId31"/>
    <p:sldId id="298" r:id="rId32"/>
    <p:sldId id="267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https://www.researchgate.net/figure/ProBERT-A-Fine-tuned-BERT-Model-for-Multi-label-Product-Categorization_fig1_344901824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https://arxiv.org/pdf/1910.10683.pdf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https://openai.com/blog/chatgpt/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https://huggingface.co/blog/large-language-models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https://www.startus-insights.com/innovators-guide/natural-language-processing-trends/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https://www.bilibili.com/video/BV1Wd4y1v7xF/?spm_id_from=333.337.search-card.all.click&amp;vd_source=0cee49be127fdd0ac512f45582953167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https://arxiv.org/pdf/1810.04805.pdf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https://arxiv.org/pdf/1810.04805.pdf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microsoft.com/office/2007/relationships/hdphoto" Target="../media/image2.wdp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 bwMode="auto">
          <a:xfrm>
            <a:off x="1587047" y="1591964"/>
            <a:ext cx="8686201" cy="3002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zh-CN" sz="5400" dirty="0">
              <a:solidFill>
                <a:schemeClr val="accent6">
                  <a:lumMod val="50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524000" y="121380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>
                <a:sym typeface="+mn-ea"/>
              </a:rPr>
              <a:t>Pretraining is all you need</a:t>
            </a:r>
            <a:endParaRPr lang="zh-CN" altLang="en-US" sz="5400"/>
          </a:p>
        </p:txBody>
      </p:sp>
      <p:sp>
        <p:nvSpPr>
          <p:cNvPr id="6" name="副标题 2"/>
          <p:cNvSpPr>
            <a:spLocks noGrp="1"/>
          </p:cNvSpPr>
          <p:nvPr/>
        </p:nvSpPr>
        <p:spPr>
          <a:xfrm>
            <a:off x="1524000" y="369347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3200"/>
              <a:t>——Towards Artificial Intelligence of Human Level Generalization Capability</a:t>
            </a:r>
            <a:endParaRPr lang="en-US" altLang="zh-CN" sz="320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Model structure for text translation?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125" y="1724660"/>
            <a:ext cx="6127750" cy="44221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Tasks for different architectures?</a:t>
            </a:r>
            <a:endParaRPr lang="en-US" altLang="zh-CN" sz="4000"/>
          </a:p>
          <a:p>
            <a:endParaRPr lang="en-US" altLang="zh-CN" sz="4000"/>
          </a:p>
          <a:p>
            <a:r>
              <a:rPr lang="en-US" altLang="zh-CN" sz="2800"/>
              <a:t>Encoder: Noising -&gt; Denoising (Mask -&gt; fill)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Decoder: Text Completion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Encoder-Decoder: Permutation -&gt; Recovering</a:t>
            </a:r>
            <a:endParaRPr lang="en-US" altLang="zh-CN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/>
              <a:t>What to do after pre-training?</a:t>
            </a:r>
            <a:endParaRPr lang="en-US" altLang="zh-CN" sz="4000"/>
          </a:p>
          <a:p>
            <a:endParaRPr lang="en-US" altLang="zh-CN" sz="2800"/>
          </a:p>
          <a:p>
            <a:r>
              <a:rPr lang="en-US" altLang="zh-CN" sz="2800"/>
              <a:t>Models are stupid! They only know what they learn.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To resolve this: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· Task-specific fine-tuning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· Unified instructing</a:t>
            </a:r>
            <a:endParaRPr lang="en-US" altLang="zh-CN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How do we fine-tune a model?</a:t>
            </a:r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2800"/>
              <a:t>A possible solution -&gt;</a:t>
            </a:r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2800"/>
              <a:t>Note: A model after pre-training </a:t>
            </a:r>
            <a:endParaRPr lang="en-US" altLang="zh-CN" sz="2800"/>
          </a:p>
          <a:p>
            <a:r>
              <a:rPr lang="en-US" altLang="zh-CN" sz="2800" b="1"/>
              <a:t>knows</a:t>
            </a:r>
            <a:r>
              <a:rPr lang="en-US" altLang="zh-CN" sz="2800"/>
              <a:t> nothing, but</a:t>
            </a:r>
            <a:r>
              <a:rPr lang="en-US" altLang="zh-CN" sz="2800" b="1"/>
              <a:t> almost knows</a:t>
            </a:r>
            <a:r>
              <a:rPr lang="en-US" altLang="zh-CN" sz="2800"/>
              <a:t> </a:t>
            </a:r>
            <a:endParaRPr lang="en-US" altLang="zh-CN" sz="2800"/>
          </a:p>
          <a:p>
            <a:r>
              <a:rPr lang="en-US" altLang="zh-CN" sz="2800"/>
              <a:t>everything.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885" y="1711960"/>
            <a:ext cx="4860290" cy="48755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How do we instruct a model?</a:t>
            </a:r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2800"/>
              <a:t>Note: A model after instructive training</a:t>
            </a:r>
            <a:r>
              <a:rPr lang="en-US" altLang="zh-CN" sz="2800" b="1"/>
              <a:t> knows almost</a:t>
            </a:r>
            <a:r>
              <a:rPr lang="en-US" altLang="zh-CN" sz="2800"/>
              <a:t> everything.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095" y="2152015"/>
            <a:ext cx="8831580" cy="29857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How do we use an instructed model?</a:t>
            </a:r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02815"/>
            <a:ext cx="12191365" cy="400875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Reinforcement Learning with pre-training?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2800"/>
              <a:t>Deep Learning vs Reinforcement Learning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Deep Learning: Label as Supervision </a:t>
            </a:r>
            <a:endParaRPr lang="en-US" altLang="zh-CN" sz="2800"/>
          </a:p>
          <a:p>
            <a:r>
              <a:rPr lang="en-US" altLang="zh-CN" sz="2800"/>
              <a:t>- Text classification, Image Generation ...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Reinforcement Learning: Reward as Supervision </a:t>
            </a:r>
            <a:endParaRPr lang="en-US" altLang="zh-CN" sz="2800"/>
          </a:p>
          <a:p>
            <a:r>
              <a:rPr lang="en-US" altLang="zh-CN" sz="2800"/>
              <a:t>- Games, Chatbot, Autonomous Driving ...</a:t>
            </a:r>
            <a:endParaRPr lang="en-US" altLang="zh-CN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Reinforcement Learning with pre-training?</a:t>
            </a:r>
            <a:endParaRPr lang="en-US" altLang="zh-CN" sz="3600"/>
          </a:p>
          <a:p>
            <a:endParaRPr lang="en-US" altLang="zh-CN" sz="3600"/>
          </a:p>
          <a:p>
            <a:r>
              <a:rPr lang="en-US" altLang="zh-CN" sz="2800"/>
              <a:t>Is pre-training suitable for RL?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In most cases, NO</a:t>
            </a:r>
            <a:endParaRPr lang="en-US" altLang="zh-CN" sz="2800"/>
          </a:p>
          <a:p>
            <a:r>
              <a:rPr lang="en-US" altLang="zh-CN" sz="2800"/>
              <a:t>· Distribution gap</a:t>
            </a:r>
            <a:endParaRPr lang="en-US" altLang="zh-CN" sz="2800"/>
          </a:p>
          <a:p>
            <a:r>
              <a:rPr lang="en-US" altLang="zh-CN" sz="2800"/>
              <a:t>· Reward is hard to get</a:t>
            </a:r>
            <a:endParaRPr lang="en-US" altLang="zh-CN" sz="2800"/>
          </a:p>
          <a:p>
            <a:r>
              <a:rPr lang="en-US" altLang="zh-CN" sz="2800"/>
              <a:t>· Algorithm is unstable</a:t>
            </a:r>
            <a:endParaRPr lang="en-US" altLang="zh-CN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65" y="1016635"/>
            <a:ext cx="7985125" cy="606933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How shall we incorporate RL with pre-trained models?</a:t>
            </a:r>
            <a:endParaRPr lang="en-US" altLang="zh-CN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420" y="2009775"/>
            <a:ext cx="8519160" cy="483870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625" y="1726565"/>
            <a:ext cx="7940040" cy="4991100"/>
          </a:xfrm>
          <a:prstGeom prst="rect">
            <a:avLst/>
          </a:prstGeom>
        </p:spPr>
      </p:pic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Tendency of model size: A new moore's law?</a:t>
            </a:r>
            <a:endParaRPr lang="en-US" altLang="zh-CN" sz="40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What can pre-trained models do?</a:t>
            </a:r>
            <a:endParaRPr lang="en-US" altLang="zh-CN" sz="3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5550" y="2127885"/>
            <a:ext cx="7776845" cy="41579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What can we do after pre-trained models?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How to make AI Generatation </a:t>
            </a:r>
            <a:r>
              <a:rPr lang="zh-CN" altLang="en-US" sz="2800"/>
              <a:t>controllable？</a:t>
            </a:r>
            <a:endParaRPr lang="zh-CN" altLang="en-US" sz="2800"/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00430" y="2693670"/>
            <a:ext cx="27355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H: </a:t>
            </a:r>
            <a:r>
              <a:rPr lang="zh-CN" altLang="en-US" sz="2400"/>
              <a:t>你好！</a:t>
            </a:r>
            <a:endParaRPr lang="zh-CN" altLang="en-US" sz="2400"/>
          </a:p>
          <a:p>
            <a:r>
              <a:rPr lang="en-US" altLang="zh-CN" sz="2400"/>
              <a:t>AI: </a:t>
            </a:r>
            <a:r>
              <a:rPr lang="zh-CN" altLang="en-US" sz="2400"/>
              <a:t>你好！</a:t>
            </a:r>
            <a:endParaRPr lang="zh-CN" altLang="en-US" sz="2400"/>
          </a:p>
          <a:p>
            <a:r>
              <a:rPr lang="en-US" altLang="zh-CN" sz="2400"/>
              <a:t>H: </a:t>
            </a:r>
            <a:r>
              <a:rPr lang="zh-CN" altLang="en-US" sz="2400"/>
              <a:t>能听懂中文吗？</a:t>
            </a:r>
            <a:endParaRPr lang="zh-CN" altLang="en-US" sz="2400"/>
          </a:p>
          <a:p>
            <a:r>
              <a:rPr lang="en-US" altLang="zh-CN" sz="2400"/>
              <a:t>AI: </a:t>
            </a:r>
            <a:r>
              <a:rPr lang="zh-CN" altLang="en-US" sz="2400"/>
              <a:t>能听懂中文！</a:t>
            </a:r>
            <a:endParaRPr lang="zh-CN" altLang="en-US" sz="2400"/>
          </a:p>
        </p:txBody>
      </p:sp>
      <p:sp>
        <p:nvSpPr>
          <p:cNvPr id="10" name="文本框 9"/>
          <p:cNvSpPr txBox="1"/>
          <p:nvPr/>
        </p:nvSpPr>
        <p:spPr>
          <a:xfrm>
            <a:off x="5207000" y="2693670"/>
            <a:ext cx="40513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H: </a:t>
            </a:r>
            <a:r>
              <a:rPr lang="zh-CN" altLang="en-US" sz="2400"/>
              <a:t>你是</a:t>
            </a:r>
            <a:r>
              <a:rPr lang="en-US" altLang="zh-CN" sz="2400"/>
              <a:t>AI</a:t>
            </a:r>
            <a:r>
              <a:rPr lang="zh-CN" altLang="en-US" sz="2400"/>
              <a:t>吗？</a:t>
            </a:r>
            <a:endParaRPr lang="zh-CN" altLang="en-US" sz="2400"/>
          </a:p>
          <a:p>
            <a:r>
              <a:rPr lang="en-US" altLang="zh-CN" sz="2400"/>
              <a:t>AI: </a:t>
            </a:r>
            <a:r>
              <a:rPr lang="zh-CN" altLang="en-US" sz="2400"/>
              <a:t>我是</a:t>
            </a:r>
            <a:r>
              <a:rPr lang="en-US" altLang="zh-CN" sz="2400"/>
              <a:t>AI!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H: </a:t>
            </a:r>
            <a:r>
              <a:rPr lang="zh-CN" altLang="en-US" sz="2400">
                <a:sym typeface="+mn-ea"/>
              </a:rPr>
              <a:t>很高兴认识你，再见</a:t>
            </a:r>
            <a:r>
              <a:rPr lang="en-US" altLang="zh-CN" sz="2400">
                <a:sym typeface="+mn-ea"/>
              </a:rPr>
              <a:t>!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sym typeface="+mn-ea"/>
              </a:rPr>
              <a:t>AI: </a:t>
            </a:r>
            <a:r>
              <a:rPr lang="zh-CN" altLang="en-US" sz="2400">
                <a:sym typeface="+mn-ea"/>
              </a:rPr>
              <a:t>很高兴认识你，再见！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What can we do after pre-trained models?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Is there more efficient AI? (efficient tuning, models, training)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endParaRPr lang="en-US" altLang="zh-CN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05" y="2593975"/>
            <a:ext cx="9184640" cy="18059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What can we do after pre-trained models?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How to align models with human values, and avoid catastropic decision</a:t>
            </a:r>
            <a:r>
              <a:rPr lang="zh-CN" altLang="en-US" sz="2800"/>
              <a:t>？</a:t>
            </a:r>
            <a:endParaRPr lang="zh-CN" altLang="en-US" sz="2800"/>
          </a:p>
          <a:p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895" y="2955925"/>
            <a:ext cx="8191500" cy="10820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What can we do after pre-trained models?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/>
              <a:t>How to avoid adversarial sample’s effect on AI models?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460" y="2661920"/>
            <a:ext cx="5749925" cy="22650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5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What can we do after pre-trained models?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29310" y="1951355"/>
            <a:ext cx="10515600" cy="4258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800">
                <a:sym typeface="+mn-ea"/>
              </a:rPr>
              <a:t>How to make AIGC coherent</a:t>
            </a:r>
            <a:r>
              <a:rPr lang="zh-CN" altLang="en-US" sz="2800">
                <a:sym typeface="+mn-ea"/>
              </a:rPr>
              <a:t>？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/>
              <a:t>How to protect knowledge patent and user privacy?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>
                <a:sym typeface="+mn-ea"/>
              </a:rPr>
              <a:t>How to make models more </a:t>
            </a:r>
            <a:r>
              <a:rPr lang="zh-CN" altLang="en-US" sz="2800">
                <a:sym typeface="+mn-ea"/>
              </a:rPr>
              <a:t>intepretable</a:t>
            </a:r>
            <a:r>
              <a:rPr lang="en-US" altLang="zh-CN" sz="2800">
                <a:sym typeface="+mn-ea"/>
              </a:rPr>
              <a:t>?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How to resolve long context modelling and generation</a:t>
            </a:r>
            <a:r>
              <a:rPr lang="zh-CN" altLang="en-US" sz="2800">
                <a:sym typeface="+mn-ea"/>
              </a:rPr>
              <a:t>？</a:t>
            </a:r>
            <a:endParaRPr lang="zh-CN" altLang="en-US" sz="2800"/>
          </a:p>
          <a:p>
            <a:endParaRPr lang="en-US" altLang="zh-CN" sz="2800"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9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Social Impact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29310" y="1914525"/>
            <a:ext cx="10514965" cy="4942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To AI industry: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Vanishing old jobs: </a:t>
            </a:r>
            <a:endParaRPr lang="en-US" altLang="zh-CN" sz="2800"/>
          </a:p>
          <a:p>
            <a:r>
              <a:rPr lang="en-US" altLang="zh-CN" sz="2800"/>
              <a:t>hyperparameter tuning (we have NAS), architecture designing 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Emerging new jobs: </a:t>
            </a:r>
            <a:endParaRPr lang="en-US" altLang="zh-CN" sz="2800"/>
          </a:p>
          <a:p>
            <a:r>
              <a:rPr lang="en-US" altLang="zh-CN" sz="2800"/>
              <a:t>data engineering, data collection, model prompting, model distillation</a:t>
            </a:r>
            <a:endParaRPr lang="en-US" altLang="zh-CN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9935" y="107696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Social Impact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29310" y="1914525"/>
            <a:ext cx="10514965" cy="4942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To Society: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AI models and data: new property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Vanishing old jobs: </a:t>
            </a:r>
            <a:endParaRPr lang="en-US" altLang="zh-CN" sz="2800"/>
          </a:p>
          <a:p>
            <a:r>
              <a:rPr lang="en-US" altLang="zh-CN" sz="2800"/>
              <a:t>drawing, translation, article polishing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Emerging New jobs: </a:t>
            </a:r>
            <a:endParaRPr lang="en-US" altLang="zh-CN" sz="2800"/>
          </a:p>
          <a:p>
            <a:r>
              <a:rPr lang="en-US" altLang="zh-CN" sz="2800"/>
              <a:t>data labeling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less repetitive work and more creativity</a:t>
            </a:r>
            <a:endParaRPr lang="en-US" altLang="zh-CN" sz="2800"/>
          </a:p>
          <a:p>
            <a:endParaRPr lang="en-US" altLang="zh-CN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29310" y="1914525"/>
            <a:ext cx="10514965" cy="4942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/>
              <a:t>Thanks for your Listening!</a:t>
            </a:r>
            <a:endParaRPr lang="en-US" altLang="zh-CN" sz="3600"/>
          </a:p>
          <a:p>
            <a:endParaRPr lang="en-US" altLang="zh-CN" sz="3600"/>
          </a:p>
          <a:p>
            <a:endParaRPr lang="en-US" altLang="zh-CN" sz="3600"/>
          </a:p>
          <a:p>
            <a:r>
              <a:rPr lang="en-US" altLang="zh-CN" sz="3600"/>
              <a:t>We’re almost over, but let’s take a look at some resources!</a:t>
            </a:r>
            <a:endParaRPr lang="en-US" altLang="zh-CN" sz="36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49935" y="953770"/>
            <a:ext cx="108489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If you’re interested in AI</a:t>
            </a:r>
            <a:endParaRPr lang="en-US" altLang="zh-CN" sz="3600"/>
          </a:p>
        </p:txBody>
      </p:sp>
      <p:sp>
        <p:nvSpPr>
          <p:cNvPr id="4" name="文本框 3"/>
          <p:cNvSpPr txBox="1"/>
          <p:nvPr/>
        </p:nvSpPr>
        <p:spPr>
          <a:xfrm>
            <a:off x="838835" y="1915160"/>
            <a:ext cx="10514965" cy="4942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https://yzhu.io/s/research/getting_started/</a:t>
            </a:r>
            <a:endParaRPr lang="en-US" altLang="zh-CN" sz="2400"/>
          </a:p>
          <a:p>
            <a:r>
              <a:rPr lang="en-US" altLang="zh-CN" sz="2400"/>
              <a:t>帮你自学大学四年AI的所有内容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>
                <a:sym typeface="+mn-ea"/>
              </a:rPr>
              <a:t>Getting started in NLP research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https://docs.google.com/document/d/1D3qmwJWkmYv0h0kqGZyM2umg3AUm2Ji1I1V66QgLa-U/edit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https://csrankings.org/</a:t>
            </a:r>
            <a:endParaRPr lang="en-US" altLang="zh-CN" sz="2400"/>
          </a:p>
          <a:p>
            <a:r>
              <a:rPr lang="en-US" altLang="zh-CN" sz="2400"/>
              <a:t>A good resource to know who are active in CS areas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Youtube: </a:t>
            </a:r>
            <a:endParaRPr lang="en-US" altLang="zh-CN" sz="2400"/>
          </a:p>
          <a:p>
            <a:r>
              <a:rPr lang="en-US" altLang="zh-CN" sz="2400"/>
              <a:t>Tutorials from AI conferences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How much cost shall we need?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956310" y="1894205"/>
            <a:ext cx="66014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BERT: 3.3 Billion Words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zh-CN" altLang="en-US" sz="2800">
                <a:sym typeface="+mn-ea"/>
              </a:rPr>
              <a:t>Book proofreader</a:t>
            </a:r>
            <a:r>
              <a:rPr lang="en-US" altLang="zh-CN" sz="2800">
                <a:sym typeface="+mn-ea"/>
              </a:rPr>
              <a:t>: 5</a:t>
            </a:r>
            <a:r>
              <a:rPr lang="zh-CN" altLang="en-US" sz="2800">
                <a:sym typeface="+mn-ea"/>
              </a:rPr>
              <a:t>￥</a:t>
            </a:r>
            <a:r>
              <a:rPr lang="en-US" altLang="zh-CN" sz="2800">
                <a:sym typeface="+mn-ea"/>
              </a:rPr>
              <a:t>/1000 words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>
                <a:sym typeface="+mn-ea"/>
              </a:rPr>
              <a:t>Cost:  Maybe 16.5 Million</a:t>
            </a:r>
            <a:r>
              <a:rPr lang="zh-CN" altLang="en-US" sz="2800">
                <a:sym typeface="+mn-ea"/>
              </a:rPr>
              <a:t>￥</a:t>
            </a:r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  <a:p>
            <a:endParaRPr lang="zh-CN" altLang="en-US" sz="2800"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sp>
        <p:nvSpPr>
          <p:cNvPr id="3" name="标题 1"/>
          <p:cNvSpPr txBox="1"/>
          <p:nvPr/>
        </p:nvSpPr>
        <p:spPr bwMode="auto">
          <a:xfrm>
            <a:off x="1587047" y="1591964"/>
            <a:ext cx="8686201" cy="3002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25" tIns="45712" rIns="91425" bIns="45712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endParaRPr lang="zh-CN" altLang="zh-CN" sz="5400" dirty="0">
              <a:solidFill>
                <a:schemeClr val="accent6">
                  <a:lumMod val="50000"/>
                </a:schemeClr>
              </a:solidFill>
              <a:latin typeface="方正小标宋简体" panose="02010601030101010101" pitchFamily="2" charset="-122"/>
              <a:ea typeface="方正小标宋简体" panose="02010601030101010101" pitchFamily="2" charset="-122"/>
            </a:endParaRPr>
          </a:p>
        </p:txBody>
      </p:sp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1524000" y="1524635"/>
            <a:ext cx="9144000" cy="38449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Thanks!</a:t>
            </a:r>
            <a:endParaRPr lang="zh-CN" altLang="en-US"/>
          </a:p>
          <a:p>
            <a:endParaRPr lang="zh-CN" altLang="en-US"/>
          </a:p>
          <a:p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920" y="2049780"/>
            <a:ext cx="2545080" cy="32156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653655" y="5358130"/>
            <a:ext cx="4015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Email: wangzihan0527@ruc.edu.cn</a:t>
            </a:r>
            <a:endParaRPr lang="en-US"/>
          </a:p>
          <a:p>
            <a:r>
              <a:rPr lang="en-US"/>
              <a:t>Homepage: zihanwang314.github.io</a:t>
            </a:r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859790" y="28816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/>
              <a:t>Pretraining: An effective way to learn from unsupervised data</a:t>
            </a:r>
            <a:endParaRPr lang="en-US" altLang="zh-CN" sz="32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What task is applicable for pre-training?</a:t>
            </a:r>
            <a:endParaRPr lang="en-US" altLang="zh-CN" sz="4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330450"/>
            <a:ext cx="3992880" cy="23361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95630" y="4939030"/>
            <a:ext cx="304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Natural Language Processing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280" y="2489835"/>
            <a:ext cx="3907790" cy="21774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35245" y="4939030"/>
            <a:ext cx="1750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Computer Vision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215" y="2489835"/>
            <a:ext cx="2299335" cy="22574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854440" y="4939030"/>
            <a:ext cx="2520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ym typeface="+mn-ea"/>
              </a:rPr>
              <a:t>Reinforcement Learning</a:t>
            </a:r>
            <a:endParaRPr lang="en-US" altLang="zh-CN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What task is applicable for pre-training?</a:t>
            </a:r>
            <a:endParaRPr lang="en-US" altLang="zh-CN" sz="4000"/>
          </a:p>
        </p:txBody>
      </p:sp>
      <p:sp>
        <p:nvSpPr>
          <p:cNvPr id="3" name="文本框 2"/>
          <p:cNvSpPr txBox="1"/>
          <p:nvPr/>
        </p:nvSpPr>
        <p:spPr>
          <a:xfrm>
            <a:off x="956310" y="1894205"/>
            <a:ext cx="9118600" cy="4461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>
                <a:sym typeface="+mn-ea"/>
              </a:rPr>
              <a:t>Features: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· Massive Data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· Scalable Algorithm</a:t>
            </a:r>
            <a:endParaRPr lang="en-US" altLang="zh-CN" sz="2800">
              <a:sym typeface="+mn-ea"/>
            </a:endParaRPr>
          </a:p>
          <a:p>
            <a:endParaRPr lang="en-US" altLang="zh-CN" sz="2800">
              <a:sym typeface="+mn-ea"/>
            </a:endParaRPr>
          </a:p>
          <a:p>
            <a:r>
              <a:rPr lang="en-US" altLang="zh-CN" sz="2800">
                <a:sym typeface="+mn-ea"/>
              </a:rPr>
              <a:t>· Consistent Distribution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956310" y="568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/>
              <a:t>Examples of Algorithms applicable for pre-training</a:t>
            </a:r>
            <a:endParaRPr lang="en-US" altLang="zh-CN" sz="4000"/>
          </a:p>
        </p:txBody>
      </p:sp>
      <p:sp>
        <p:nvSpPr>
          <p:cNvPr id="8" name="文本框 7"/>
          <p:cNvSpPr txBox="1"/>
          <p:nvPr/>
        </p:nvSpPr>
        <p:spPr>
          <a:xfrm>
            <a:off x="829310" y="1769745"/>
            <a:ext cx="10125075" cy="4502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Think of the following tasks and their formal representation: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· Sentence Correction (Denoising)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· Text Completion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· Text Translation</a:t>
            </a:r>
            <a:endParaRPr lang="en-US" altLang="zh-CN" sz="2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940" y="2640330"/>
            <a:ext cx="3741420" cy="5257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940" y="3936365"/>
            <a:ext cx="4747260" cy="5410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940" y="5168265"/>
            <a:ext cx="5257800" cy="54864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Model structure for sentence correction?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520" y="1920240"/>
            <a:ext cx="4868545" cy="40678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07330" y="6199505"/>
            <a:ext cx="171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Encoder</a:t>
            </a:r>
            <a:endParaRPr lang="en-US" altLang="zh-CN"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1" cstate="screen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7938" y="228820"/>
            <a:ext cx="12209938" cy="6856950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26" y="228978"/>
            <a:ext cx="2514999" cy="503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785" y="228600"/>
            <a:ext cx="2300605" cy="40957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829310" y="7321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9310" y="1123950"/>
            <a:ext cx="10125075" cy="5147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Model structure for text completion?</a:t>
            </a:r>
            <a:endParaRPr lang="en-US" altLang="zh-CN" sz="2800"/>
          </a:p>
          <a:p>
            <a:endParaRPr lang="en-US" altLang="zh-CN" sz="2800"/>
          </a:p>
          <a:p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5307330" y="6199505"/>
            <a:ext cx="17157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Decoder</a:t>
            </a:r>
            <a:endParaRPr lang="en-US" altLang="zh-CN" sz="28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520" y="2058035"/>
            <a:ext cx="4961890" cy="393827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jBlYjVjZjdlZWI5ZmNiMjI2YTVjNjk2YzRjNDljNz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3405</Words>
  <Application>WPS 演示</Application>
  <PresentationFormat>宽屏</PresentationFormat>
  <Paragraphs>315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宋体</vt:lpstr>
      <vt:lpstr>Wingdings</vt:lpstr>
      <vt:lpstr>Arial Unicode MS</vt:lpstr>
      <vt:lpstr>Calibri</vt:lpstr>
      <vt:lpstr>微软雅黑</vt:lpstr>
      <vt:lpstr>方正小标宋简体</vt:lpstr>
      <vt:lpstr>思源黑体 CN Regular</vt:lpstr>
      <vt:lpstr>黑体</vt:lpstr>
      <vt:lpstr>思源黑体 CN Light</vt:lpstr>
      <vt:lpstr>思源黑体 CN Heavy</vt:lpstr>
      <vt:lpstr>MiSans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23</cp:revision>
  <dcterms:created xsi:type="dcterms:W3CDTF">2023-01-12T00:56:08Z</dcterms:created>
  <dcterms:modified xsi:type="dcterms:W3CDTF">2023-01-13T05:54:55Z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9D76AB015E2942278433A52CB4E45010</vt:lpwstr>
  </property>
  <property fmtid="{D5CDD505-2E9C-101B-9397-08002B2CF9AE}" pid="3" name="KSOProductBuildVer">
    <vt:lpwstr>2052-11.1.0.13703</vt:lpwstr>
  </property>
</Properties>
</file>