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1" r:id="rId3"/>
    <p:sldId id="268" r:id="rId4"/>
    <p:sldId id="257" r:id="rId5"/>
    <p:sldId id="263" r:id="rId6"/>
    <p:sldId id="259" r:id="rId7"/>
    <p:sldId id="260" r:id="rId8"/>
    <p:sldId id="258" r:id="rId9"/>
    <p:sldId id="265" r:id="rId10"/>
    <p:sldId id="264" r:id="rId11"/>
    <p:sldId id="327" r:id="rId12"/>
    <p:sldId id="285" r:id="rId13"/>
    <p:sldId id="328" r:id="rId14"/>
    <p:sldId id="883" r:id="rId15"/>
    <p:sldId id="885" r:id="rId16"/>
    <p:sldId id="887" r:id="rId17"/>
    <p:sldId id="888" r:id="rId18"/>
    <p:sldId id="890" r:id="rId19"/>
    <p:sldId id="891" r:id="rId20"/>
    <p:sldId id="892" r:id="rId21"/>
    <p:sldId id="275" r:id="rId22"/>
    <p:sldId id="305" r:id="rId23"/>
    <p:sldId id="308" r:id="rId24"/>
    <p:sldId id="309" r:id="rId25"/>
    <p:sldId id="313" r:id="rId26"/>
    <p:sldId id="277" r:id="rId27"/>
    <p:sldId id="278" r:id="rId28"/>
    <p:sldId id="1516" r:id="rId29"/>
    <p:sldId id="262" r:id="rId30"/>
    <p:sldId id="1518" r:id="rId31"/>
    <p:sldId id="261" r:id="rId32"/>
    <p:sldId id="302" r:id="rId33"/>
    <p:sldId id="271" r:id="rId34"/>
    <p:sldId id="321" r:id="rId35"/>
    <p:sldId id="280" r:id="rId36"/>
    <p:sldId id="1091" r:id="rId37"/>
    <p:sldId id="1507" r:id="rId38"/>
    <p:sldId id="1512" r:id="rId39"/>
    <p:sldId id="1513" r:id="rId40"/>
    <p:sldId id="1514" r:id="rId41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96854-AFBF-401A-8E0C-033BEEB218C2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634C-823C-441B-AD0C-3F881E70B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4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53D17-67CB-4F9E-89DE-B93037B1C23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518D4-103A-4535-B1C2-BAC230C7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9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5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899B-711B-463C-BBE3-565F4FD43877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3A30-D884-4708-A1DC-4F7635D1675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1611610"/>
          </a:xfrm>
        </p:spPr>
        <p:txBody>
          <a:bodyPr>
            <a:normAutofit/>
          </a:bodyPr>
          <a:lstStyle/>
          <a:p>
            <a:r>
              <a:rPr lang="en-GB" dirty="0"/>
              <a:t>Tricks of the trade:</a:t>
            </a:r>
            <a:br>
              <a:rPr lang="en-GB" dirty="0"/>
            </a:br>
            <a:r>
              <a:rPr lang="en-GB" dirty="0"/>
              <a:t>being interdisciplinary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Alan Wilson</a:t>
            </a:r>
          </a:p>
          <a:p>
            <a:r>
              <a:rPr lang="en-GB" dirty="0"/>
              <a:t>The Alan Turing Institute</a:t>
            </a:r>
          </a:p>
          <a:p>
            <a:r>
              <a:rPr lang="en-GB" dirty="0"/>
              <a:t>February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1.7. Combinatorial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Brian Arthur, T</a:t>
            </a:r>
            <a:r>
              <a:rPr lang="en-GB" i="1" dirty="0"/>
              <a:t>he nature of technology</a:t>
            </a:r>
          </a:p>
          <a:p>
            <a:r>
              <a:rPr lang="en-GB" i="1" dirty="0"/>
              <a:t>key ideas:</a:t>
            </a:r>
          </a:p>
          <a:p>
            <a:pPr lvl="1"/>
            <a:r>
              <a:rPr lang="en-GB" i="1" dirty="0"/>
              <a:t>technologies are made up of hierarchies of systems</a:t>
            </a:r>
          </a:p>
          <a:p>
            <a:pPr lvl="1"/>
            <a:r>
              <a:rPr lang="en-GB" i="1" dirty="0"/>
              <a:t>discoveries are usually made at lower levels</a:t>
            </a:r>
          </a:p>
          <a:p>
            <a:pPr lvl="1"/>
            <a:r>
              <a:rPr lang="en-GB" i="1" dirty="0"/>
              <a:t>or though new combinations at lower levels</a:t>
            </a:r>
          </a:p>
          <a:p>
            <a:r>
              <a:rPr lang="en-GB" i="1" dirty="0"/>
              <a:t>can be applied to ‘research’ and ‘science’</a:t>
            </a:r>
          </a:p>
          <a:p>
            <a:r>
              <a:rPr lang="en-GB" i="1" dirty="0"/>
              <a:t>so structure your problem hierarchically and look at the lower levels </a:t>
            </a:r>
          </a:p>
        </p:txBody>
      </p:sp>
    </p:spTree>
    <p:extLst>
      <p:ext uri="{BB962C8B-B14F-4D97-AF65-F5344CB8AC3E}">
        <p14:creationId xmlns:p14="http://schemas.microsoft.com/office/powerpoint/2010/main" val="276192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1A3D-392C-4F2F-A773-C60E6397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1.8. 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B42A-3EA6-4304-8B8C-0F90DCD4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recap:</a:t>
            </a:r>
          </a:p>
          <a:p>
            <a:pPr lvl="1"/>
            <a:r>
              <a:rPr lang="en-GB" dirty="0"/>
              <a:t>STM</a:t>
            </a:r>
          </a:p>
          <a:p>
            <a:pPr lvl="1"/>
            <a:r>
              <a:rPr lang="en-GB" dirty="0"/>
              <a:t>PDA</a:t>
            </a:r>
          </a:p>
          <a:p>
            <a:r>
              <a:rPr lang="en-GB" dirty="0"/>
              <a:t>define your system of interest</a:t>
            </a:r>
          </a:p>
          <a:p>
            <a:r>
              <a:rPr lang="en-GB" dirty="0"/>
              <a:t>are you trying to analyse and understand; or solve a ‘real’ problem?</a:t>
            </a:r>
          </a:p>
          <a:p>
            <a:r>
              <a:rPr lang="en-GB" dirty="0"/>
              <a:t>some principles:</a:t>
            </a:r>
          </a:p>
          <a:p>
            <a:pPr lvl="1"/>
            <a:r>
              <a:rPr lang="en-GB" dirty="0"/>
              <a:t>try to be comprehensive – capturing interdependence</a:t>
            </a:r>
          </a:p>
          <a:p>
            <a:pPr lvl="1"/>
            <a:r>
              <a:rPr lang="en-GB" dirty="0"/>
              <a:t>review different approaches</a:t>
            </a:r>
          </a:p>
          <a:p>
            <a:pPr lvl="1"/>
            <a:r>
              <a:rPr lang="en-GB" dirty="0"/>
              <a:t>apply good ideas more widely – ‘entropy’ as an example; shift time periods – contemporary to historical</a:t>
            </a:r>
          </a:p>
          <a:p>
            <a:pPr lvl="1"/>
            <a:r>
              <a:rPr lang="en-GB" dirty="0"/>
              <a:t>link data from  different sources; use models to estimate missing data</a:t>
            </a:r>
          </a:p>
        </p:txBody>
      </p:sp>
    </p:spTree>
    <p:extLst>
      <p:ext uri="{BB962C8B-B14F-4D97-AF65-F5344CB8AC3E}">
        <p14:creationId xmlns:p14="http://schemas.microsoft.com/office/powerpoint/2010/main" val="250245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example: a systems focus on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living in cities – people issues</a:t>
            </a:r>
          </a:p>
          <a:p>
            <a:pPr lvl="1"/>
            <a:r>
              <a:rPr lang="en-GB" dirty="0"/>
              <a:t>work, housing, education, health, retail, …..</a:t>
            </a:r>
          </a:p>
          <a:p>
            <a:pPr lvl="0"/>
            <a:r>
              <a:rPr lang="en-GB" dirty="0"/>
              <a:t>the economy of cities</a:t>
            </a:r>
          </a:p>
          <a:p>
            <a:pPr lvl="1"/>
            <a:r>
              <a:rPr lang="en-GB" dirty="0"/>
              <a:t>public, private – products, services, jobs </a:t>
            </a:r>
          </a:p>
          <a:p>
            <a:pPr lvl="0"/>
            <a:r>
              <a:rPr lang="en-GB" dirty="0"/>
              <a:t>urban metabolism </a:t>
            </a:r>
          </a:p>
          <a:p>
            <a:pPr lvl="1"/>
            <a:r>
              <a:rPr lang="en-GB" dirty="0"/>
              <a:t>energy and materials flows</a:t>
            </a:r>
          </a:p>
          <a:p>
            <a:pPr lvl="0"/>
            <a:r>
              <a:rPr lang="en-GB" dirty="0"/>
              <a:t>urban form</a:t>
            </a:r>
          </a:p>
          <a:p>
            <a:pPr lvl="1"/>
            <a:r>
              <a:rPr lang="en-GB" dirty="0"/>
              <a:t>densities. growth (housing,….)</a:t>
            </a:r>
          </a:p>
          <a:p>
            <a:pPr lvl="0"/>
            <a:r>
              <a:rPr lang="en-GB" dirty="0"/>
              <a:t>infrastructure</a:t>
            </a:r>
          </a:p>
          <a:p>
            <a:pPr lvl="1"/>
            <a:r>
              <a:rPr lang="en-GB" dirty="0"/>
              <a:t>transport (accessibilities), utilities, comms</a:t>
            </a:r>
          </a:p>
          <a:p>
            <a:pPr lvl="0"/>
            <a:r>
              <a:rPr lang="en-GB" dirty="0"/>
              <a:t>governance</a:t>
            </a:r>
          </a:p>
          <a:p>
            <a:pPr lvl="1"/>
            <a:r>
              <a:rPr lang="en-GB" dirty="0"/>
              <a:t>levels for government, planning and policies</a:t>
            </a:r>
          </a:p>
          <a:p>
            <a:r>
              <a:rPr lang="en-GB" dirty="0"/>
              <a:t>NB INTERDEPENDENCE!!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98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0B5-C8C4-496C-BBA3-BE09A8A2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55576"/>
            <a:ext cx="8229600" cy="9505056"/>
          </a:xfrm>
        </p:spPr>
        <p:txBody>
          <a:bodyPr>
            <a:normAutofit/>
          </a:bodyPr>
          <a:lstStyle/>
          <a:p>
            <a:r>
              <a:rPr lang="en-GB" dirty="0"/>
              <a:t>PART 2: DOING INTERDISCIPLINARY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9B04-4655-4CFC-BF02-78F8A0F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7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2.1. A research autobiography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dirty="0"/>
              <a:t>switched from theoretical physics in 1964 to a research project - in the Institute of Economics and Statistics in Oxford – on cost-benefit analysis of large transport projects</a:t>
            </a:r>
          </a:p>
          <a:p>
            <a:r>
              <a:rPr lang="en-GB" b="0" dirty="0"/>
              <a:t>this meant investigating ‘gravity models’ of flows which had been </a:t>
            </a:r>
            <a:r>
              <a:rPr lang="en-GB" dirty="0"/>
              <a:t>developed</a:t>
            </a:r>
            <a:r>
              <a:rPr lang="en-GB" b="0" dirty="0"/>
              <a:t> by US engineers working on highway projects</a:t>
            </a:r>
          </a:p>
          <a:p>
            <a:r>
              <a:rPr lang="en-GB" sz="3200" b="0" dirty="0"/>
              <a:t>this led to entropy-maximising models: ‘</a:t>
            </a:r>
            <a:r>
              <a:rPr lang="en-GB" sz="3200" b="0" i="1" dirty="0"/>
              <a:t>A statistical theory of spatial distribution models</a:t>
            </a:r>
            <a:r>
              <a:rPr lang="en-GB" sz="3200" b="0" dirty="0"/>
              <a:t>’ was published in 1967 – widely used ever since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518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GB" b="0" dirty="0"/>
              <a:t>in August 1965, I toured the USA for three weeks exploring urban modelling and this convinced me of an important fact: that land use and transport modelling were closely linked and so ever since, I have been working on general/comprehensive urban models</a:t>
            </a:r>
          </a:p>
          <a:p>
            <a:r>
              <a:rPr lang="en-GB" b="0" dirty="0"/>
              <a:t>on that tour, I met many people who were or became household names in modelling: Britton Harris, Jack Lowry, Walter Hansen, Alan Voorhees, T. G. </a:t>
            </a:r>
            <a:r>
              <a:rPr lang="en-GB" b="0" dirty="0" err="1"/>
              <a:t>Lakshmanan</a:t>
            </a:r>
            <a:r>
              <a:rPr lang="en-GB" b="0" dirty="0"/>
              <a:t>, Bill Alonso, Ben Stevens, Walter </a:t>
            </a:r>
            <a:r>
              <a:rPr lang="en-GB" b="0" dirty="0" err="1"/>
              <a:t>Isard</a:t>
            </a:r>
            <a:r>
              <a:rPr lang="en-GB" b="0" dirty="0"/>
              <a:t>, David Boyce,…..</a:t>
            </a:r>
          </a:p>
          <a:p>
            <a:r>
              <a:rPr lang="en-GB" b="0" dirty="0"/>
              <a:t>I learned the </a:t>
            </a:r>
            <a:r>
              <a:rPr lang="en-GB" b="0" dirty="0" err="1"/>
              <a:t>pda</a:t>
            </a:r>
            <a:r>
              <a:rPr lang="en-GB" b="0" dirty="0"/>
              <a:t> formulation from Britton Harris and  </a:t>
            </a:r>
            <a:r>
              <a:rPr lang="en-GB" b="0" dirty="0" err="1"/>
              <a:t>byuilt</a:t>
            </a:r>
            <a:r>
              <a:rPr lang="en-GB" b="0" dirty="0"/>
              <a:t> on the models of Lowry and Lakshmanan and Hansen</a:t>
            </a:r>
          </a:p>
        </p:txBody>
      </p:sp>
    </p:spTree>
    <p:extLst>
      <p:ext uri="{BB962C8B-B14F-4D97-AF65-F5344CB8AC3E}">
        <p14:creationId xmlns:p14="http://schemas.microsoft.com/office/powerpoint/2010/main" val="303117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56792"/>
            <a:ext cx="8280000" cy="4896543"/>
          </a:xfrm>
        </p:spPr>
        <p:txBody>
          <a:bodyPr>
            <a:normAutofit fontScale="92500" lnSpcReduction="20000"/>
          </a:bodyPr>
          <a:lstStyle/>
          <a:p>
            <a:r>
              <a:rPr lang="en-GB" b="0" dirty="0"/>
              <a:t>I learned two particular things through the 60s:</a:t>
            </a:r>
          </a:p>
          <a:p>
            <a:pPr marL="774900" lvl="2" indent="-342900"/>
            <a:r>
              <a:rPr lang="en-GB" sz="3200" dirty="0"/>
              <a:t>that it was nearly always possible to generalise existing methods or models:</a:t>
            </a:r>
          </a:p>
          <a:p>
            <a:pPr lvl="3"/>
            <a:r>
              <a:rPr lang="en-GB" sz="3200" dirty="0"/>
              <a:t>‘entropy’ methods had a wide range of application</a:t>
            </a:r>
          </a:p>
          <a:p>
            <a:pPr lvl="3"/>
            <a:r>
              <a:rPr lang="en-GB" sz="3200" dirty="0"/>
              <a:t>Lowry could be generalised</a:t>
            </a:r>
          </a:p>
          <a:p>
            <a:pPr lvl="3"/>
            <a:r>
              <a:rPr lang="en-GB" sz="3200" dirty="0"/>
              <a:t>the retail model could be turned into a residential location model</a:t>
            </a:r>
          </a:p>
          <a:p>
            <a:pPr marL="774900" lvl="2" indent="-342900"/>
            <a:r>
              <a:rPr lang="en-GB" sz="3200" dirty="0"/>
              <a:t>and the key learning from ‘entropy’ was that ‘knowledge’ could be represented in ‘constraints’ </a:t>
            </a:r>
          </a:p>
        </p:txBody>
      </p:sp>
    </p:spTree>
    <p:extLst>
      <p:ext uri="{BB962C8B-B14F-4D97-AF65-F5344CB8AC3E}">
        <p14:creationId xmlns:p14="http://schemas.microsoft.com/office/powerpoint/2010/main" val="5862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1" y="1556792"/>
            <a:ext cx="6367463" cy="4896543"/>
          </a:xfrm>
        </p:spPr>
        <p:txBody>
          <a:bodyPr>
            <a:normAutofit fontScale="92500"/>
          </a:bodyPr>
          <a:lstStyle/>
          <a:p>
            <a:r>
              <a:rPr lang="en-GB" b="0" dirty="0"/>
              <a:t>in the late 1960s, I moved to the then Ministry of Transport and built a real model – the SELNEC model </a:t>
            </a:r>
          </a:p>
          <a:p>
            <a:r>
              <a:rPr lang="en-GB" b="0" dirty="0"/>
              <a:t>in the 1970s, I moved to Leeds,; I spent some time each year at the University of Pennsylvania working with Britton Harris</a:t>
            </a:r>
          </a:p>
          <a:p>
            <a:r>
              <a:rPr lang="en-GB" dirty="0"/>
              <a:t>I expanded into demographic models (with Phil Rees) and input-output models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6074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/>
              <a:t>I realised in this period: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that entropy-maximising was consistent with urban economic modelling – indeed was more realistic in that it allowed for the sub-rational behaviour that is characteristic of reality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and also – an interesting bit of mathematics – that the transportation problem of linear programming is a limiting case of the entropy model; I conjectured this but couldn’t prove it – but finally proved in 1976 by Suzanne Evans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this also ‘generalised’ in showing that all the models I had worked on could also be presented as mathematical programming models – which offered new insights – e.g. ‘balancing factors’ as ‘rents’ (Huw Williams and Martyn Senior)</a:t>
            </a:r>
          </a:p>
        </p:txBody>
      </p:sp>
    </p:spTree>
    <p:extLst>
      <p:ext uri="{BB962C8B-B14F-4D97-AF65-F5344CB8AC3E}">
        <p14:creationId xmlns:p14="http://schemas.microsoft.com/office/powerpoint/2010/main" val="269662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dirty="0"/>
              <a:t>1978 produced what was probably my second </a:t>
            </a:r>
            <a:r>
              <a:rPr lang="en-GB" dirty="0"/>
              <a:t>good idea</a:t>
            </a:r>
            <a:r>
              <a:rPr lang="en-GB" b="0" dirty="0"/>
              <a:t> – the paper with Britton Harris that lays the foundations of dynamic modelling. (All the earlier models were equilibrium models.) This was: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b="0" dirty="0"/>
              <a:t>	‘</a:t>
            </a:r>
            <a:r>
              <a:rPr lang="en-GB" b="0" i="1" dirty="0"/>
              <a:t>Equilibrium values and dynamics of attractiveness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i="1" dirty="0"/>
              <a:t>           </a:t>
            </a:r>
            <a:r>
              <a:rPr lang="en-GB" b="0" i="1" dirty="0"/>
              <a:t> terms in production-constrained spatial interaction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i="1" dirty="0"/>
              <a:t>           </a:t>
            </a:r>
            <a:r>
              <a:rPr lang="en-GB" b="0" i="1" dirty="0"/>
              <a:t> models</a:t>
            </a:r>
            <a:r>
              <a:rPr lang="en-GB" b="0" dirty="0"/>
              <a:t>’</a:t>
            </a:r>
          </a:p>
          <a:p>
            <a:r>
              <a:rPr lang="en-GB" b="0" dirty="0"/>
              <a:t>It was much later that I realised that the core equations were related to </a:t>
            </a:r>
            <a:r>
              <a:rPr lang="en-GB" b="0" dirty="0" err="1"/>
              <a:t>Lotka-Volterra</a:t>
            </a:r>
            <a:r>
              <a:rPr lang="en-GB" b="0" dirty="0"/>
              <a:t> equations (and hence an interest in ecological models with space – generalisation again)</a:t>
            </a:r>
          </a:p>
        </p:txBody>
      </p:sp>
    </p:spTree>
    <p:extLst>
      <p:ext uri="{BB962C8B-B14F-4D97-AF65-F5344CB8AC3E}">
        <p14:creationId xmlns:p14="http://schemas.microsoft.com/office/powerpoint/2010/main" val="243814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to think about doing something ‘new’</a:t>
            </a:r>
          </a:p>
          <a:p>
            <a:r>
              <a:rPr lang="en-GB" dirty="0"/>
              <a:t>‘thinking outside the box’</a:t>
            </a:r>
          </a:p>
          <a:p>
            <a:r>
              <a:rPr lang="en-GB" dirty="0"/>
              <a:t>being ambitious</a:t>
            </a:r>
          </a:p>
          <a:p>
            <a:r>
              <a:rPr lang="en-GB" dirty="0"/>
              <a:t>being interdisciplinary</a:t>
            </a:r>
          </a:p>
          <a:p>
            <a:r>
              <a:rPr lang="en-GB" dirty="0"/>
              <a:t>based on</a:t>
            </a:r>
          </a:p>
          <a:p>
            <a:pPr lvl="1"/>
            <a:r>
              <a:rPr lang="en-GB" dirty="0"/>
              <a:t>Knowledge power (2010)</a:t>
            </a:r>
          </a:p>
          <a:p>
            <a:pPr lvl="1"/>
            <a:r>
              <a:rPr lang="en-GB" dirty="0"/>
              <a:t>quaestio.blogweb.casa.ucl.ac.uk</a:t>
            </a:r>
          </a:p>
          <a:p>
            <a:pPr lvl="1"/>
            <a:r>
              <a:rPr lang="en-GB" dirty="0"/>
              <a:t>Tricks of the trade – a compendium of blog pieces</a:t>
            </a:r>
          </a:p>
          <a:p>
            <a:pPr lvl="1"/>
            <a:r>
              <a:rPr lang="en-GB" dirty="0"/>
              <a:t>now being developed as ‘Being interdisciplinary’</a:t>
            </a:r>
          </a:p>
        </p:txBody>
      </p:sp>
    </p:spTree>
    <p:extLst>
      <p:ext uri="{BB962C8B-B14F-4D97-AF65-F5344CB8AC3E}">
        <p14:creationId xmlns:p14="http://schemas.microsoft.com/office/powerpoint/2010/main" val="306669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80000" cy="5805264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much of the 1980s were taken up with GMAP – see later</a:t>
            </a:r>
          </a:p>
          <a:p>
            <a:r>
              <a:rPr lang="en-GB" b="0" dirty="0"/>
              <a:t>through the 1990 and mid 2000s, I was more in management than research, but since then have focused on dynamics (e.g. with Joel Dearden), the Foresight ‘Future of Cities’ project, and a World Bank project on trade in Uganda and the SPICs, and on global dynamics – dimensions of trade, security and migration</a:t>
            </a:r>
          </a:p>
          <a:p>
            <a:r>
              <a:rPr lang="en-GB" dirty="0"/>
              <a:t>and lately in the Alan Turing Institute learning about AI and data science, connecting these to modelling</a:t>
            </a:r>
            <a:endParaRPr lang="en-GB" b="0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8016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 Spinning out: ‘research for’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any of your research is of the ‘research for’ variety, it is worth thinking through how you communicate it to the ‘for’</a:t>
            </a:r>
          </a:p>
          <a:p>
            <a:r>
              <a:rPr lang="en-GB" dirty="0"/>
              <a:t>consultancy is a possibility and that can, sometimes, grow into more organised activity as a spin-out company</a:t>
            </a:r>
          </a:p>
          <a:p>
            <a:r>
              <a:rPr lang="en-GB" dirty="0"/>
              <a:t>the blog describes the successful but relatively short history of GMAP Ltd</a:t>
            </a:r>
          </a:p>
        </p:txBody>
      </p:sp>
    </p:spTree>
    <p:extLst>
      <p:ext uri="{BB962C8B-B14F-4D97-AF65-F5344CB8AC3E}">
        <p14:creationId xmlns:p14="http://schemas.microsoft.com/office/powerpoint/2010/main" val="151316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GMAP Ltd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December 1984</a:t>
            </a:r>
          </a:p>
          <a:p>
            <a:pPr lvl="1" eaLnBrk="1" hangingPunct="1"/>
            <a:r>
              <a:rPr lang="en-GB" altLang="en-US" dirty="0"/>
              <a:t>Wetherby Racecourse, Boxing Day</a:t>
            </a:r>
          </a:p>
          <a:p>
            <a:pPr eaLnBrk="1" hangingPunct="1"/>
            <a:r>
              <a:rPr lang="en-GB" altLang="en-US" dirty="0"/>
              <a:t>1985: tour of management consultants</a:t>
            </a:r>
          </a:p>
          <a:p>
            <a:pPr eaLnBrk="1" hangingPunct="1"/>
            <a:r>
              <a:rPr lang="en-GB" altLang="en-US" dirty="0"/>
              <a:t>DIY judged to be the only way forward</a:t>
            </a:r>
          </a:p>
          <a:p>
            <a:pPr eaLnBrk="1" hangingPunct="1"/>
            <a:r>
              <a:rPr lang="en-GB" altLang="en-US" dirty="0"/>
              <a:t>ULIS as a vehicle, but no real support</a:t>
            </a:r>
          </a:p>
          <a:p>
            <a:pPr eaLnBrk="1" hangingPunct="1"/>
            <a:r>
              <a:rPr lang="en-GB" altLang="en-US" dirty="0"/>
              <a:t>1985-7: earliest days (all ULIS contracts)</a:t>
            </a:r>
          </a:p>
          <a:p>
            <a:pPr eaLnBrk="1" hangingPunct="1"/>
            <a:r>
              <a:rPr lang="en-GB" altLang="en-US" dirty="0"/>
              <a:t>marketing: mainly through Sunday Times job adverts</a:t>
            </a:r>
          </a:p>
          <a:p>
            <a:pPr eaLnBrk="1" hangingPunct="1"/>
            <a:r>
              <a:rPr lang="en-GB" altLang="en-US" dirty="0"/>
              <a:t>Post Office, dry ski slopes (Birmingham)</a:t>
            </a:r>
          </a:p>
          <a:p>
            <a:pPr eaLnBrk="1" hangingPunct="1"/>
            <a:endParaRPr lang="en-GB" altLang="en-US" dirty="0"/>
          </a:p>
          <a:p>
            <a:pPr lvl="2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55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the breakthroughs - 1986/7 – both via Sunday Times: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/>
              <a:t>WH Smith (1986); Toyota (1987)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workforce: AGW, MC; a small amount of hourly-paid help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turnover: £20-100k in first three-four years; £290k p.a... in 1988, when GMAP became a formal division of ULIS</a:t>
            </a:r>
          </a:p>
        </p:txBody>
      </p:sp>
    </p:spTree>
    <p:extLst>
      <p:ext uri="{BB962C8B-B14F-4D97-AF65-F5344CB8AC3E}">
        <p14:creationId xmlns:p14="http://schemas.microsoft.com/office/powerpoint/2010/main" val="4117744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the 90s: growth - new clients - examples:</a:t>
            </a:r>
          </a:p>
          <a:p>
            <a:pPr lvl="1"/>
            <a:r>
              <a:rPr lang="en-GB" altLang="en-US" dirty="0"/>
              <a:t>big breakthrough: FORD - RADAR - late 1989</a:t>
            </a:r>
          </a:p>
          <a:p>
            <a:pPr lvl="1" eaLnBrk="1" hangingPunct="1"/>
            <a:r>
              <a:rPr lang="en-GB" altLang="en-US" dirty="0"/>
              <a:t>DIA (information system breakthrough)</a:t>
            </a:r>
          </a:p>
          <a:p>
            <a:pPr lvl="1" eaLnBrk="1" hangingPunct="1"/>
            <a:r>
              <a:rPr lang="en-GB" altLang="en-US" dirty="0"/>
              <a:t>Mansfield Breweries</a:t>
            </a:r>
          </a:p>
          <a:p>
            <a:pPr lvl="1" eaLnBrk="1" hangingPunct="1"/>
            <a:r>
              <a:rPr lang="en-GB" altLang="en-US" dirty="0" err="1"/>
              <a:t>Whitbreads</a:t>
            </a:r>
            <a:endParaRPr lang="en-GB" altLang="en-US" dirty="0"/>
          </a:p>
          <a:p>
            <a:pPr lvl="1" eaLnBrk="1" hangingPunct="1"/>
            <a:r>
              <a:rPr lang="en-GB" altLang="en-US" dirty="0"/>
              <a:t>Storehouse</a:t>
            </a:r>
          </a:p>
          <a:p>
            <a:pPr lvl="1" eaLnBrk="1" hangingPunct="1"/>
            <a:r>
              <a:rPr lang="en-GB" altLang="en-US" dirty="0"/>
              <a:t>Nat West</a:t>
            </a:r>
          </a:p>
          <a:p>
            <a:pPr lvl="1" eaLnBrk="1" hangingPunct="1"/>
            <a:r>
              <a:rPr lang="en-GB" altLang="en-US" dirty="0"/>
              <a:t>Barclays</a:t>
            </a:r>
          </a:p>
          <a:p>
            <a:pPr lvl="1" eaLnBrk="1" hangingPunct="1"/>
            <a:r>
              <a:rPr lang="en-GB" altLang="en-US" dirty="0"/>
              <a:t>Leeds Permanent (1988)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66899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dirty="0"/>
              <a:t>turnovers, 1991-1997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91: £1.4M (25 staff)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92: £1.5M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93: £2.6M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94: £3.1M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95: £4.8M (10 years on)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96: £5.1M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97: £5.8M (110 staff)</a:t>
            </a:r>
          </a:p>
          <a:p>
            <a:r>
              <a:rPr lang="en-GB" altLang="en-US" dirty="0"/>
              <a:t>97: auto business sold to Polk</a:t>
            </a:r>
          </a:p>
          <a:p>
            <a:r>
              <a:rPr lang="en-GB" altLang="en-US" dirty="0"/>
              <a:t>2001: the rest to the Skipton Building Society</a:t>
            </a:r>
          </a:p>
        </p:txBody>
      </p:sp>
    </p:spTree>
    <p:extLst>
      <p:ext uri="{BB962C8B-B14F-4D97-AF65-F5344CB8AC3E}">
        <p14:creationId xmlns:p14="http://schemas.microsoft.com/office/powerpoint/2010/main" val="4855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2.3. Learning from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 we are continually deluged with literature, it is worth asking the question: what are the game changers?</a:t>
            </a:r>
          </a:p>
          <a:p>
            <a:r>
              <a:rPr lang="en-GB" dirty="0"/>
              <a:t>it is not easy to do this in contemporary situations when publications have not stood the test of time</a:t>
            </a:r>
          </a:p>
          <a:p>
            <a:r>
              <a:rPr lang="en-GB" dirty="0"/>
              <a:t>so it is worth looking at the history of your field, not just for a literature review – though that helps – but to understand the nature of game-changing</a:t>
            </a:r>
          </a:p>
        </p:txBody>
      </p:sp>
    </p:spTree>
    <p:extLst>
      <p:ext uri="{BB962C8B-B14F-4D97-AF65-F5344CB8AC3E}">
        <p14:creationId xmlns:p14="http://schemas.microsoft.com/office/powerpoint/2010/main" val="9738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2.4. Venturing into other disciplines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most of our research relates to relatively recent periods</a:t>
            </a:r>
          </a:p>
          <a:p>
            <a:r>
              <a:rPr lang="en-GB" dirty="0"/>
              <a:t>an interesting question – which can generate good spin-offs – even new fields – is: can the methods be applied in other disciplines or </a:t>
            </a:r>
            <a:r>
              <a:rPr lang="en-GB" dirty="0" err="1"/>
              <a:t>subdisciplines</a:t>
            </a:r>
            <a:endParaRPr lang="en-GB" dirty="0"/>
          </a:p>
          <a:p>
            <a:r>
              <a:rPr lang="en-GB" dirty="0"/>
              <a:t>a fruitful area for me has been to take spatial interaction modelling and structural dynamics into history and archaeology</a:t>
            </a:r>
          </a:p>
        </p:txBody>
      </p:sp>
    </p:spTree>
    <p:extLst>
      <p:ext uri="{BB962C8B-B14F-4D97-AF65-F5344CB8AC3E}">
        <p14:creationId xmlns:p14="http://schemas.microsoft.com/office/powerpoint/2010/main" val="52361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5016-A4BB-452B-ADEE-A7FC0E6D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B96A-4FCE-4419-9E55-93895F22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PART 3. SOME TRICKS OF THE TRADE</a:t>
            </a:r>
          </a:p>
        </p:txBody>
      </p:sp>
    </p:spTree>
    <p:extLst>
      <p:ext uri="{BB962C8B-B14F-4D97-AF65-F5344CB8AC3E}">
        <p14:creationId xmlns:p14="http://schemas.microsoft.com/office/powerpoint/2010/main" val="372668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Following fashion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why is so much current research (in my field) on</a:t>
            </a:r>
          </a:p>
          <a:p>
            <a:pPr lvl="1"/>
            <a:r>
              <a:rPr lang="en-GB" dirty="0"/>
              <a:t>agent-based modelling</a:t>
            </a:r>
          </a:p>
          <a:p>
            <a:pPr lvl="1"/>
            <a:r>
              <a:rPr lang="en-GB" dirty="0"/>
              <a:t>network analysis</a:t>
            </a:r>
          </a:p>
          <a:p>
            <a:pPr lvl="1"/>
            <a:r>
              <a:rPr lang="en-GB" dirty="0"/>
              <a:t>social media</a:t>
            </a:r>
          </a:p>
          <a:p>
            <a:pPr lvl="1"/>
            <a:r>
              <a:rPr lang="en-GB" dirty="0"/>
              <a:t>big data</a:t>
            </a:r>
          </a:p>
          <a:p>
            <a:pPr lvl="1"/>
            <a:r>
              <a:rPr lang="en-GB" dirty="0"/>
              <a:t>smart cities?</a:t>
            </a:r>
          </a:p>
          <a:p>
            <a:r>
              <a:rPr lang="en-GB" dirty="0"/>
              <a:t>because it is the fashion. Is it best to follow fashion as a researcher or does this imply you are too late?!</a:t>
            </a:r>
          </a:p>
          <a:p>
            <a:r>
              <a:rPr lang="en-GB" dirty="0"/>
              <a:t>cf. ‘Against oblivion’ to come ……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49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GB" dirty="0"/>
              <a:t>PART 1. INTERDISCIPLINARY RESEARCH:</a:t>
            </a:r>
            <a:br>
              <a:rPr lang="en-GB" dirty="0"/>
            </a:br>
            <a:r>
              <a:rPr lang="en-GB" dirty="0"/>
              <a:t>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3.2. Against oblivion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 opposite of ‘following fashion’!</a:t>
            </a:r>
          </a:p>
          <a:p>
            <a:r>
              <a:rPr lang="en-GB" dirty="0"/>
              <a:t>it is sometimes worthwhile to mine the classics, in my case</a:t>
            </a:r>
          </a:p>
          <a:p>
            <a:pPr lvl="1"/>
            <a:r>
              <a:rPr lang="en-GB" dirty="0"/>
              <a:t>searching for classical rather than the more fashionable quantum statistical mechanics</a:t>
            </a:r>
          </a:p>
          <a:p>
            <a:pPr lvl="1"/>
            <a:r>
              <a:rPr lang="en-GB" dirty="0"/>
              <a:t>and building on the work on </a:t>
            </a:r>
            <a:r>
              <a:rPr lang="en-GB" dirty="0" err="1"/>
              <a:t>Lotka</a:t>
            </a:r>
            <a:r>
              <a:rPr lang="en-GB" dirty="0"/>
              <a:t> and Volterra (and in the process discovering some fascinating characters who did much more, and interesting work, than is now commonly recognised)</a:t>
            </a:r>
          </a:p>
        </p:txBody>
      </p:sp>
    </p:spTree>
    <p:extLst>
      <p:ext uri="{BB962C8B-B14F-4D97-AF65-F5344CB8AC3E}">
        <p14:creationId xmlns:p14="http://schemas.microsoft.com/office/powerpoint/2010/main" val="293992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3.3. Serendipity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best research idea I ever had – using the concept of entropy in building spatial interaction models – came about because I had once, in an earlier life, specialised in statistical mechanics</a:t>
            </a:r>
          </a:p>
          <a:p>
            <a:pPr lvl="1"/>
            <a:r>
              <a:rPr lang="en-GB" dirty="0"/>
              <a:t>the jump from Newton to Boltzmann</a:t>
            </a:r>
          </a:p>
          <a:p>
            <a:pPr lvl="1"/>
            <a:r>
              <a:rPr lang="en-GB" dirty="0"/>
              <a:t>the entropy story ………….</a:t>
            </a:r>
          </a:p>
          <a:p>
            <a:r>
              <a:rPr lang="en-GB" dirty="0"/>
              <a:t>how many good research ideas come from being able to trawl across a wide range of reading and studying and recombining?</a:t>
            </a:r>
          </a:p>
          <a:p>
            <a:r>
              <a:rPr lang="en-GB" dirty="0"/>
              <a:t>recall ‘combinatorial evolution’ ……</a:t>
            </a:r>
          </a:p>
        </p:txBody>
      </p:sp>
    </p:spTree>
    <p:extLst>
      <p:ext uri="{BB962C8B-B14F-4D97-AF65-F5344CB8AC3E}">
        <p14:creationId xmlns:p14="http://schemas.microsoft.com/office/powerpoint/2010/main" val="133155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3.4. Complex systems; complexity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Warren Weaver (1950s) identified three kinds of system:</a:t>
            </a:r>
          </a:p>
          <a:p>
            <a:r>
              <a:rPr lang="en-GB" dirty="0"/>
              <a:t>simple systems</a:t>
            </a:r>
          </a:p>
          <a:p>
            <a:r>
              <a:rPr lang="en-GB" dirty="0"/>
              <a:t>systems of disorganised complexity</a:t>
            </a:r>
          </a:p>
          <a:p>
            <a:r>
              <a:rPr lang="en-GB" dirty="0"/>
              <a:t>systems of organised complexity</a:t>
            </a:r>
          </a:p>
          <a:p>
            <a:pPr marL="0" indent="0">
              <a:buNone/>
            </a:pPr>
            <a:r>
              <a:rPr lang="en-GB" dirty="0"/>
              <a:t>and then argued that the most challenging research problems would be concerned with the third</a:t>
            </a:r>
          </a:p>
          <a:p>
            <a:r>
              <a:rPr lang="en-GB" dirty="0"/>
              <a:t>what would Warren Weaver do now?</a:t>
            </a:r>
          </a:p>
        </p:txBody>
      </p:sp>
    </p:spTree>
    <p:extLst>
      <p:ext uri="{BB962C8B-B14F-4D97-AF65-F5344CB8AC3E}">
        <p14:creationId xmlns:p14="http://schemas.microsoft.com/office/powerpoint/2010/main" val="291374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3.5. Adding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idea is best illustrated through modelling</a:t>
            </a:r>
          </a:p>
          <a:p>
            <a:r>
              <a:rPr lang="en-GB" dirty="0"/>
              <a:t>to build a new computer model – say of a city transport system, say with new ‘methods’ – it is often better to begin by building a ‘toy’ model – which implies coarse scales, </a:t>
            </a:r>
            <a:r>
              <a:rPr lang="en-GB" dirty="0" err="1"/>
              <a:t>sectorally</a:t>
            </a:r>
            <a:r>
              <a:rPr lang="en-GB" dirty="0"/>
              <a:t>, spatially and temporally.</a:t>
            </a:r>
          </a:p>
          <a:p>
            <a:r>
              <a:rPr lang="en-GB" dirty="0"/>
              <a:t>and then progressively add depth …..</a:t>
            </a:r>
          </a:p>
        </p:txBody>
      </p:sp>
    </p:spTree>
    <p:extLst>
      <p:ext uri="{BB962C8B-B14F-4D97-AF65-F5344CB8AC3E}">
        <p14:creationId xmlns:p14="http://schemas.microsoft.com/office/powerpoint/2010/main" val="3145256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2A0D-7332-4BF7-B8A1-9B1ECA51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3.6. Miscellanea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5306-4C9D-46BA-93C6-4F67F9B8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other blog entries summarised here:</a:t>
            </a:r>
          </a:p>
          <a:p>
            <a:pPr lvl="1"/>
            <a:r>
              <a:rPr lang="en-GB" dirty="0"/>
              <a:t>competing models-1: truth is what we agree about</a:t>
            </a:r>
          </a:p>
          <a:p>
            <a:pPr lvl="1"/>
            <a:r>
              <a:rPr lang="en-GB" dirty="0"/>
              <a:t>competing models-2: deconstructing</a:t>
            </a:r>
          </a:p>
          <a:p>
            <a:pPr lvl="1"/>
            <a:r>
              <a:rPr lang="en-GB" dirty="0"/>
              <a:t>abstract modes – the power of ‘generalised cost’</a:t>
            </a:r>
          </a:p>
          <a:p>
            <a:pPr lvl="1"/>
            <a:r>
              <a:rPr lang="en-GB" dirty="0"/>
              <a:t>lowering the bar: research into policy (R Sennett)</a:t>
            </a:r>
          </a:p>
          <a:p>
            <a:pPr lvl="1"/>
            <a:r>
              <a:rPr lang="en-GB" dirty="0"/>
              <a:t>Leicester City: unexpected dramatic success</a:t>
            </a:r>
          </a:p>
          <a:p>
            <a:pPr lvl="2"/>
            <a:r>
              <a:rPr lang="en-GB" dirty="0"/>
              <a:t>strong defence, scoring on the break, team work</a:t>
            </a:r>
          </a:p>
          <a:p>
            <a:pPr lvl="2"/>
            <a:r>
              <a:rPr lang="en-GB" dirty="0"/>
              <a:t>in research: basics in place, ambition and risk taking, team work for big challenges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3.7. On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some principles:</a:t>
            </a:r>
          </a:p>
          <a:p>
            <a:pPr lvl="1"/>
            <a:r>
              <a:rPr lang="en-GB" dirty="0"/>
              <a:t>have a routine – 500 words a day produces more than a book a year!</a:t>
            </a:r>
          </a:p>
          <a:p>
            <a:pPr lvl="1"/>
            <a:r>
              <a:rPr lang="en-GB" dirty="0"/>
              <a:t>‘morning pages’</a:t>
            </a:r>
          </a:p>
          <a:p>
            <a:pPr lvl="1"/>
            <a:r>
              <a:rPr lang="en-GB" dirty="0"/>
              <a:t>always go for clarity of expression – the rest will follow</a:t>
            </a:r>
          </a:p>
          <a:p>
            <a:pPr lvl="1"/>
            <a:r>
              <a:rPr lang="en-GB" dirty="0"/>
              <a:t>learn about your own writing by ‘editing’ other peoples</a:t>
            </a:r>
          </a:p>
          <a:p>
            <a:pPr lvl="1"/>
            <a:r>
              <a:rPr lang="en-GB" dirty="0"/>
              <a:t>always have a good outline to hand – structured in a hierarchy</a:t>
            </a:r>
          </a:p>
          <a:p>
            <a:pPr lvl="1"/>
            <a:r>
              <a:rPr lang="en-GB" dirty="0"/>
              <a:t>with a scratch pad alongside</a:t>
            </a:r>
          </a:p>
          <a:p>
            <a:pPr lvl="1"/>
            <a:r>
              <a:rPr lang="en-GB" dirty="0"/>
              <a:t>and always, a pen and notebook in your pocket!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353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F42-CF89-46A3-A2FC-2BAF6A32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DF0D-72BF-4343-AC21-7DC7A03A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780928"/>
            <a:ext cx="8280000" cy="2540322"/>
          </a:xfrm>
        </p:spPr>
        <p:txBody>
          <a:bodyPr/>
          <a:lstStyle/>
          <a:p>
            <a:r>
              <a:rPr lang="en-GB" b="0" dirty="0"/>
              <a:t>over 100 co-authors over 50 years – supporting both theory development and a wide range of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C8A3E-C4DD-4671-A305-95E988EC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D0433-B0A8-4E98-84BE-8D7E2AA2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62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References-1: recent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8800"/>
            <a:ext cx="8280000" cy="3692450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Wilson, A. (2012) </a:t>
            </a:r>
            <a:r>
              <a:rPr lang="en-GB" sz="1800" i="1" dirty="0"/>
              <a:t>The mathematics of cities and regions</a:t>
            </a:r>
            <a:r>
              <a:rPr lang="en-GB" sz="1800" dirty="0"/>
              <a:t>, Springer</a:t>
            </a:r>
          </a:p>
          <a:p>
            <a:endParaRPr lang="en-GB" sz="1800" dirty="0"/>
          </a:p>
          <a:p>
            <a:r>
              <a:rPr lang="en-GB" sz="1800" dirty="0"/>
              <a:t>Wilson, A. (2013) </a:t>
            </a:r>
            <a:r>
              <a:rPr lang="en-GB" sz="1800" i="1" dirty="0"/>
              <a:t>Urban modelling</a:t>
            </a:r>
            <a:r>
              <a:rPr lang="en-GB" sz="1800" dirty="0"/>
              <a:t>, Five Volumes, Routledge</a:t>
            </a:r>
          </a:p>
          <a:p>
            <a:endParaRPr lang="en-GB" sz="1800" dirty="0"/>
          </a:p>
          <a:p>
            <a:r>
              <a:rPr lang="en-GB" sz="1800" dirty="0"/>
              <a:t>Dearden, J. and Wilson, A. G. (2015) </a:t>
            </a:r>
            <a:r>
              <a:rPr lang="en-GB" sz="1800" i="1" dirty="0"/>
              <a:t>Explorations in urban and regional dynamics</a:t>
            </a:r>
            <a:r>
              <a:rPr lang="en-GB" sz="1800" dirty="0"/>
              <a:t>, Routledge, Abingdon</a:t>
            </a:r>
          </a:p>
          <a:p>
            <a:endParaRPr lang="en-GB" sz="1800" dirty="0"/>
          </a:p>
          <a:p>
            <a:r>
              <a:rPr lang="en-GB" sz="1800" dirty="0"/>
              <a:t>Wilson, A. (ed.) (2016-A) </a:t>
            </a:r>
            <a:r>
              <a:rPr lang="en-GB" sz="1800" i="1" dirty="0"/>
              <a:t>Global dynamics</a:t>
            </a:r>
            <a:r>
              <a:rPr lang="en-GB" sz="1800" dirty="0"/>
              <a:t>, John Wiley, Chichester</a:t>
            </a:r>
          </a:p>
          <a:p>
            <a:endParaRPr lang="en-GB" sz="1800" dirty="0"/>
          </a:p>
          <a:p>
            <a:r>
              <a:rPr lang="en-GB" sz="1800" dirty="0"/>
              <a:t>Wilson, A. (ed.) (2016-B) </a:t>
            </a:r>
            <a:r>
              <a:rPr lang="en-GB" sz="1800" i="1" dirty="0"/>
              <a:t>Approaches to geo-mathematical modelling</a:t>
            </a:r>
            <a:r>
              <a:rPr lang="en-GB" sz="1800" dirty="0"/>
              <a:t>, John Wiley, Chichester</a:t>
            </a:r>
          </a:p>
          <a:p>
            <a:endParaRPr lang="en-GB" sz="1800" dirty="0"/>
          </a:p>
          <a:p>
            <a:r>
              <a:rPr lang="en-GB" sz="1800" dirty="0"/>
              <a:t>Medda, F. R., </a:t>
            </a:r>
            <a:r>
              <a:rPr lang="en-GB" sz="1800" dirty="0" err="1"/>
              <a:t>Caravelli</a:t>
            </a:r>
            <a:r>
              <a:rPr lang="en-GB" sz="1800" dirty="0"/>
              <a:t>, F., </a:t>
            </a:r>
            <a:r>
              <a:rPr lang="en-GB" sz="1800" dirty="0" err="1"/>
              <a:t>Caschili</a:t>
            </a:r>
            <a:r>
              <a:rPr lang="en-GB" sz="1800" dirty="0"/>
              <a:t>, S. and Wilson, A. (2017) </a:t>
            </a:r>
            <a:r>
              <a:rPr lang="en-GB" sz="1800" i="1" dirty="0"/>
              <a:t>Collaborative approach to trade: enhancing connectivity in sea- and land-locked countries</a:t>
            </a:r>
            <a:r>
              <a:rPr lang="en-GB" sz="1800" dirty="0"/>
              <a:t>, Springer, </a:t>
            </a:r>
            <a:r>
              <a:rPr lang="en-GB" sz="1800" dirty="0" err="1"/>
              <a:t>Heidelburg</a:t>
            </a:r>
            <a:endParaRPr lang="en-GB" sz="18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44614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References-2: recent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00" y="1757250"/>
            <a:ext cx="8280000" cy="3564000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/>
              <a:t>Batty, M (2018) Visualising aggregate movement in cities, </a:t>
            </a:r>
            <a:r>
              <a:rPr lang="en-GB" sz="1800" i="1" dirty="0"/>
              <a:t>Philosophical Transactions, Royal Society B</a:t>
            </a:r>
            <a:r>
              <a:rPr lang="en-GB" sz="1800" dirty="0"/>
              <a:t>, 373, 201702236</a:t>
            </a:r>
          </a:p>
          <a:p>
            <a:endParaRPr lang="en-GB" sz="1800" dirty="0"/>
          </a:p>
          <a:p>
            <a:r>
              <a:rPr lang="en-GB" sz="1800" dirty="0" err="1"/>
              <a:t>Baudains</a:t>
            </a:r>
            <a:r>
              <a:rPr lang="en-GB" sz="1800" dirty="0"/>
              <a:t>, P. and Wilson, A. (2016) Conflict modelling and spatial interaction as threat, in Wilson, A. (ed.) </a:t>
            </a:r>
            <a:r>
              <a:rPr lang="en-GB" sz="1800" i="1" dirty="0"/>
              <a:t>Global Dynamics</a:t>
            </a:r>
            <a:r>
              <a:rPr lang="en-GB" sz="1800" dirty="0"/>
              <a:t>, John Wiley, Chichester, 145-158</a:t>
            </a:r>
          </a:p>
          <a:p>
            <a:endParaRPr lang="en-GB" sz="1800" dirty="0"/>
          </a:p>
          <a:p>
            <a:r>
              <a:rPr lang="en-GB" sz="1800" dirty="0"/>
              <a:t>Bevan, A. and Wilson, A. (2013) Models of settlement hierarchy based on partial evidence, </a:t>
            </a:r>
            <a:r>
              <a:rPr lang="en-GB" sz="1800" i="1" dirty="0"/>
              <a:t>Journal of Archaeological Science, 40</a:t>
            </a:r>
            <a:r>
              <a:rPr lang="en-GB" sz="1800" dirty="0"/>
              <a:t>, 2415-2427</a:t>
            </a:r>
          </a:p>
          <a:p>
            <a:endParaRPr lang="en-GB" sz="1800" dirty="0"/>
          </a:p>
          <a:p>
            <a:r>
              <a:rPr lang="en-GB" sz="1800" dirty="0"/>
              <a:t>Davies, T., Fry, H., Wilson, A. and Bishop, S. R. (2013) A mathematical model of the London riots and their policing, </a:t>
            </a:r>
            <a:r>
              <a:rPr lang="en-GB" sz="1800" i="1" dirty="0"/>
              <a:t>Nature Scientific Reports, 3</a:t>
            </a:r>
            <a:r>
              <a:rPr lang="en-GB" sz="1800" dirty="0"/>
              <a:t>, 1303</a:t>
            </a:r>
          </a:p>
          <a:p>
            <a:endParaRPr lang="en-GB" sz="1800" dirty="0"/>
          </a:p>
          <a:p>
            <a:r>
              <a:rPr lang="en-GB" sz="1800" dirty="0"/>
              <a:t>Davies, T. Fry, H., Wilson, A., Palmisano, A., </a:t>
            </a:r>
            <a:r>
              <a:rPr lang="en-GB" sz="1800" dirty="0" err="1"/>
              <a:t>Altaweel</a:t>
            </a:r>
            <a:r>
              <a:rPr lang="en-GB" sz="1800" dirty="0"/>
              <a:t>, M. and Radner, K. (2014) Application of an entropy maximising and dynamics model for understanding settlement structure: the case of the Khabur Triangle in the Middle Bronze and Iron Ages, </a:t>
            </a:r>
            <a:r>
              <a:rPr lang="en-GB" sz="1800" i="1" dirty="0"/>
              <a:t>Journal of Archaeological Science, doi:10.1016/j.jas.2913.12.014</a:t>
            </a:r>
          </a:p>
          <a:p>
            <a:endParaRPr lang="en-GB" sz="1800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80826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700808"/>
            <a:ext cx="8280000" cy="3776263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Dearden, J., Gong, Y., Jones, M. and Wilson, A. (2019) Using the state space of a BLV retail model to analyse the dynamics and categorise phase transitions of urban development, </a:t>
            </a:r>
            <a:r>
              <a:rPr lang="en-GB" sz="1800" i="1" dirty="0"/>
              <a:t>Urban Science, 3</a:t>
            </a:r>
            <a:r>
              <a:rPr lang="en-GB" sz="1800" dirty="0"/>
              <a:t>, 31-47</a:t>
            </a:r>
          </a:p>
          <a:p>
            <a:endParaRPr lang="en-GB" sz="1800" dirty="0"/>
          </a:p>
          <a:p>
            <a:r>
              <a:rPr lang="en-GB" sz="1800" dirty="0"/>
              <a:t>Ellam, L., Girolami, M., Pavliotis, G. and Wilson, A. (2018) Stochastic modelling of urban structure, </a:t>
            </a:r>
            <a:r>
              <a:rPr lang="en-GB" sz="1800" i="1" dirty="0"/>
              <a:t>Proceedings of the Royal Society, A</a:t>
            </a:r>
            <a:r>
              <a:rPr lang="en-GB" sz="1800" dirty="0"/>
              <a:t>, 474:20170700, http://dx.doi:0.1098/rspa.2017.0700</a:t>
            </a:r>
          </a:p>
          <a:p>
            <a:endParaRPr lang="en-GB" sz="1800" dirty="0"/>
          </a:p>
          <a:p>
            <a:r>
              <a:rPr lang="en-GB" sz="1800" dirty="0"/>
              <a:t>Guo, W., </a:t>
            </a:r>
            <a:r>
              <a:rPr lang="en-GB" sz="1800" dirty="0" err="1"/>
              <a:t>Gleditsch</a:t>
            </a:r>
            <a:r>
              <a:rPr lang="en-GB" sz="1800" dirty="0"/>
              <a:t>, K. and Wilson, A. (2019) Retool AI to forecast </a:t>
            </a:r>
            <a:r>
              <a:rPr lang="en-GB" sz="1800"/>
              <a:t>and prevent </a:t>
            </a:r>
            <a:r>
              <a:rPr lang="en-GB" sz="1800" dirty="0"/>
              <a:t>wars  </a:t>
            </a:r>
            <a:r>
              <a:rPr lang="en-GB" sz="1800" i="1" dirty="0"/>
              <a:t>Nature, 562</a:t>
            </a:r>
            <a:r>
              <a:rPr lang="en-GB" sz="1800" dirty="0"/>
              <a:t>, 331-333</a:t>
            </a:r>
          </a:p>
          <a:p>
            <a:endParaRPr lang="en-GB" sz="1800" dirty="0"/>
          </a:p>
          <a:p>
            <a:r>
              <a:rPr lang="en-GB" sz="1800" dirty="0"/>
              <a:t>Jordan, D, van der Schaar, M. and Wilson, A. (2019) Synthetic data: opening the data floodgates to enable faster, more directed development of machine learning methods, forthcoming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335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Basic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STM (for analytics)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S – the systems of interest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T – the theory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M – methods</a:t>
            </a:r>
          </a:p>
          <a:p>
            <a:r>
              <a:rPr lang="en-GB" dirty="0"/>
              <a:t>PDA (for real challenges)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P – policy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D – design – invention of plans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/>
              <a:t>A - analysis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757250"/>
            <a:ext cx="8280000" cy="3564000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/>
              <a:t>Levy, R., </a:t>
            </a:r>
            <a:r>
              <a:rPr lang="en-GB" sz="1800" dirty="0" err="1"/>
              <a:t>Oleron</a:t>
            </a:r>
            <a:r>
              <a:rPr lang="en-GB" sz="1800" dirty="0"/>
              <a:t>-Evans, T. and Wilson, A. (2016) A global-inter-country economic model based on linked input-output tables, in Wilson, A. (ed.) </a:t>
            </a:r>
            <a:r>
              <a:rPr lang="en-GB" sz="1800" i="1" dirty="0"/>
              <a:t>Global dynamics</a:t>
            </a:r>
            <a:r>
              <a:rPr lang="en-GB" sz="1800" dirty="0"/>
              <a:t>, John Wiley, Chichester, 51-72</a:t>
            </a:r>
          </a:p>
          <a:p>
            <a:endParaRPr lang="en-GB" sz="1800" dirty="0"/>
          </a:p>
          <a:p>
            <a:r>
              <a:rPr lang="en-GB" sz="1800" dirty="0" err="1"/>
              <a:t>Piovanni</a:t>
            </a:r>
            <a:r>
              <a:rPr lang="en-GB" sz="1800" dirty="0"/>
              <a:t>, D., Zachariadis, V. and Batty, M. (2017) Quantifying retail aggregation using diverse spatial data, </a:t>
            </a:r>
            <a:r>
              <a:rPr lang="en-GB" sz="1800" i="1" dirty="0"/>
              <a:t>Scientific Reports, 7</a:t>
            </a:r>
            <a:r>
              <a:rPr lang="en-GB" sz="1800" dirty="0"/>
              <a:t>, doi:10.1038/s41598-017-05304-1</a:t>
            </a:r>
          </a:p>
          <a:p>
            <a:endParaRPr lang="en-GB" sz="1800" dirty="0"/>
          </a:p>
          <a:p>
            <a:r>
              <a:rPr lang="en-GB" sz="1800" dirty="0"/>
              <a:t>Roumpani, F. PhD Thesis, Centre for Advanced Spatial Analysis, University College London</a:t>
            </a:r>
          </a:p>
          <a:p>
            <a:endParaRPr lang="en-GB" sz="1800" dirty="0"/>
          </a:p>
          <a:p>
            <a:r>
              <a:rPr lang="en-GB" sz="1800" dirty="0"/>
              <a:t>Wilson, A. (2016) New roles for urban models: planning for the long term, </a:t>
            </a:r>
            <a:r>
              <a:rPr lang="en-GB" sz="1800" i="1" dirty="0"/>
              <a:t>Regional Studies, Regional Science, 3</a:t>
            </a:r>
            <a:r>
              <a:rPr lang="en-GB" sz="1800" dirty="0"/>
              <a:t>, 48-57, DOI:10.1080/21681376.2015.1109474</a:t>
            </a:r>
          </a:p>
          <a:p>
            <a:endParaRPr lang="en-GB" sz="1800" dirty="0"/>
          </a:p>
          <a:p>
            <a:r>
              <a:rPr lang="en-GB" sz="1800" dirty="0"/>
              <a:t>Wilson, A. and Dearden, J. (2011) Tracking the evolution of regional DNA: the case of Chicago, in Clarke, M. and Stillwell, J. C. H. (eds.) Understanding population trends and processes, Springer, Berlin, 209-222.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284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1.2. Systems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‘system of interest’, ‘</a:t>
            </a:r>
            <a:r>
              <a:rPr lang="en-GB" dirty="0" err="1"/>
              <a:t>entitation</a:t>
            </a:r>
            <a:r>
              <a:rPr lang="en-GB" dirty="0"/>
              <a:t>’ and interdependencies</a:t>
            </a:r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granularity (scale)?</a:t>
            </a:r>
          </a:p>
          <a:p>
            <a:pPr lvl="1"/>
            <a:r>
              <a:rPr lang="en-GB" dirty="0"/>
              <a:t>how to treat space – continuous or discrete?</a:t>
            </a:r>
          </a:p>
          <a:p>
            <a:pPr lvl="1"/>
            <a:r>
              <a:rPr lang="en-GB" dirty="0"/>
              <a:t>how to treat time?</a:t>
            </a:r>
          </a:p>
          <a:p>
            <a:r>
              <a:rPr lang="en-GB" dirty="0"/>
              <a:t>recall STM and PDA</a:t>
            </a:r>
          </a:p>
        </p:txBody>
      </p:sp>
    </p:spTree>
    <p:extLst>
      <p:ext uri="{BB962C8B-B14F-4D97-AF65-F5344CB8AC3E}">
        <p14:creationId xmlns:p14="http://schemas.microsoft.com/office/powerpoint/2010/main" val="78532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1.3. Real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case of research on cities and regions, we are lucky in that much of the basic science is often immediately applicable – meeting real challenges</a:t>
            </a:r>
          </a:p>
          <a:p>
            <a:r>
              <a:rPr lang="en-GB" dirty="0"/>
              <a:t>which brings to mind: any research must be interesting and important – the former to you, the latter to someone else – and if it relates to real challenges, that can help</a:t>
            </a:r>
          </a:p>
        </p:txBody>
      </p:sp>
    </p:spTree>
    <p:extLst>
      <p:ext uri="{BB962C8B-B14F-4D97-AF65-F5344CB8AC3E}">
        <p14:creationId xmlns:p14="http://schemas.microsoft.com/office/powerpoint/2010/main" val="24753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1.4. ‘Research on’ vs ‘research for’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academic research is research on ‘systems of interest’ – for example, aspects of cities or regions; this is true of many Business Schools too – </a:t>
            </a:r>
            <a:r>
              <a:rPr lang="en-GB" i="1" dirty="0"/>
              <a:t>on</a:t>
            </a:r>
            <a:r>
              <a:rPr lang="en-GB" dirty="0"/>
              <a:t> firms rather than </a:t>
            </a:r>
            <a:r>
              <a:rPr lang="en-GB" i="1" dirty="0"/>
              <a:t>for</a:t>
            </a:r>
            <a:r>
              <a:rPr lang="en-GB" dirty="0"/>
              <a:t> firms</a:t>
            </a:r>
          </a:p>
          <a:p>
            <a:r>
              <a:rPr lang="en-GB" dirty="0"/>
              <a:t>so always think about the organisations in your research – is there a ‘research for’ possible aspect of it?</a:t>
            </a:r>
          </a:p>
        </p:txBody>
      </p:sp>
    </p:spTree>
    <p:extLst>
      <p:ext uri="{BB962C8B-B14F-4D97-AF65-F5344CB8AC3E}">
        <p14:creationId xmlns:p14="http://schemas.microsoft.com/office/powerpoint/2010/main" val="330747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1.5. Interdisciplinarity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starting point: disciplines - </a:t>
            </a:r>
            <a:r>
              <a:rPr lang="en-GB" b="1" dirty="0"/>
              <a:t>enabling</a:t>
            </a:r>
            <a:r>
              <a:rPr lang="en-GB" dirty="0"/>
              <a:t> (philosophy, maths, statistics, computer science); </a:t>
            </a:r>
            <a:r>
              <a:rPr lang="en-GB" b="1" dirty="0"/>
              <a:t>big systems</a:t>
            </a:r>
            <a:r>
              <a:rPr lang="en-GB" dirty="0"/>
              <a:t>: physical, biological, environmental, socio-economic; </a:t>
            </a:r>
            <a:r>
              <a:rPr lang="en-GB" b="1" dirty="0"/>
              <a:t>professional</a:t>
            </a:r>
            <a:r>
              <a:rPr lang="en-GB" dirty="0"/>
              <a:t>: engineering, medicine, law,….</a:t>
            </a:r>
          </a:p>
          <a:p>
            <a:r>
              <a:rPr lang="en-GB" dirty="0"/>
              <a:t>research needs all relevant knowledge for a system of interest – implies combining elements of disciplines – hence interdisciplinarity</a:t>
            </a:r>
          </a:p>
          <a:p>
            <a:r>
              <a:rPr lang="en-GB" dirty="0"/>
              <a:t>a systems’ focus drives this</a:t>
            </a:r>
          </a:p>
          <a:p>
            <a:r>
              <a:rPr lang="en-GB" dirty="0"/>
              <a:t>CASA: ‘spatial analysis’ is interdisciplinary</a:t>
            </a:r>
          </a:p>
          <a:p>
            <a:r>
              <a:rPr lang="en-GB" dirty="0"/>
              <a:t>as is ‘urban science’ or ‘regional science’</a:t>
            </a:r>
          </a:p>
          <a:p>
            <a:r>
              <a:rPr lang="en-GB" dirty="0"/>
              <a:t>NB, however, the power of disciplines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1.6. Requisite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Ross Ashby, </a:t>
            </a:r>
            <a:r>
              <a:rPr lang="en-GB" i="1" dirty="0"/>
              <a:t>Design for a brain. </a:t>
            </a:r>
            <a:r>
              <a:rPr lang="en-GB" dirty="0"/>
              <a:t>The idea of ‘requisite variety’ in a control system: the controller must have at least as much ‘variety’ as the system being controlled</a:t>
            </a:r>
          </a:p>
          <a:p>
            <a:r>
              <a:rPr lang="en-GB" dirty="0"/>
              <a:t>convert this idea to the knowledge base of your research: what is your ‘requisite knowledge’?</a:t>
            </a:r>
          </a:p>
          <a:p>
            <a:r>
              <a:rPr lang="en-GB" dirty="0"/>
              <a:t>question: how do dictators handle requisite variety?</a:t>
            </a:r>
          </a:p>
        </p:txBody>
      </p:sp>
    </p:spTree>
    <p:extLst>
      <p:ext uri="{BB962C8B-B14F-4D97-AF65-F5344CB8AC3E}">
        <p14:creationId xmlns:p14="http://schemas.microsoft.com/office/powerpoint/2010/main" val="11074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2860</Words>
  <Application>Microsoft Office PowerPoint</Application>
  <PresentationFormat>On-screen Show (4:3)</PresentationFormat>
  <Paragraphs>249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Tricks of the trade: being interdisciplinary</vt:lpstr>
      <vt:lpstr>Purposes</vt:lpstr>
      <vt:lpstr>PART 1. INTERDISCIPLINARY RESEARCH: BASICS</vt:lpstr>
      <vt:lpstr>1.1 Basic principles</vt:lpstr>
      <vt:lpstr>1.2. Systems thinking</vt:lpstr>
      <vt:lpstr>1.3. Real challenges</vt:lpstr>
      <vt:lpstr>1.4. ‘Research on’ vs ‘research for’</vt:lpstr>
      <vt:lpstr>1.5. Interdisciplinarity</vt:lpstr>
      <vt:lpstr>1.6. Requisite knowledge</vt:lpstr>
      <vt:lpstr>1.7. Combinatorial evolution</vt:lpstr>
      <vt:lpstr>1.8. How to start</vt:lpstr>
      <vt:lpstr>An example: a systems focus on cities</vt:lpstr>
      <vt:lpstr>PART 2: DOING INTERDISCIPLINARY RESEARCH</vt:lpstr>
      <vt:lpstr>2.1. A research autobiography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2.2. Spinning out: ‘research for’</vt:lpstr>
      <vt:lpstr>GMAP Ltd</vt:lpstr>
      <vt:lpstr>PowerPoint Presentation</vt:lpstr>
      <vt:lpstr>PowerPoint Presentation</vt:lpstr>
      <vt:lpstr>PowerPoint Presentation</vt:lpstr>
      <vt:lpstr>2.3. Learning from history</vt:lpstr>
      <vt:lpstr>2.4. Venturing into other disciplines</vt:lpstr>
      <vt:lpstr>PowerPoint Presentation</vt:lpstr>
      <vt:lpstr>3.1. Following fashion</vt:lpstr>
      <vt:lpstr>3.2. Against oblivion</vt:lpstr>
      <vt:lpstr>3.3. Serendipity</vt:lpstr>
      <vt:lpstr>3.4. Complex systems; complexity science</vt:lpstr>
      <vt:lpstr>3.5. Adding depth</vt:lpstr>
      <vt:lpstr>3.6. Miscellanea</vt:lpstr>
      <vt:lpstr>3.7. On writing</vt:lpstr>
      <vt:lpstr>Acknowledgements</vt:lpstr>
      <vt:lpstr>References-1: recent books</vt:lpstr>
      <vt:lpstr>References-2: recent papers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Tricks of the trade: how to do research</dc:title>
  <dc:creator>Alan</dc:creator>
  <cp:lastModifiedBy>Alan Wilson</cp:lastModifiedBy>
  <cp:revision>67</cp:revision>
  <cp:lastPrinted>2021-01-05T13:09:35Z</cp:lastPrinted>
  <dcterms:created xsi:type="dcterms:W3CDTF">2015-10-26T06:16:20Z</dcterms:created>
  <dcterms:modified xsi:type="dcterms:W3CDTF">2021-01-13T10:43:16Z</dcterms:modified>
</cp:coreProperties>
</file>