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4"/>
  </p:notesMasterIdLst>
  <p:sldIdLst>
    <p:sldId id="256" r:id="rId2"/>
    <p:sldId id="264" r:id="rId3"/>
    <p:sldId id="258" r:id="rId4"/>
    <p:sldId id="257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91"/>
    <p:restoredTop sz="94705"/>
  </p:normalViewPr>
  <p:slideViewPr>
    <p:cSldViewPr snapToGrid="0" snapToObjects="1">
      <p:cViewPr varScale="1">
        <p:scale>
          <a:sx n="156" d="100"/>
          <a:sy n="156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1906065"/>
            <a:ext cx="7886700" cy="994172"/>
          </a:xfrm>
        </p:spPr>
        <p:txBody>
          <a:bodyPr/>
          <a:lstStyle/>
          <a:p>
            <a:pPr algn="ctr"/>
            <a:r>
              <a:rPr lang="en-US" sz="4400" dirty="0"/>
              <a:t>D</a:t>
            </a:r>
            <a:r>
              <a:rPr lang="en-US" altLang="zh-CN" sz="4400" dirty="0"/>
              <a:t>issertation</a:t>
            </a:r>
            <a:r>
              <a:rPr lang="zh-CN" altLang="en-US" sz="4400" dirty="0"/>
              <a:t> </a:t>
            </a:r>
            <a:r>
              <a:rPr lang="en-US" altLang="zh-CN" sz="4400" dirty="0"/>
              <a:t>discussion</a:t>
            </a:r>
            <a:endParaRPr lang="en-US" sz="4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algn="r"/>
            <a:r>
              <a:rPr lang="en-US" altLang="zh-CN" dirty="0"/>
              <a:t>Zihao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r>
              <a:rPr lang="zh-CN" altLang="en-US" dirty="0"/>
              <a:t> </a:t>
            </a:r>
            <a:r>
              <a:rPr lang="en-US" altLang="zh-CN" dirty="0"/>
              <a:t>20031364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6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8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4238250" cy="564116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2B0FD1-1798-FE46-8D21-F4BFB3E3F2FA}"/>
              </a:ext>
            </a:extLst>
          </p:cNvPr>
          <p:cNvSpPr txBox="1"/>
          <p:nvPr/>
        </p:nvSpPr>
        <p:spPr>
          <a:xfrm>
            <a:off x="629840" y="1558834"/>
            <a:ext cx="778263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GB" altLang="zh-CN" dirty="0" err="1"/>
              <a:t>ew</a:t>
            </a:r>
            <a:r>
              <a:rPr lang="en-GB" altLang="zh-CN" dirty="0"/>
              <a:t> challenges that must be addressed if we are to create a world free from hunger, food insecurity and all forms of malnutrition.</a:t>
            </a:r>
          </a:p>
          <a:p>
            <a:pPr algn="r"/>
            <a:r>
              <a:rPr lang="en-GB" altLang="zh-CN" sz="1600" i="1" dirty="0"/>
              <a:t>The 2030 Agenda for Sustainable Development</a:t>
            </a:r>
          </a:p>
          <a:p>
            <a:endParaRPr kumimoji="1" lang="en-GB" altLang="zh-CN" dirty="0"/>
          </a:p>
          <a:p>
            <a:r>
              <a:rPr lang="en-GB" altLang="zh-CN" dirty="0"/>
              <a:t>About 2 billion people in the world still face moderate or high levels of food insecurity</a:t>
            </a:r>
            <a:r>
              <a:rPr lang="zh-CN" altLang="en-US" dirty="0"/>
              <a:t> </a:t>
            </a:r>
            <a:r>
              <a:rPr lang="en-US" altLang="zh-CN" dirty="0"/>
              <a:t>...</a:t>
            </a:r>
            <a:r>
              <a:rPr lang="en-GB" altLang="zh-CN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GB" altLang="zh-CN" dirty="0"/>
              <a:t>nearly 8 percent of the population in North America and Europe</a:t>
            </a:r>
            <a:r>
              <a:rPr lang="en-US" altLang="zh-CN" dirty="0"/>
              <a:t>.</a:t>
            </a:r>
            <a:endParaRPr kumimoji="1" lang="en-GB" altLang="zh-CN" dirty="0"/>
          </a:p>
          <a:p>
            <a:pPr algn="r"/>
            <a:r>
              <a:rPr lang="en-GB" altLang="zh-CN" sz="1600" i="1" dirty="0"/>
              <a:t>The State of Food Security and Nutrition in the World</a:t>
            </a:r>
            <a:r>
              <a:rPr lang="en-US" altLang="zh-CN" sz="1600" i="1" dirty="0"/>
              <a:t>,</a:t>
            </a:r>
            <a:r>
              <a:rPr lang="zh-CN" altLang="en-US" sz="1600" i="1" dirty="0"/>
              <a:t> </a:t>
            </a:r>
            <a:r>
              <a:rPr lang="en-GB" altLang="zh-CN" sz="1600" i="1" dirty="0"/>
              <a:t>2019</a:t>
            </a:r>
            <a:endParaRPr kumimoji="1" lang="en-US" altLang="zh-CN" sz="1600" i="1" dirty="0"/>
          </a:p>
          <a:p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lang="en-GB" altLang="zh-CN" dirty="0"/>
              <a:t>put people at the centre and communities at the heart of reducing economic vulnerability</a:t>
            </a:r>
            <a:r>
              <a:rPr lang="en-US" altLang="zh-CN" dirty="0"/>
              <a:t>…</a:t>
            </a:r>
            <a:r>
              <a:rPr lang="en-GB" altLang="zh-CN" dirty="0"/>
              <a:t> “no one should be left behind</a:t>
            </a:r>
            <a:r>
              <a:rPr lang="en-US" altLang="zh-CN" dirty="0"/>
              <a:t>”</a:t>
            </a:r>
          </a:p>
          <a:p>
            <a:pPr algn="r"/>
            <a:r>
              <a:rPr kumimoji="1" lang="en-US" altLang="zh-CN" sz="1600" i="1" dirty="0"/>
              <a:t>FEAST</a:t>
            </a:r>
            <a:endParaRPr kumimoji="1"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87693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0" y="994718"/>
            <a:ext cx="7782639" cy="564116"/>
          </a:xfrm>
        </p:spPr>
        <p:txBody>
          <a:bodyPr>
            <a:normAutofit/>
          </a:bodyPr>
          <a:lstStyle/>
          <a:p>
            <a:r>
              <a:rPr lang="en-US" altLang="zh-CN" dirty="0"/>
              <a:t>What are my proposed objectives?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2B0FD1-1798-FE46-8D21-F4BFB3E3F2FA}"/>
              </a:ext>
            </a:extLst>
          </p:cNvPr>
          <p:cNvSpPr txBox="1"/>
          <p:nvPr/>
        </p:nvSpPr>
        <p:spPr>
          <a:xfrm>
            <a:off x="629840" y="1558834"/>
            <a:ext cx="79893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Analyzing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lang="en-US" altLang="zh-CN" dirty="0"/>
              <a:t>he number of transactions and nutritional characteristics of typical food items in the Tesco data, including average caloric intake and nutrient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What do Tesco's data tell us about the geography of nutrition in London and how does it reflect the nutritional habits of people who shop in London supermarkets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How does the FEAST survey data relate to the London nutrition map reflected by Tesco and what are the future nutrition challenges for Feast?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33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368AA5A0-7D53-0E4D-9F6D-E33B85E65A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065" r="6065"/>
          <a:stretch>
            <a:fillRect/>
          </a:stretch>
        </p:blipFill>
        <p:spPr>
          <a:xfrm>
            <a:off x="294199" y="151075"/>
            <a:ext cx="6830169" cy="4876673"/>
          </a:xfrm>
        </p:spPr>
      </p:pic>
    </p:spTree>
    <p:extLst>
      <p:ext uri="{BB962C8B-B14F-4D97-AF65-F5344CB8AC3E}">
        <p14:creationId xmlns:p14="http://schemas.microsoft.com/office/powerpoint/2010/main" val="182037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4238250" cy="564116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esco</a:t>
            </a:r>
            <a:r>
              <a:rPr lang="zh-CN" altLang="en-US" dirty="0"/>
              <a:t> </a:t>
            </a:r>
            <a:r>
              <a:rPr lang="en-US" altLang="zh-CN" dirty="0"/>
              <a:t>Grocery</a:t>
            </a:r>
            <a:r>
              <a:rPr lang="zh-CN" altLang="en-US" dirty="0"/>
              <a:t> </a:t>
            </a:r>
            <a:r>
              <a:rPr lang="en-US" altLang="zh-CN" dirty="0"/>
              <a:t>1.0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2B0FD1-1798-FE46-8D21-F4BFB3E3F2FA}"/>
              </a:ext>
            </a:extLst>
          </p:cNvPr>
          <p:cNvSpPr txBox="1"/>
          <p:nvPr/>
        </p:nvSpPr>
        <p:spPr>
          <a:xfrm>
            <a:off x="629840" y="1558834"/>
            <a:ext cx="7186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Year: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2015</a:t>
            </a:r>
          </a:p>
          <a:p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Clubcard:</a:t>
            </a:r>
            <a:r>
              <a:rPr kumimoji="1" lang="zh-CN" altLang="en-US" dirty="0"/>
              <a:t> </a:t>
            </a:r>
            <a:r>
              <a:rPr kumimoji="1" lang="en-US" altLang="zh-CN" dirty="0"/>
              <a:t>1.6</a:t>
            </a:r>
            <a:r>
              <a:rPr kumimoji="1" lang="zh-CN" altLang="en-US" dirty="0"/>
              <a:t> </a:t>
            </a:r>
            <a:r>
              <a:rPr kumimoji="1" lang="en-US" altLang="zh-CN" dirty="0"/>
              <a:t>million</a:t>
            </a:r>
          </a:p>
          <a:p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purchase: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422</a:t>
            </a:r>
            <a:r>
              <a:rPr kumimoji="1" lang="zh-CN" altLang="en-US" dirty="0"/>
              <a:t> </a:t>
            </a:r>
            <a:r>
              <a:rPr kumimoji="1" lang="en-US" altLang="zh-CN" dirty="0"/>
              <a:t>million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interval: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monthly</a:t>
            </a:r>
          </a:p>
          <a:p>
            <a:r>
              <a:rPr kumimoji="1" lang="en-US" altLang="zh-CN" dirty="0"/>
              <a:t>Geographical division: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boroughs/wards/LSOA/MSOA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Max_column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</a:t>
            </a:r>
          </a:p>
          <a:p>
            <a:r>
              <a:rPr kumimoji="1" lang="en-US" altLang="zh-CN" dirty="0" err="1"/>
              <a:t>Max_row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4000+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00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E3D368-9AB0-7D44-A19B-CE06AC71F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8" y="286247"/>
            <a:ext cx="4938240" cy="46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8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4238250" cy="564116"/>
          </a:xfrm>
        </p:spPr>
        <p:txBody>
          <a:bodyPr/>
          <a:lstStyle/>
          <a:p>
            <a:r>
              <a:rPr lang="en-US" altLang="zh-CN" dirty="0"/>
              <a:t>FEAST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2B0FD1-1798-FE46-8D21-F4BFB3E3F2FA}"/>
              </a:ext>
            </a:extLst>
          </p:cNvPr>
          <p:cNvSpPr txBox="1"/>
          <p:nvPr/>
        </p:nvSpPr>
        <p:spPr>
          <a:xfrm>
            <a:off x="629841" y="1558834"/>
            <a:ext cx="80688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Analysis of key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Geographical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Segmented market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Sales of segmented food products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Customer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Geographical distribution of customers and market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Value classification of customers: RFM model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R: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F: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Frequency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M: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monetary(Feast's per capita spending)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55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0" y="994718"/>
            <a:ext cx="8037081" cy="37450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sz="6000" dirty="0"/>
              <a:t>Q</a:t>
            </a:r>
            <a:r>
              <a:rPr lang="zh-CN" altLang="en-US" sz="6000" dirty="0"/>
              <a:t>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/>
              <a:t>A</a:t>
            </a:r>
            <a:endParaRPr lang="en-US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7973470" cy="3745062"/>
          </a:xfrm>
        </p:spPr>
        <p:txBody>
          <a:bodyPr/>
          <a:lstStyle/>
          <a:p>
            <a:r>
              <a:rPr lang="en-US" altLang="zh-CN" sz="2800" dirty="0"/>
              <a:t>Do you have any recommendations for literature or data in this area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endParaRPr lang="en-US" dirty="0"/>
          </a:p>
          <a:p>
            <a:r>
              <a:rPr lang="en-US" altLang="zh-CN" sz="2800" dirty="0"/>
              <a:t>How do you suggest I start with this project / data / methods</a:t>
            </a:r>
            <a:r>
              <a:rPr lang="zh-CN" altLang="en-US" sz="2800" dirty="0"/>
              <a:t>？</a:t>
            </a:r>
            <a:endParaRPr lang="en-US" sz="2800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3034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Words>310</Words>
  <Application>Microsoft Macintosh PowerPoint</Application>
  <PresentationFormat>全屏显示(16:9)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Arial</vt:lpstr>
      <vt:lpstr>Calibri</vt:lpstr>
      <vt:lpstr>4_Custom Design</vt:lpstr>
      <vt:lpstr>Dissertation discussion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BLACK</dc:title>
  <dc:subject/>
  <dc:creator>Clayton, Janine</dc:creator>
  <cp:keywords/>
  <dc:description/>
  <cp:lastModifiedBy>ZIHAO LI</cp:lastModifiedBy>
  <cp:revision>82</cp:revision>
  <dcterms:created xsi:type="dcterms:W3CDTF">2016-12-07T10:36:45Z</dcterms:created>
  <dcterms:modified xsi:type="dcterms:W3CDTF">2021-03-02T13:31:30Z</dcterms:modified>
  <cp:category/>
</cp:coreProperties>
</file>