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 autoAdjust="0"/>
    <p:restoredTop sz="94660"/>
  </p:normalViewPr>
  <p:slideViewPr>
    <p:cSldViewPr snapToGrid="0">
      <p:cViewPr>
        <p:scale>
          <a:sx n="75" d="100"/>
          <a:sy n="75" d="100"/>
        </p:scale>
        <p:origin x="-5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0643-C0D4-4F3A-5ACE-F6A73F8BE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F0934-2A3C-699C-8F89-4A7C4982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3B4EF-AB33-A36C-2104-C67D9F4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80E1A-E704-57FC-C6B3-1727F08B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3BFD4-511A-C1ED-EC26-6E57F717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6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B8435-20F7-33E6-FA96-A64647F4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48CA2-6DB8-E870-7B1F-C7BED461B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EEDD6-50A4-FEB2-F9CC-48449325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04892-0D50-C29B-4B6E-43BD7480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FF395-E3BC-5998-03F1-98590949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58897-7759-C371-08F2-39AD5E0C1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E79CD-FD28-F326-6E04-133BD754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C1799-8356-06F4-AA7E-A5CF69AB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F7F68-72F1-65EE-A73B-C45BB05B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1E03-8512-8299-C814-225CD52B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3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52585-6C0C-575B-3220-23E7763C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4373B-496B-02A2-91F0-A164AD45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54E88-2841-9279-4227-A6A201DA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1B3CB-8DB1-9E94-6C26-ED7BB30C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EDAB2-69E7-B134-8FD2-E9489DE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F2E7-6EE8-EE38-5EB2-0B4DD1D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8E94D-BC9E-833F-94C7-7D8753BE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AD596-5390-D9F9-380F-501A171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3E7E-6D60-FC10-F17E-500D8478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4A735-6847-95BD-2D46-F2D53766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9934-6BCB-45EE-443A-FFB2494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997A4-EFE1-3DFD-F7EF-795A50E3C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B96EF-D3CD-67F6-557A-F33D8DC1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6FEC2-D42D-B82A-534B-A0AE2030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F0B38-0DAA-3D83-24ED-96B45D3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D848D-56C8-C8AB-C4AB-15AC6972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13E2-2B0E-D918-B969-0C4059BD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516A9-4EC4-E209-8D69-0A9A8315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786F0-FDB6-64DF-9448-131243F6E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6967F6-7805-844C-1661-B94545F44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4FD6C4-7719-A2C5-F9AF-57993C1A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3BC3E-4960-2CCF-4ACB-559CD53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D7081-DB6F-765E-DFA2-965AFA5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79E43-8CA6-FFB5-BAF2-89C447E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1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108AC-AFD8-3471-1631-BC76441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77CC9-999D-FFA6-76E1-490F121D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3293-05D0-05D1-F39F-56D861BE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EA0B2-1F16-6856-F839-C9881D84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12FBA-0A54-658F-B7D9-680E75AF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F21D6D-AD6B-BCCB-C4C6-783576B9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43E73-0825-DFE3-1293-C69DE3F1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D26F7-3C22-352D-D2F6-F5AFFECE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45707-B2C4-E36E-8632-398A295C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48C11-8DCA-EE81-42CE-E4888D9B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9AB98-B521-A5D1-3039-BFE2EDE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B168-4CAA-566E-DCD3-362BBFFC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AF7C1-B8BD-F627-1BC6-62CCD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8944C-08D1-F988-0010-7D33FE5F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FFB57E-23CD-C485-1DB5-EC4B09D57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B398-A3D4-6C89-A173-68C6F472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D89B2-F21B-E62B-EC3A-923AF994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05BFD-14B5-B603-2B61-F0D8904A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45017-1A5E-E2C8-4ACA-3319571C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BEAFF4-4565-ACEA-6EE9-66B9F783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E09B8-B000-A5FC-10D1-9AEA5AD08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9D23-BDB0-B604-1B73-09DABF309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82372-6C05-4628-8A5D-E4B2804EEC3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4984D-A820-B167-74BC-EDE4B392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E19D8-796C-CE7A-25FC-4DF0AAA5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92008-310B-4340-9C52-1A4C19C3E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4DA988-C6B6-E526-6026-F4B35E830277}"/>
              </a:ext>
            </a:extLst>
          </p:cNvPr>
          <p:cNvSpPr/>
          <p:nvPr/>
        </p:nvSpPr>
        <p:spPr>
          <a:xfrm>
            <a:off x="3958400" y="1138469"/>
            <a:ext cx="1863492" cy="1122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E20001-183F-4E2B-71C2-4C6C1A5F7E37}"/>
              </a:ext>
            </a:extLst>
          </p:cNvPr>
          <p:cNvSpPr txBox="1"/>
          <p:nvPr/>
        </p:nvSpPr>
        <p:spPr>
          <a:xfrm>
            <a:off x="3965268" y="1162598"/>
            <a:ext cx="18634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 Extraction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Titles and Years</a:t>
            </a:r>
            <a:endParaRPr lang="en-US" altLang="zh-CN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2A7579E-DC07-1635-6E1F-C5DBB72F4F9F}"/>
              </a:ext>
            </a:extLst>
          </p:cNvPr>
          <p:cNvSpPr/>
          <p:nvPr/>
        </p:nvSpPr>
        <p:spPr>
          <a:xfrm>
            <a:off x="8623998" y="1576554"/>
            <a:ext cx="923334" cy="226483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44D7B38-07A1-D816-DAC1-79B0443B8525}"/>
              </a:ext>
            </a:extLst>
          </p:cNvPr>
          <p:cNvSpPr/>
          <p:nvPr/>
        </p:nvSpPr>
        <p:spPr>
          <a:xfrm>
            <a:off x="1134174" y="1132333"/>
            <a:ext cx="1863492" cy="1122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13453B-74E7-C023-FD1F-B67930A465DC}"/>
              </a:ext>
            </a:extLst>
          </p:cNvPr>
          <p:cNvSpPr txBox="1"/>
          <p:nvPr/>
        </p:nvSpPr>
        <p:spPr>
          <a:xfrm>
            <a:off x="1163162" y="1212811"/>
            <a:ext cx="186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</a:p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Anthology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91DDA17-993B-3F95-D37D-A46238086424}"/>
              </a:ext>
            </a:extLst>
          </p:cNvPr>
          <p:cNvSpPr/>
          <p:nvPr/>
        </p:nvSpPr>
        <p:spPr>
          <a:xfrm>
            <a:off x="2997666" y="1570431"/>
            <a:ext cx="938614" cy="24635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EA787E4-463B-CBD0-A57E-D131F6D044D3}"/>
              </a:ext>
            </a:extLst>
          </p:cNvPr>
          <p:cNvSpPr/>
          <p:nvPr/>
        </p:nvSpPr>
        <p:spPr>
          <a:xfrm>
            <a:off x="6760506" y="1132333"/>
            <a:ext cx="1863492" cy="1122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59E0E-7E7C-29A8-F801-443E16347CB9}"/>
              </a:ext>
            </a:extLst>
          </p:cNvPr>
          <p:cNvSpPr txBox="1"/>
          <p:nvPr/>
        </p:nvSpPr>
        <p:spPr>
          <a:xfrm>
            <a:off x="6793585" y="1196000"/>
            <a:ext cx="18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Extraction </a:t>
            </a:r>
          </a:p>
          <a:p>
            <a:pPr algn="ctr"/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(GPT-4) </a:t>
            </a:r>
          </a:p>
          <a:p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D6BAC08-E423-3879-3C5B-C99C644CF9C6}"/>
              </a:ext>
            </a:extLst>
          </p:cNvPr>
          <p:cNvSpPr/>
          <p:nvPr/>
        </p:nvSpPr>
        <p:spPr>
          <a:xfrm>
            <a:off x="5821892" y="1566617"/>
            <a:ext cx="938614" cy="24635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8" descr="ChatGPT icon in SVG, PNG formats">
            <a:extLst>
              <a:ext uri="{FF2B5EF4-FFF2-40B4-BE49-F238E27FC236}">
                <a16:creationId xmlns:a16="http://schemas.microsoft.com/office/drawing/2014/main" id="{E36CD809-2C03-3240-A2D3-B93F446E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45" y="1519742"/>
            <a:ext cx="289590" cy="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0A5EA8A7-D259-DA3E-2B38-8F5DDC44C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88" y="1360333"/>
            <a:ext cx="628284" cy="62828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3757C3B-758A-6E5B-5CD2-72C3C775F839}"/>
              </a:ext>
            </a:extLst>
          </p:cNvPr>
          <p:cNvSpPr/>
          <p:nvPr/>
        </p:nvSpPr>
        <p:spPr>
          <a:xfrm>
            <a:off x="9562612" y="1128530"/>
            <a:ext cx="1863492" cy="1122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5591F35-6C78-D552-EE41-707EAC218F7F}"/>
              </a:ext>
            </a:extLst>
          </p:cNvPr>
          <p:cNvSpPr txBox="1"/>
          <p:nvPr/>
        </p:nvSpPr>
        <p:spPr>
          <a:xfrm>
            <a:off x="9562612" y="1202872"/>
            <a:ext cx="186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Entity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Frequency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A029CC9-C21A-9247-EA17-B784C2916A5E}"/>
              </a:ext>
            </a:extLst>
          </p:cNvPr>
          <p:cNvSpPr/>
          <p:nvPr/>
        </p:nvSpPr>
        <p:spPr>
          <a:xfrm>
            <a:off x="1150326" y="4048353"/>
            <a:ext cx="1863492" cy="1122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44F534-A34C-C212-5FFE-8BB67140C3C3}"/>
              </a:ext>
            </a:extLst>
          </p:cNvPr>
          <p:cNvSpPr txBox="1"/>
          <p:nvPr/>
        </p:nvSpPr>
        <p:spPr>
          <a:xfrm>
            <a:off x="1150326" y="4023702"/>
            <a:ext cx="1863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 curve fitting</a:t>
            </a:r>
          </a:p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:Peak frequency</a:t>
            </a:r>
          </a:p>
          <a:p>
            <a:pPr algn="ctr"/>
            <a:r>
              <a:rPr lang="el-G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Peak Year</a:t>
            </a:r>
          </a:p>
          <a:p>
            <a:pPr algn="ctr"/>
            <a:r>
              <a:rPr lang="el-G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Temporal dispersion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57EA3E1-5205-36A2-7C0E-DF6F92392B1E}"/>
              </a:ext>
            </a:extLst>
          </p:cNvPr>
          <p:cNvSpPr/>
          <p:nvPr/>
        </p:nvSpPr>
        <p:spPr>
          <a:xfrm>
            <a:off x="9630714" y="4048353"/>
            <a:ext cx="1863492" cy="1083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12CF6A-3C43-B999-06BE-0F182EEC700F}"/>
              </a:ext>
            </a:extLst>
          </p:cNvPr>
          <p:cNvSpPr/>
          <p:nvPr/>
        </p:nvSpPr>
        <p:spPr>
          <a:xfrm>
            <a:off x="3785922" y="4061938"/>
            <a:ext cx="1863492" cy="10834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13C88B-B43A-A925-E4D8-B2C56AD74EEE}"/>
              </a:ext>
            </a:extLst>
          </p:cNvPr>
          <p:cNvSpPr txBox="1"/>
          <p:nvPr/>
        </p:nvSpPr>
        <p:spPr>
          <a:xfrm>
            <a:off x="3795843" y="4023702"/>
            <a:ext cx="185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Ratio Calculation</a:t>
            </a:r>
          </a:p>
          <a:p>
            <a:pPr algn="ctr"/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EE5C07D-4FE2-3737-7B2B-C59D5CCAE92E}"/>
              </a:ext>
            </a:extLst>
          </p:cNvPr>
          <p:cNvSpPr/>
          <p:nvPr/>
        </p:nvSpPr>
        <p:spPr>
          <a:xfrm>
            <a:off x="8895274" y="4458786"/>
            <a:ext cx="720200" cy="24635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44" descr="文本&#10;&#10;描述已自动生成">
            <a:extLst>
              <a:ext uri="{FF2B5EF4-FFF2-40B4-BE49-F238E27FC236}">
                <a16:creationId xmlns:a16="http://schemas.microsoft.com/office/drawing/2014/main" id="{04ED073C-A323-D747-5382-4C31DAA06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94" y="4588709"/>
            <a:ext cx="1585748" cy="483320"/>
          </a:xfrm>
          <a:prstGeom prst="rect">
            <a:avLst/>
          </a:prstGeom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A95DA26-5FBC-81D4-AFC5-EDE1DE0CBE0B}"/>
              </a:ext>
            </a:extLst>
          </p:cNvPr>
          <p:cNvSpPr/>
          <p:nvPr/>
        </p:nvSpPr>
        <p:spPr>
          <a:xfrm>
            <a:off x="7031782" y="4064570"/>
            <a:ext cx="1863492" cy="10834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82E3BD1-6D8A-E42B-723C-8B082ABCD476}"/>
              </a:ext>
            </a:extLst>
          </p:cNvPr>
          <p:cNvSpPr txBox="1"/>
          <p:nvPr/>
        </p:nvSpPr>
        <p:spPr>
          <a:xfrm>
            <a:off x="7039422" y="4050986"/>
            <a:ext cx="186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Weights</a:t>
            </a: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F29CAD-D348-90F3-AD10-67B3EA887E74}"/>
              </a:ext>
            </a:extLst>
          </p:cNvPr>
          <p:cNvSpPr txBox="1"/>
          <p:nvPr/>
        </p:nvSpPr>
        <p:spPr>
          <a:xfrm>
            <a:off x="2960601" y="1175941"/>
            <a:ext cx="83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BibTex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with papers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164A96-6018-3BC7-D45B-36C492EC64A1}"/>
              </a:ext>
            </a:extLst>
          </p:cNvPr>
          <p:cNvSpPr txBox="1"/>
          <p:nvPr/>
        </p:nvSpPr>
        <p:spPr>
          <a:xfrm>
            <a:off x="5678253" y="1155671"/>
            <a:ext cx="116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 with titles and years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997BF-BC8B-A093-7885-F436B332527B}"/>
              </a:ext>
            </a:extLst>
          </p:cNvPr>
          <p:cNvSpPr txBox="1"/>
          <p:nvPr/>
        </p:nvSpPr>
        <p:spPr>
          <a:xfrm>
            <a:off x="8533993" y="1189042"/>
            <a:ext cx="83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Entities</a:t>
            </a:r>
          </a:p>
          <a:p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7011047-EDF1-58C8-6B7B-6F05C3DDBB6C}"/>
              </a:ext>
            </a:extLst>
          </p:cNvPr>
          <p:cNvSpPr/>
          <p:nvPr/>
        </p:nvSpPr>
        <p:spPr>
          <a:xfrm>
            <a:off x="3147348" y="2414595"/>
            <a:ext cx="677743" cy="937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AD31F2F-DF62-B7B1-7058-7F68FA64B8BE}"/>
              </a:ext>
            </a:extLst>
          </p:cNvPr>
          <p:cNvSpPr/>
          <p:nvPr/>
        </p:nvSpPr>
        <p:spPr>
          <a:xfrm>
            <a:off x="999614" y="378510"/>
            <a:ext cx="10589135" cy="20284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F69D4B-DCF4-A9A6-9A9C-714939964B70}"/>
              </a:ext>
            </a:extLst>
          </p:cNvPr>
          <p:cNvSpPr txBox="1"/>
          <p:nvPr/>
        </p:nvSpPr>
        <p:spPr>
          <a:xfrm>
            <a:off x="999614" y="384645"/>
            <a:ext cx="1058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D80B60-5883-7A01-0B53-2BF46EEB4552}"/>
              </a:ext>
            </a:extLst>
          </p:cNvPr>
          <p:cNvSpPr/>
          <p:nvPr/>
        </p:nvSpPr>
        <p:spPr>
          <a:xfrm>
            <a:off x="1011052" y="3359325"/>
            <a:ext cx="4794747" cy="19484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D8C8AA-4D93-A7F1-3F41-5974DC605C93}"/>
              </a:ext>
            </a:extLst>
          </p:cNvPr>
          <p:cNvSpPr txBox="1"/>
          <p:nvPr/>
        </p:nvSpPr>
        <p:spPr>
          <a:xfrm>
            <a:off x="1011053" y="3359324"/>
            <a:ext cx="479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Ratio Calculation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416767-FD67-D40F-9DD7-28924B8C0EAF}"/>
              </a:ext>
            </a:extLst>
          </p:cNvPr>
          <p:cNvSpPr txBox="1"/>
          <p:nvPr/>
        </p:nvSpPr>
        <p:spPr>
          <a:xfrm>
            <a:off x="2379133" y="2406951"/>
            <a:ext cx="9995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Document frequency curves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DC6E70-8BAE-634E-31C1-FE8CCD3BDED7}"/>
              </a:ext>
            </a:extLst>
          </p:cNvPr>
          <p:cNvSpPr/>
          <p:nvPr/>
        </p:nvSpPr>
        <p:spPr>
          <a:xfrm>
            <a:off x="3015921" y="4458786"/>
            <a:ext cx="755709" cy="246358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8052A4-9F10-9159-4390-C1E257B0AACA}"/>
              </a:ext>
            </a:extLst>
          </p:cNvPr>
          <p:cNvSpPr txBox="1"/>
          <p:nvPr/>
        </p:nvSpPr>
        <p:spPr>
          <a:xfrm>
            <a:off x="2924272" y="4061938"/>
            <a:ext cx="83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D8FB4C7-F3AE-21B9-DEFC-6CF488AB0D60}"/>
              </a:ext>
            </a:extLst>
          </p:cNvPr>
          <p:cNvSpPr/>
          <p:nvPr/>
        </p:nvSpPr>
        <p:spPr>
          <a:xfrm rot="16200000">
            <a:off x="6005730" y="3731988"/>
            <a:ext cx="677743" cy="10776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6E29BC6-D4DA-9DD6-1DB1-98428A1F6E70}"/>
              </a:ext>
            </a:extLst>
          </p:cNvPr>
          <p:cNvSpPr/>
          <p:nvPr/>
        </p:nvSpPr>
        <p:spPr>
          <a:xfrm>
            <a:off x="6893564" y="3302821"/>
            <a:ext cx="4711696" cy="19484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8AB6D1-EB5F-8A59-CA04-BC95A800D962}"/>
              </a:ext>
            </a:extLst>
          </p:cNvPr>
          <p:cNvSpPr txBox="1"/>
          <p:nvPr/>
        </p:nvSpPr>
        <p:spPr>
          <a:xfrm>
            <a:off x="5724073" y="4598919"/>
            <a:ext cx="12710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Ratios of Scientific Entities Over Years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8238DA-10B7-894D-DF0E-8F589CFEAF68}"/>
              </a:ext>
            </a:extLst>
          </p:cNvPr>
          <p:cNvSpPr txBox="1"/>
          <p:nvPr/>
        </p:nvSpPr>
        <p:spPr>
          <a:xfrm>
            <a:off x="6893565" y="3325059"/>
            <a:ext cx="471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Score Calculation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069BA3-A1EB-5399-2079-47D6162C7CD3}"/>
              </a:ext>
            </a:extLst>
          </p:cNvPr>
          <p:cNvSpPr txBox="1"/>
          <p:nvPr/>
        </p:nvSpPr>
        <p:spPr>
          <a:xfrm>
            <a:off x="8795318" y="4070042"/>
            <a:ext cx="83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9B6EB6A-0193-93C2-C19E-A3888099650B}"/>
              </a:ext>
            </a:extLst>
          </p:cNvPr>
          <p:cNvSpPr txBox="1"/>
          <p:nvPr/>
        </p:nvSpPr>
        <p:spPr>
          <a:xfrm>
            <a:off x="9630714" y="4053987"/>
            <a:ext cx="185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Novelty Score</a:t>
            </a: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166EE5-7081-47BB-443D-E25FD44E7587}"/>
              </a:ext>
            </a:extLst>
          </p:cNvPr>
          <p:cNvSpPr txBox="1"/>
          <p:nvPr/>
        </p:nvSpPr>
        <p:spPr>
          <a:xfrm>
            <a:off x="10738103" y="150961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&gt;3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01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Aptos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Zihe Wang</dc:creator>
  <cp:lastModifiedBy>Zihe Wang</cp:lastModifiedBy>
  <cp:revision>8</cp:revision>
  <dcterms:created xsi:type="dcterms:W3CDTF">2024-09-08T19:37:01Z</dcterms:created>
  <dcterms:modified xsi:type="dcterms:W3CDTF">2024-09-19T21:18:30Z</dcterms:modified>
</cp:coreProperties>
</file>