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41b476e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41b476e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03a8efc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03a8efc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03a8ef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03a8ef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03a8ef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03a8ef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7575248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7575248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41b47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141b47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18349e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18349e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41b476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41b476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103a8ef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103a8ef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41b476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141b476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757524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0757524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pandemic: ended with around 103M infected, and 1 M deaths :(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03a8efc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03a8efc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is ranked #21 in best healthcare facilities in the US.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757524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757524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103a8efc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103a8efc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of </a:t>
            </a:r>
            <a:r>
              <a:rPr lang="en"/>
              <a:t>CoVid-19 in the 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A data visualization approach: apr 2020 -apr 2021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Zihua Lai &amp; Daniela Quintero Narváez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669750" y="1216650"/>
            <a:ext cx="59826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pattern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6595925" y="673725"/>
            <a:ext cx="2544000" cy="3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/>
              <a:t>Evolution of COVID-19 Recovery Rate Vs. Mortality rate</a:t>
            </a:r>
            <a:endParaRPr sz="33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860"/>
              <a:t>Lock down in U.S started in March.</a:t>
            </a:r>
            <a:endParaRPr b="0" sz="18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860"/>
              <a:t>Is visible that it was an effective measure to slow down the deaths (prevention).</a:t>
            </a:r>
            <a:endParaRPr b="0" sz="186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250"/>
            <a:ext cx="6583977" cy="4629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1094775" y="750700"/>
            <a:ext cx="260700" cy="36807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2669175" y="243250"/>
            <a:ext cx="1230300" cy="1737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7954693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3267800" y="152400"/>
            <a:ext cx="52461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r>
              <a:rPr lang="en"/>
              <a:t> on Mortality rATE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3419875" y="1199875"/>
            <a:ext cx="4534800" cy="26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65"/>
          </a:p>
          <a:p>
            <a:pPr indent="-3089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b="1" lang="en" sz="1265"/>
              <a:t>Trend: Sharp decline early in the timeline, which flattens out as time progresses. </a:t>
            </a:r>
            <a:endParaRPr b="1" sz="1265"/>
          </a:p>
          <a:p>
            <a:pPr indent="-3089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b="1" lang="en" sz="1265"/>
              <a:t>Reason 1: Initially high mortality rate when the virus first emerged</a:t>
            </a:r>
            <a:endParaRPr b="1" sz="1265"/>
          </a:p>
          <a:p>
            <a:pPr indent="-3089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5"/>
              <a:buChar char="●"/>
            </a:pPr>
            <a:r>
              <a:rPr b="1" lang="en" sz="1265"/>
              <a:t>Reason 2 : Over time, as treatments improved and better protocols were put in place, the death rate relative to positive cases decreased and stabilized.</a:t>
            </a:r>
            <a:endParaRPr b="1" sz="12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50" y="0"/>
            <a:ext cx="5093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916950" y="1887900"/>
            <a:ext cx="3985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67"/>
              <a:t>over time, the number of recovered cases is increasing, which is a positive sign.</a:t>
            </a:r>
            <a:endParaRPr b="1" sz="4367"/>
          </a:p>
          <a:p>
            <a:pPr indent="-2979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4367"/>
              <a:t>Improved Treatments</a:t>
            </a:r>
            <a:endParaRPr b="1" sz="4367"/>
          </a:p>
          <a:p>
            <a:pPr indent="-2979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367"/>
              <a:t>Vaccinations and Immunity(In the future, probably we can do the analysis for antibody and antigen)</a:t>
            </a:r>
            <a:endParaRPr b="1" sz="4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367"/>
              <a:t>However, the total number of positive cases is also growing, though this could be due to:</a:t>
            </a:r>
            <a:endParaRPr b="1" sz="4367"/>
          </a:p>
          <a:p>
            <a:pPr indent="-2979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4367"/>
              <a:t>Increased Testing</a:t>
            </a:r>
            <a:endParaRPr b="1" sz="4367"/>
          </a:p>
          <a:p>
            <a:pPr indent="-2979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4367"/>
              <a:t>Spread of Virus</a:t>
            </a:r>
            <a:endParaRPr b="1" sz="43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820225" y="352400"/>
            <a:ext cx="4326900" cy="12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Hospitalized, Recovered And Test Over Time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plot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1.2%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979525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Covid-19 in the US close with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fatality rate;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</a:rPr>
              <a:t>Taking more than 1.1 M lives.</a:t>
            </a:r>
            <a:endParaRPr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609250"/>
            <a:ext cx="85206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/>
              <a:t>It is our pleasure to tell the story for you!</a:t>
            </a:r>
            <a:endParaRPr b="1"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: We used the data from “The COVID Tracking Project” combined with USA </a:t>
            </a:r>
            <a:r>
              <a:rPr lang="en"/>
              <a:t>shapefile</a:t>
            </a:r>
            <a:r>
              <a:rPr lang="en"/>
              <a:t> to tell the 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: Focus on Mortality and analyze why.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Step1 : Preprocessing of huge amount of Missing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Step2 : State Wise Pattern Analysis of Mortality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Step3 : Time Wise Pattern Analysis of Mortality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720100" y="1174700"/>
            <a:ext cx="5697300" cy="27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NAs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6200" y="76200"/>
            <a:ext cx="4281900" cy="144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BEFORE WE BEGIN…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FF"/>
                </a:solidFill>
              </a:rPr>
              <a:t>disclaimer!</a:t>
            </a:r>
            <a:endParaRPr sz="3600">
              <a:solidFill>
                <a:srgbClr val="9900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1" y="1618175"/>
            <a:ext cx="5390474" cy="34611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250" y="76200"/>
            <a:ext cx="4625350" cy="396742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5578150" y="4149725"/>
            <a:ext cx="3478500" cy="929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0000FF"/>
                </a:solidFill>
              </a:rPr>
              <a:t>Data collection problem :(</a:t>
            </a:r>
            <a:endParaRPr sz="194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913075" y="1241825"/>
            <a:ext cx="6024600" cy="23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pattern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741823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500" y="0"/>
            <a:ext cx="4300800" cy="1355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in the US: mortality rate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540725" y="1737050"/>
            <a:ext cx="1491000" cy="13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matic SC"/>
                <a:ea typeface="Amatic SC"/>
                <a:cs typeface="Amatic SC"/>
                <a:sym typeface="Amatic SC"/>
              </a:rPr>
              <a:t>TOTAL INFECTED</a:t>
            </a: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: 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00FFFF"/>
                </a:highlight>
                <a:latin typeface="Amatic SC"/>
                <a:ea typeface="Amatic SC"/>
                <a:cs typeface="Amatic SC"/>
                <a:sym typeface="Amatic SC"/>
              </a:rPr>
              <a:t>~ 29 M</a:t>
            </a:r>
            <a:endParaRPr b="1" sz="2200">
              <a:highlight>
                <a:srgbClr val="00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540725" y="96100"/>
            <a:ext cx="1491000" cy="13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matic SC"/>
                <a:ea typeface="Amatic SC"/>
                <a:cs typeface="Amatic SC"/>
                <a:sym typeface="Amatic SC"/>
              </a:rPr>
              <a:t>U.S</a:t>
            </a: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2200">
                <a:latin typeface="Amatic SC"/>
                <a:ea typeface="Amatic SC"/>
                <a:cs typeface="Amatic SC"/>
                <a:sym typeface="Amatic SC"/>
              </a:rPr>
              <a:t>MORTALITY RATE</a:t>
            </a: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: 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00FFFF"/>
                </a:highlight>
                <a:latin typeface="Amatic SC"/>
                <a:ea typeface="Amatic SC"/>
                <a:cs typeface="Amatic SC"/>
                <a:sym typeface="Amatic SC"/>
              </a:rPr>
              <a:t>1.7%</a:t>
            </a:r>
            <a:endParaRPr b="1" sz="2200">
              <a:highlight>
                <a:srgbClr val="00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540725" y="3484700"/>
            <a:ext cx="1491000" cy="13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matic SC"/>
                <a:ea typeface="Amatic SC"/>
                <a:cs typeface="Amatic SC"/>
                <a:sym typeface="Amatic SC"/>
              </a:rPr>
              <a:t>TOTAL DEATHS</a:t>
            </a:r>
            <a:r>
              <a:rPr lang="en" sz="2200">
                <a:latin typeface="Amatic SC"/>
                <a:ea typeface="Amatic SC"/>
                <a:cs typeface="Amatic SC"/>
                <a:sym typeface="Amatic SC"/>
              </a:rPr>
              <a:t>: </a:t>
            </a:r>
            <a:endParaRPr sz="2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00FFFF"/>
                </a:highlight>
                <a:latin typeface="Amatic SC"/>
                <a:ea typeface="Amatic SC"/>
                <a:cs typeface="Amatic SC"/>
                <a:sym typeface="Amatic SC"/>
              </a:rPr>
              <a:t>&gt; 450 k</a:t>
            </a:r>
            <a:endParaRPr b="1" sz="2200">
              <a:highlight>
                <a:srgbClr val="00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7499050" y="4840100"/>
            <a:ext cx="17853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Apr 2020 - Apr 2021</a:t>
            </a:r>
            <a:endParaRPr sz="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82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2450225" y="0"/>
            <a:ext cx="4968300" cy="1136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in the US: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rate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540725" y="1737050"/>
            <a:ext cx="1491000" cy="13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matic SC"/>
                <a:ea typeface="Amatic SC"/>
                <a:cs typeface="Amatic SC"/>
                <a:sym typeface="Amatic SC"/>
              </a:rPr>
              <a:t>Is it </a:t>
            </a:r>
            <a:r>
              <a:rPr b="1" lang="en" sz="2100">
                <a:latin typeface="Amatic SC"/>
                <a:ea typeface="Amatic SC"/>
                <a:cs typeface="Amatic SC"/>
                <a:sym typeface="Amatic SC"/>
              </a:rPr>
              <a:t>related</a:t>
            </a:r>
            <a:r>
              <a:rPr b="1" lang="en" sz="2100">
                <a:latin typeface="Amatic SC"/>
                <a:ea typeface="Amatic SC"/>
                <a:cs typeface="Amatic SC"/>
                <a:sym typeface="Amatic SC"/>
              </a:rPr>
              <a:t> to hc capacity?</a:t>
            </a:r>
            <a:endParaRPr b="1" sz="2100">
              <a:highlight>
                <a:srgbClr val="00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7540725" y="96100"/>
            <a:ext cx="1491000" cy="13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matic SC"/>
                <a:ea typeface="Amatic SC"/>
                <a:cs typeface="Amatic SC"/>
                <a:sym typeface="Amatic SC"/>
              </a:rPr>
              <a:t>DOES OREGON HAVE BETTER HC SYSTEM?</a:t>
            </a:r>
            <a:endParaRPr b="1" sz="2000">
              <a:highlight>
                <a:srgbClr val="00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7540725" y="3484700"/>
            <a:ext cx="1491000" cy="135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matic SC"/>
                <a:ea typeface="Amatic SC"/>
                <a:cs typeface="Amatic SC"/>
                <a:sym typeface="Amatic SC"/>
              </a:rPr>
              <a:t>Long-term </a:t>
            </a:r>
            <a:r>
              <a:rPr lang="en" sz="2000">
                <a:latin typeface="Amatic SC"/>
                <a:ea typeface="Amatic SC"/>
                <a:cs typeface="Amatic SC"/>
                <a:sym typeface="Amatic SC"/>
              </a:rPr>
              <a:t>recovering</a:t>
            </a:r>
            <a:r>
              <a:rPr lang="en" sz="2000">
                <a:latin typeface="Amatic SC"/>
                <a:ea typeface="Amatic SC"/>
                <a:cs typeface="Amatic SC"/>
                <a:sym typeface="Amatic SC"/>
              </a:rPr>
              <a:t> facilities</a:t>
            </a:r>
            <a:endParaRPr sz="2000">
              <a:highlight>
                <a:srgbClr val="00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7499050" y="4840100"/>
            <a:ext cx="1785300" cy="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Apr 2020 - Apr 2021</a:t>
            </a:r>
            <a:endParaRPr sz="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2372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221775" y="76200"/>
            <a:ext cx="4494000" cy="1084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lang="en" sz="3580"/>
              <a:t>CoV-19 in the US: hospitalizations, cases &amp; mortality rates</a:t>
            </a:r>
            <a:endParaRPr sz="35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2372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221775" y="76200"/>
            <a:ext cx="4494000" cy="1084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7653"/>
              <a:buNone/>
            </a:pPr>
            <a:r>
              <a:rPr lang="en" sz="3580"/>
              <a:t>CoV-19 in the US: hospitalizations, cases &amp; mortality rates</a:t>
            </a:r>
            <a:endParaRPr sz="3580"/>
          </a:p>
        </p:txBody>
      </p:sp>
      <p:cxnSp>
        <p:nvCxnSpPr>
          <p:cNvPr id="114" name="Google Shape;114;p21"/>
          <p:cNvCxnSpPr/>
          <p:nvPr/>
        </p:nvCxnSpPr>
        <p:spPr>
          <a:xfrm flipH="1" rot="10800000">
            <a:off x="5890950" y="3962050"/>
            <a:ext cx="229500" cy="71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1"/>
          <p:cNvSpPr txBox="1"/>
          <p:nvPr/>
        </p:nvSpPr>
        <p:spPr>
          <a:xfrm>
            <a:off x="4572000" y="4639775"/>
            <a:ext cx="2893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rgbClr val="D9D2E9"/>
                </a:highlight>
                <a:latin typeface="Amatic SC"/>
                <a:ea typeface="Amatic SC"/>
                <a:cs typeface="Amatic SC"/>
                <a:sym typeface="Amatic SC"/>
              </a:rPr>
              <a:t>Top 12 in each category</a:t>
            </a:r>
            <a:endParaRPr b="1" sz="1800">
              <a:solidFill>
                <a:schemeClr val="accent1"/>
              </a:solidFill>
              <a:highlight>
                <a:srgbClr val="D9D2E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