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34B55-9CA1-C5B8-25F8-6DA0E298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5365-1EF3-84E4-33CB-65B7A6A82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DEADA-6446-2DD2-0273-86006505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6426B-BCBE-DA2A-8B69-7339E70C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B1A4-6C1C-830E-2785-C3E1E83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302AC-604C-5A61-61CB-B3C3A1EC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17A693-5529-E847-7ACB-D06B92CDD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2412B-C3B7-4DDB-1527-5B059765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47614-1BCE-79B4-592F-5A8C7321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ABD7E-9EC4-0653-C8CA-C63F67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264D2-78D1-985D-98E2-E96B954DB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358944-F30E-0E40-7A58-B1E09C9B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1FCEB-1E8F-C5FF-8E7D-EE48E85D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4E8FA-93CF-3068-E905-C2D4BBCA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AE639-9D8B-CB38-DE50-F8DD5827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A71CF-B558-0B6F-7E9A-613C0523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4F22A-077D-FAF5-6293-E3E8C670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DCE5-63B3-4A1B-03E3-9CA30CAE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9D08D-A33C-DC56-5DA0-0B2EEF85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4EB57-D2B1-485C-00C4-C60BE445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5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25C3A-505E-FDEF-9BA0-82DD494E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CC420-32AE-E31D-D39A-70F54CB6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7331D-0B66-3423-1249-FF76D38C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2C86C-B9BD-591E-C303-995C0CB3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C5011-8C65-17A7-A50A-EC0E6974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7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14247-D961-5C9E-6DB9-1841512E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57F32-1699-1947-DC78-E8B50CD5F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7F94D-1061-7253-4A9E-5858584CE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794B8-F5E8-CC6F-A735-B8BA944E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7B905-9A46-12A1-36D6-53E65E2C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3B438-CB80-8EDE-94E7-92A5E8B5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5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63F1-10A0-5458-80F3-7E80D7D6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D3828-19F6-3DEA-1A2F-6763B3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434A8-33C9-FC13-6D7D-E7B28DB2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566453-EC44-EC5F-580E-FB7FA205A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B0E83E-91AE-E1B7-5464-293326BFC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921BA-FA39-D858-2F3C-478A6866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E8E06A-2AE5-AC86-6F98-2AF9E1F3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D7CEC-13E5-A60E-9AFB-C62DA4B0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9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8579-900D-323E-1CEE-E34FD4C1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773A4D-E637-9465-C96B-E6CCDEA2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71D1BA-C055-EB96-F793-9131664F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DF665C-335A-4D2D-7E7B-7628D983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525F3-ACC4-71F1-D668-631E96EC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1AACFC-56BE-D329-1C99-D71978B0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0AE8E6-EEC6-4A34-AEE7-07A11294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E9097-AA5A-86F7-AE38-AEE3C6DE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603B4-2208-0A8E-563B-CC269397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F1BA7-46B7-8EBF-C3B2-DEE4875CA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CB443-2BFD-1835-EF14-0D775DD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8C472-E7C9-5D90-4227-438728E1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CF9EE-BDF0-7E0D-CD37-868D28AE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6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2C150-A449-530B-60EF-B4B254E6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0F3A83-9A82-340C-FF3D-D9F8901A1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CFB94D-10CD-B3D6-E6E8-C7FEBBE7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F518EB-CEE9-FBE1-C3DA-207CD76D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EEC1C-6B48-64F8-9C4D-1CF85EFF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0674C-0C88-DC71-F784-FC945FFF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81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9F0445-427C-6BDD-5954-DF2CCDF2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AA52B-9BDB-2626-F7A1-5E70AA58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5F461-767E-7975-BA84-8C62CE9BA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FA30-B47B-42CB-9919-D094DBF33DF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BA2EA-ABE1-5F68-BB88-BCE2A919D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137C2-4D96-4BF5-9841-76A60B40F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C399C-178B-420E-81C7-F824BC37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8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0482-C7A9-6874-5166-45A68D99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WHW1</a:t>
            </a:r>
            <a:r>
              <a:rPr lang="en-US" altLang="ko-KR" dirty="0"/>
              <a:t>. </a:t>
            </a:r>
            <a:r>
              <a:rPr lang="en-US" altLang="ko-KR" sz="4200" dirty="0"/>
              <a:t>IBM Watson big-data application</a:t>
            </a:r>
            <a:endParaRPr lang="ko-KR" altLang="en-US" sz="4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FDCBF-D2B2-7127-EA8D-D60FEA8C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it? What is its business objective?</a:t>
            </a:r>
          </a:p>
          <a:p>
            <a:endParaRPr lang="en-US" altLang="ko-KR" sz="800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IBM Watson is a platform that utilizes artificial intelligence and machine learning technologies to address problems and support decision-making across various fields.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The business objective is to empower organizations with advanced analytics, machine learning, and artificial intelligence capabilities to derive valuable insights from large datasets.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82620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28600" y="299962"/>
            <a:ext cx="11963400" cy="6482441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Describe the types and amount of data used</a:t>
            </a:r>
            <a:endParaRPr lang="en-US" altLang="ko-KR"/>
          </a:p>
          <a:p>
            <a:pPr lvl="0">
              <a:defRPr/>
            </a:pPr>
            <a:endParaRPr lang="en-US" altLang="ko-KR" sz="800"/>
          </a:p>
          <a:p>
            <a:pPr marL="514350" indent="-514350">
              <a:buAutoNum type="arabicPeriod"/>
              <a:defRPr/>
            </a:pPr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Structured Data </a:t>
            </a:r>
            <a:r>
              <a:rPr lang="en-US" altLang="ko-KR" i="0">
                <a:solidFill>
                  <a:srgbClr val="0d0d0d"/>
                </a:solidFill>
                <a:effectLst/>
                <a:latin typeface="Söhne"/>
              </a:rPr>
              <a:t>: Used for 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traditional analytics, reporting, and as input for machine learning models.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AutoNum type="arabicPeriod"/>
              <a:defRPr/>
            </a:pPr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Unstructured Data </a:t>
            </a:r>
            <a:r>
              <a:rPr lang="en-US" altLang="ko-KR" i="0">
                <a:solidFill>
                  <a:srgbClr val="0d0d0d"/>
                </a:solidFill>
                <a:effectLst/>
                <a:latin typeface="Söhne"/>
              </a:rPr>
              <a:t>: Through 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natural language processing (NLP), image recognition, and other techniques. (Crucial for applications like sentiment analysis, content categorization, and image recognition)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AutoNum type="arabicPeriod"/>
              <a:defRPr/>
            </a:pPr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Semi-Structured Data </a:t>
            </a:r>
            <a:r>
              <a:rPr lang="en-US" altLang="ko-KR" i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altLang="ko-KR">
                <a:solidFill>
                  <a:srgbClr val="0d0d0d"/>
                </a:solidFill>
                <a:latin typeface="Söhne"/>
              </a:rPr>
              <a:t>W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eb scraping, data exchange between systems, and configurations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AutoNum type="arabicPeriod"/>
              <a:defRPr/>
            </a:pPr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Streaming Data </a:t>
            </a:r>
            <a:r>
              <a:rPr lang="en-US" altLang="ko-KR" i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Continuous)</a:t>
            </a:r>
            <a:r>
              <a:rPr lang="en-US" altLang="ko-KR">
                <a:solidFill>
                  <a:srgbClr val="0d0d0d"/>
                </a:solidFill>
                <a:latin typeface="Söhne"/>
              </a:rPr>
              <a:t> : R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eal-time analytics, monitoring, and decision-making (Immediate action)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AutoNum type="arabicPeriod"/>
              <a:defRPr/>
            </a:pPr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Historical Data</a:t>
            </a:r>
            <a:r>
              <a:rPr lang="en-US" altLang="ko-KR">
                <a:solidFill>
                  <a:srgbClr val="0d0d0d"/>
                </a:solidFill>
                <a:latin typeface="Söhne"/>
              </a:rPr>
              <a:t> : C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rucial for training machine learning models, identifying trends, and making predictions. (Understand patterns and behaviors)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AutoNum type="arabicPeriod"/>
              <a:defRPr/>
            </a:pPr>
            <a:r>
              <a:rPr lang="en-US" altLang="ko-KR" b="1" i="0">
                <a:solidFill>
                  <a:srgbClr val="0d0d0d"/>
                </a:solidFill>
                <a:effectLst/>
                <a:latin typeface="Söhne"/>
              </a:rPr>
              <a:t>Cloud Data</a:t>
            </a:r>
            <a:r>
              <a:rPr lang="en-US" altLang="ko-KR">
                <a:solidFill>
                  <a:srgbClr val="0d0d0d"/>
                </a:solidFill>
                <a:latin typeface="Söhne"/>
              </a:rPr>
              <a:t> : C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loud-based solutions for scalability, flexibility, and accessibility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  <a:defRPr/>
            </a:pPr>
            <a:endParaRPr lang="en-US" altLang="ko-KR" sz="900" b="0" i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  <a:defRPr/>
            </a:pP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The amount of data can range from “terabytes to petabytes”, depending on the specific implementation and requirements of the organization.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DB847B-AFB5-6CE8-5F63-541DCB50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4891"/>
            <a:ext cx="11963400" cy="6482441"/>
          </a:xfrm>
        </p:spPr>
        <p:txBody>
          <a:bodyPr>
            <a:normAutofit/>
          </a:bodyPr>
          <a:lstStyle/>
          <a:p>
            <a:r>
              <a:rPr lang="en-US" altLang="ko-KR" dirty="0"/>
              <a:t>Describe the technologies used (big data)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Apache Hadoop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Distributed storage and processing framework for large datasets.</a:t>
            </a: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Apache Spark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In-memory data processing engine for fast and iterative data analysis.</a:t>
            </a: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IBM Db2 Big SQL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Q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uerying and analyzing data stored in Hadoop.</a:t>
            </a: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Flink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: R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eal-time analytics on streaming data </a:t>
            </a: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Apache Kafka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: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 Distributed streaming platform for building real-time data pipelines</a:t>
            </a: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IBM Cloud Object Storage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: S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ecure cloud-based object storage service</a:t>
            </a:r>
          </a:p>
        </p:txBody>
      </p:sp>
    </p:spTree>
    <p:extLst>
      <p:ext uri="{BB962C8B-B14F-4D97-AF65-F5344CB8AC3E}">
        <p14:creationId xmlns:p14="http://schemas.microsoft.com/office/powerpoint/2010/main" val="92938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DB847B-AFB5-6CE8-5F63-541DCB50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4891"/>
            <a:ext cx="11963400" cy="6482441"/>
          </a:xfrm>
        </p:spPr>
        <p:txBody>
          <a:bodyPr>
            <a:normAutofit/>
          </a:bodyPr>
          <a:lstStyle/>
          <a:p>
            <a:r>
              <a:rPr lang="en-US" altLang="ko-KR" dirty="0"/>
              <a:t>Describe the technologies used (machine learning)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Watson Machine Learning :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F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acilitate the integration of predictive analytics.</a:t>
            </a:r>
            <a:endParaRPr lang="en-US" altLang="ko-KR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Deep Learning Frameworks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 Train complex models for tasks such as image recognition, speech processing, and natural language understanding.</a:t>
            </a: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Natural Language Processing (NLP)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 Understand and process human language</a:t>
            </a: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Feature Engineering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: P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reprocess and transform data, improving the performance of machine learning models.</a:t>
            </a: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Ensemble Learning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: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Ensemble learning methods.</a:t>
            </a:r>
          </a:p>
          <a:p>
            <a:pPr marL="514350" indent="-514350">
              <a:buAutoNum type="arabicPeriod"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AutoML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 (Automated Machine Learning)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: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 For more efficient and effective model creation.</a:t>
            </a:r>
          </a:p>
        </p:txBody>
      </p:sp>
    </p:spTree>
    <p:extLst>
      <p:ext uri="{BB962C8B-B14F-4D97-AF65-F5344CB8AC3E}">
        <p14:creationId xmlns:p14="http://schemas.microsoft.com/office/powerpoint/2010/main" val="392207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DB847B-AFB5-6CE8-5F63-541DCB50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544892"/>
            <a:ext cx="12099471" cy="5686576"/>
          </a:xfrm>
        </p:spPr>
        <p:txBody>
          <a:bodyPr>
            <a:normAutofit/>
          </a:bodyPr>
          <a:lstStyle/>
          <a:p>
            <a:r>
              <a:rPr lang="en-US" altLang="ko-KR" dirty="0"/>
              <a:t>Describe the technologies used (deep learning)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TensorFlow, </a:t>
            </a: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PyTorch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Watson Studio Deep Learning Service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Watson Natural Language Understanding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Söhne"/>
              </a:rPr>
              <a:t>Recurrent Neural Networks (RNNs), Transformer Architecture (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entiment analysis, emotion detection)</a:t>
            </a:r>
            <a:endParaRPr lang="en-US" altLang="ko-KR" i="0" dirty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Watson Visual Recognition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: I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mage classification, object detection, and scene understanding </a:t>
            </a:r>
          </a:p>
          <a:p>
            <a:pPr marL="514350" indent="-514350"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Speech-to-Text and Text-to-Speech Services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: A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ccurate and context-aware transcription of speech and the generation of natural-sounding speech from text.</a:t>
            </a:r>
          </a:p>
        </p:txBody>
      </p:sp>
    </p:spTree>
    <p:extLst>
      <p:ext uri="{BB962C8B-B14F-4D97-AF65-F5344CB8AC3E}">
        <p14:creationId xmlns:p14="http://schemas.microsoft.com/office/powerpoint/2010/main" val="375495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DB847B-AFB5-6CE8-5F63-541DCB50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4892"/>
            <a:ext cx="11625944" cy="5686576"/>
          </a:xfrm>
        </p:spPr>
        <p:txBody>
          <a:bodyPr>
            <a:normAutofit/>
          </a:bodyPr>
          <a:lstStyle/>
          <a:p>
            <a:r>
              <a:rPr lang="en-US" altLang="ko-KR" dirty="0"/>
              <a:t>Is it a business success or failure? What is the reason for its success/failure?</a:t>
            </a:r>
          </a:p>
          <a:p>
            <a:r>
              <a:rPr lang="en-US" altLang="ko-KR" dirty="0"/>
              <a:t>If it is a failure, what is the lesson to be learned from it?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Failure</a:t>
            </a:r>
          </a:p>
          <a:p>
            <a:pPr marL="0" indent="0">
              <a:buNone/>
            </a:pPr>
            <a:r>
              <a:rPr lang="en-US" altLang="ko-KR" dirty="0"/>
              <a:t>High expectations (gap from reality), Complexity (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lead to slower adoption), Data Quality (hard to provide necessary high-quality data), Bias Concerns, Cost of implementation, Evolution of technology (rapidly)</a:t>
            </a:r>
          </a:p>
          <a:p>
            <a:pPr marL="0" indent="0">
              <a:buNone/>
            </a:pPr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Simply being technically advanced is not enough; it is essential to continually enhance projects from the user's perspective and establish realistic goals and plans.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318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2E6A4-F3AC-ADCD-A58F-E3C8326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WHW2</a:t>
            </a:r>
            <a:r>
              <a:rPr lang="en-US" altLang="ko-KR" dirty="0"/>
              <a:t>. Big data application (Netflix)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5195A-DC31-9C2B-0408-049C74B2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761"/>
          </a:xfrm>
        </p:spPr>
        <p:txBody>
          <a:bodyPr/>
          <a:lstStyle/>
          <a:p>
            <a:r>
              <a:rPr lang="en-US" altLang="ko-KR" dirty="0"/>
              <a:t>Describe the types and amounts of data it has.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User data, Content data, Streaming data(user behavior, performance),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Söhne"/>
              </a:rPr>
              <a:t>Operational Data(system logs, error reports), Financial data, Geographical data(regional preferences)</a:t>
            </a:r>
          </a:p>
          <a:p>
            <a:pPr marL="0" indent="0">
              <a:buNone/>
            </a:pPr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r>
              <a:rPr lang="en-US" altLang="ko-KR" dirty="0"/>
              <a:t>Describe how the organization uses the data to increase its revenue/profits/customer satisfaction.</a:t>
            </a:r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ko-KR" dirty="0"/>
              <a:t>Personalized content recommendations, Optimizing content library, Dynamic pricing strategies, Improved user interface, Global expansion strategies, Marketing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11235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B Tree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59529"/>
            <a:ext cx="10951029" cy="3417434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rgbClr val="0d0d0d"/>
                </a:solidFill>
                <a:latin typeface="Söhne"/>
              </a:rPr>
              <a:t>A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 self-balancing tree data structure that maintains sorted data and provides efficient operations (search, insertion, and deletion). 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  <a:defRPr/>
            </a:pP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Leaf nodes contain the actual data entries.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  <a:defRPr/>
            </a:pP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Search operations in a B-tree follow a path from the root to a leaf node.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rgbClr val="0d0d0d"/>
                </a:solidFill>
                <a:latin typeface="Söhne"/>
              </a:rPr>
              <a:t>M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aintain balance during insertions and deletions through rotations and redistributions.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5085" y="365125"/>
            <a:ext cx="6952398" cy="2269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A Short Discussion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There is a big restaurant. The owner wants to change the menu. Would this require a big data analysis? If so, what kind of data would be </a:t>
            </a:r>
            <a:r>
              <a:rPr lang="en-US" altLang="ko-KR"/>
              <a:t>r</a:t>
            </a:r>
            <a:r>
              <a:rPr lang="ko-KR" altLang="en-US"/>
              <a:t>equired? How can such data be obtained?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Customer’s preferences, feedback (popular, unpopular menu)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Ingredient cost (weigh the profitability)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Trend analysis (social media trends, global)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593</ep:Words>
  <ep:PresentationFormat>와이드스크린</ep:PresentationFormat>
  <ep:Paragraphs>52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WHW1. IBM Watson big-data application</vt:lpstr>
      <vt:lpstr>슬라이드 2</vt:lpstr>
      <vt:lpstr>슬라이드 3</vt:lpstr>
      <vt:lpstr>슬라이드 4</vt:lpstr>
      <vt:lpstr>슬라이드 5</vt:lpstr>
      <vt:lpstr>슬라이드 6</vt:lpstr>
      <vt:lpstr>WHW2. Big data application (Netflix)</vt:lpstr>
      <vt:lpstr>B Tree</vt:lpstr>
      <vt:lpstr>A Short Discussion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2024-03-07T09:15:15.000</dcterms:created>
  <dc:creator>현지 이</dc:creator>
  <cp:lastModifiedBy>lhj04</cp:lastModifiedBy>
  <dcterms:modified xsi:type="dcterms:W3CDTF">2024-03-09T17:46:24.166</dcterms:modified>
  <cp:revision>6</cp:revision>
  <dc:title>WHW1. IBM Watson big-data application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