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0" r:id="rId5"/>
    <p:sldId id="260" r:id="rId6"/>
    <p:sldId id="262" r:id="rId7"/>
    <p:sldId id="263" r:id="rId8"/>
    <p:sldId id="271" r:id="rId9"/>
    <p:sldId id="276" r:id="rId10"/>
    <p:sldId id="273" r:id="rId11"/>
    <p:sldId id="277" r:id="rId12"/>
    <p:sldId id="281" r:id="rId13"/>
    <p:sldId id="285" r:id="rId14"/>
    <p:sldId id="272" r:id="rId15"/>
    <p:sldId id="284" r:id="rId16"/>
    <p:sldId id="288" r:id="rId17"/>
    <p:sldId id="286" r:id="rId18"/>
    <p:sldId id="279" r:id="rId19"/>
    <p:sldId id="280" r:id="rId20"/>
    <p:sldId id="287" r:id="rId21"/>
    <p:sldId id="265" r:id="rId22"/>
  </p:sldIdLst>
  <p:sldSz cx="18288000" cy="10287000"/>
  <p:notesSz cx="10287000" cy="18288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crosoft GothicNeo" panose="020B0500000101010101" pitchFamily="50" charset="-127"/>
      <p:regular r:id="rId28"/>
    </p:embeddedFont>
    <p:embeddedFont>
      <p:font typeface="tvN 즐거운이야기 Bold" panose="02020603020101020101" pitchFamily="18" charset="-127"/>
      <p:regular r:id="rId29"/>
    </p:embeddedFont>
    <p:embeddedFont>
      <p:font typeface="tvN 즐거운이야기 Light" panose="0202060302010102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카페24 당당해" pitchFamily="2" charset="-127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0" autoAdjust="0"/>
    <p:restoredTop sz="94660"/>
  </p:normalViewPr>
  <p:slideViewPr>
    <p:cSldViewPr>
      <p:cViewPr varScale="1">
        <p:scale>
          <a:sx n="54" d="100"/>
          <a:sy n="54" d="100"/>
        </p:scale>
        <p:origin x="701" y="77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6D2C-0EA8-4AB8-92E6-C6748167316E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F13D6-5514-4CA6-B517-03B7AF82B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1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F13D6-5514-4CA6-B517-03B7AF82B3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9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F13D6-5514-4CA6-B517-03B7AF82B3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0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microsoft.com/office/2007/relationships/hdphoto" Target="../media/hdphoto2.wdp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491" y="7196634"/>
            <a:ext cx="13677018" cy="1744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600" kern="0" spc="-400" dirty="0">
                <a:solidFill>
                  <a:srgbClr val="FFFFF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  <a:cs typeface="tvN 즐거운이야기 Light" pitchFamily="34" charset="0"/>
              </a:rPr>
              <a:t>Ethereum Smart Contract Application</a:t>
            </a:r>
            <a:endParaRPr lang="en-US" dirty="0"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8370" y="3979638"/>
            <a:ext cx="8911259" cy="31446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800" kern="0" spc="-500" dirty="0">
                <a:solidFill>
                  <a:srgbClr val="FAFAFA"/>
                </a:solidFill>
                <a:latin typeface="카페24 당당해" pitchFamily="34" charset="0"/>
                <a:cs typeface="카페24 당당해" pitchFamily="34" charset="0"/>
              </a:rPr>
              <a:t>EtherLotto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028526" y="1792639"/>
            <a:ext cx="10230948" cy="14057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kern="0" spc="7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소프트웨어학부</a:t>
            </a:r>
            <a:endParaRPr lang="en-US" sz="4000" kern="0" spc="700" dirty="0">
              <a:solidFill>
                <a:srgbClr val="000000"/>
              </a:solidFill>
              <a:latin typeface="카페24 당당해" pitchFamily="2" charset="-127"/>
              <a:ea typeface="카페24 당당해" pitchFamily="2" charset="-127"/>
              <a:cs typeface="카페24 당당해" pitchFamily="34" charset="0"/>
            </a:endParaRPr>
          </a:p>
          <a:p>
            <a:pPr algn="ctr"/>
            <a:r>
              <a:rPr lang="en-US" sz="4000" kern="0" spc="7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20191572 </a:t>
            </a:r>
            <a:r>
              <a:rPr lang="en-US" sz="4000" kern="0" spc="700" dirty="0" err="1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김지홍</a:t>
            </a:r>
            <a:r>
              <a:rPr lang="en-US" sz="4000" kern="0" spc="7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&amp; 20191686 최혜원</a:t>
            </a:r>
            <a:endParaRPr lang="en-US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028526" y="1567563"/>
            <a:ext cx="10230948" cy="225076"/>
            <a:chOff x="4067708" y="1567563"/>
            <a:chExt cx="9334411" cy="225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708" y="1567563"/>
              <a:ext cx="9334411" cy="2250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52633" y="5857791"/>
            <a:ext cx="8613956" cy="969585"/>
            <a:chOff x="5438347" y="5824422"/>
            <a:chExt cx="8613956" cy="9695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8347" y="5824422"/>
              <a:ext cx="8613956" cy="969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01448" y="3422329"/>
            <a:ext cx="6185988" cy="439940"/>
            <a:chOff x="13501448" y="3422329"/>
            <a:chExt cx="6185988" cy="4399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140000">
              <a:off x="13501448" y="3422329"/>
              <a:ext cx="6185988" cy="439940"/>
            </a:xfrm>
            <a:prstGeom prst="rect">
              <a:avLst/>
            </a:prstGeom>
          </p:spPr>
        </p:pic>
      </p:grpSp>
      <p:pic>
        <p:nvPicPr>
          <p:cNvPr id="13" name="Object 5">
            <a:extLst>
              <a:ext uri="{FF2B5EF4-FFF2-40B4-BE49-F238E27FC236}">
                <a16:creationId xmlns:a16="http://schemas.microsoft.com/office/drawing/2014/main" id="{7F6B624C-58A9-44DC-AB1D-8F593D5A87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8526" y="3234549"/>
            <a:ext cx="10230948" cy="22507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DCCBAFD-BBF6-4389-A7CA-A46783A75C4F}"/>
              </a:ext>
            </a:extLst>
          </p:cNvPr>
          <p:cNvGrpSpPr/>
          <p:nvPr/>
        </p:nvGrpSpPr>
        <p:grpSpPr>
          <a:xfrm>
            <a:off x="4686850" y="9639300"/>
            <a:ext cx="9572624" cy="513370"/>
            <a:chOff x="737525" y="7948587"/>
            <a:chExt cx="9572624" cy="5133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F9167-7A4D-4AED-9E7D-7C09F3688BB9}"/>
                </a:ext>
              </a:extLst>
            </p:cNvPr>
            <p:cNvSpPr txBox="1"/>
            <p:nvPr/>
          </p:nvSpPr>
          <p:spPr>
            <a:xfrm>
              <a:off x="737525" y="7974439"/>
              <a:ext cx="95726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카페24 당당해" pitchFamily="2" charset="-127"/>
                  <a:ea typeface="카페24 당당해" pitchFamily="2" charset="-127"/>
                </a:rPr>
                <a:t>https://github.com/Hyewon0223/EtherLotto</a:t>
              </a:r>
            </a:p>
          </p:txBody>
        </p:sp>
        <p:pic>
          <p:nvPicPr>
            <p:cNvPr id="1026" name="Picture 2" descr="깃(Git), 깃허브(Github) 간단요약">
              <a:extLst>
                <a:ext uri="{FF2B5EF4-FFF2-40B4-BE49-F238E27FC236}">
                  <a16:creationId xmlns:a16="http://schemas.microsoft.com/office/drawing/2014/main" id="{BC591950-FEA4-49F8-8EC1-D210B54D56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91" t="23001" r="32233" b="17953"/>
            <a:stretch/>
          </p:blipFill>
          <p:spPr bwMode="auto">
            <a:xfrm>
              <a:off x="1712003" y="7948587"/>
              <a:ext cx="551358" cy="51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6067641" y="1070904"/>
            <a:ext cx="6152718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tvN 즐거운이야기 Light" pitchFamily="34" charset="0"/>
              </a:rPr>
              <a:t>현재 상태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1553547" y="750269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9E14B0A8-6A55-4269-A736-6593B9A9A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24" t="43355" r="29514" b="31374"/>
          <a:stretch/>
        </p:blipFill>
        <p:spPr>
          <a:xfrm>
            <a:off x="2399580" y="4593470"/>
            <a:ext cx="4750141" cy="2007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C97D4-3DE7-4ADA-BAB1-84D241D6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89" y="3174551"/>
            <a:ext cx="8419309" cy="3550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async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showState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!=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try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status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Buy_state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innerHTML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catch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showState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]'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bject 25">
            <a:extLst>
              <a:ext uri="{FF2B5EF4-FFF2-40B4-BE49-F238E27FC236}">
                <a16:creationId xmlns:a16="http://schemas.microsoft.com/office/drawing/2014/main" id="{45A61560-1BA3-45A1-AF2A-A981A5852FD8}"/>
              </a:ext>
            </a:extLst>
          </p:cNvPr>
          <p:cNvSpPr txBox="1"/>
          <p:nvPr/>
        </p:nvSpPr>
        <p:spPr>
          <a:xfrm>
            <a:off x="2399580" y="3353408"/>
            <a:ext cx="4750141" cy="121018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모금 상태 표시 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진행 중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추첨완료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모금 실패</a:t>
            </a:r>
            <a:endParaRPr lang="en-US" sz="28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ABAEC7-A327-4D3F-9B1A-5E6F6AB8C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26" y="7054136"/>
            <a:ext cx="4458664" cy="1963548"/>
          </a:xfrm>
          <a:prstGeom prst="rect">
            <a:avLst/>
          </a:prstGeom>
        </p:spPr>
      </p:pic>
      <p:sp>
        <p:nvSpPr>
          <p:cNvPr id="54" name="Object 5">
            <a:extLst>
              <a:ext uri="{FF2B5EF4-FFF2-40B4-BE49-F238E27FC236}">
                <a16:creationId xmlns:a16="http://schemas.microsoft.com/office/drawing/2014/main" id="{AED00C7F-8CCF-4399-A2E4-6E27EE21AACF}"/>
              </a:ext>
            </a:extLst>
          </p:cNvPr>
          <p:cNvSpPr txBox="1"/>
          <p:nvPr/>
        </p:nvSpPr>
        <p:spPr>
          <a:xfrm>
            <a:off x="7461326" y="2647780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.html</a:t>
            </a:r>
          </a:p>
        </p:txBody>
      </p:sp>
      <p:sp>
        <p:nvSpPr>
          <p:cNvPr id="55" name="액자 54">
            <a:extLst>
              <a:ext uri="{FF2B5EF4-FFF2-40B4-BE49-F238E27FC236}">
                <a16:creationId xmlns:a16="http://schemas.microsoft.com/office/drawing/2014/main" id="{57747553-4B5A-4342-93BB-7E1ADD816777}"/>
              </a:ext>
            </a:extLst>
          </p:cNvPr>
          <p:cNvSpPr/>
          <p:nvPr/>
        </p:nvSpPr>
        <p:spPr>
          <a:xfrm>
            <a:off x="8297313" y="4140784"/>
            <a:ext cx="7020141" cy="762001"/>
          </a:xfrm>
          <a:prstGeom prst="frame">
            <a:avLst>
              <a:gd name="adj1" fmla="val 903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Object 25">
            <a:extLst>
              <a:ext uri="{FF2B5EF4-FFF2-40B4-BE49-F238E27FC236}">
                <a16:creationId xmlns:a16="http://schemas.microsoft.com/office/drawing/2014/main" id="{62A40B85-E7F7-47D3-A21D-EBD97799C9CA}"/>
              </a:ext>
            </a:extLst>
          </p:cNvPr>
          <p:cNvSpPr txBox="1"/>
          <p:nvPr/>
        </p:nvSpPr>
        <p:spPr>
          <a:xfrm>
            <a:off x="12725400" y="3764831"/>
            <a:ext cx="2702798" cy="56233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>
                <a:latin typeface="카페24 당당해" pitchFamily="2" charset="-127"/>
                <a:ea typeface="카페24 당당해" pitchFamily="2" charset="-127"/>
              </a:rPr>
              <a:t>변수 호출 및 화면에 출력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B16157-8D29-4433-9410-3B97E79E7B07}"/>
              </a:ext>
            </a:extLst>
          </p:cNvPr>
          <p:cNvGrpSpPr/>
          <p:nvPr/>
        </p:nvGrpSpPr>
        <p:grpSpPr>
          <a:xfrm>
            <a:off x="9293912" y="6966619"/>
            <a:ext cx="4645710" cy="2046302"/>
            <a:chOff x="7692648" y="7181461"/>
            <a:chExt cx="4648200" cy="200752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9AC9641-A1EB-4C7C-AF2E-E98386759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5127" r="343" b="1750"/>
            <a:stretch/>
          </p:blipFill>
          <p:spPr>
            <a:xfrm>
              <a:off x="7692648" y="7181461"/>
              <a:ext cx="4648200" cy="200752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BF2B013-ADCE-4DF3-ABA0-26CE2126F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3" t="51969" r="23805" b="22779"/>
            <a:stretch/>
          </p:blipFill>
          <p:spPr>
            <a:xfrm>
              <a:off x="9465818" y="8716217"/>
              <a:ext cx="2057400" cy="375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7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4457561" y="1250531"/>
            <a:ext cx="9324759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번호 선택 후 제출하기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3185104" y="829364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D1B24F-E7D9-4F59-ABD5-B5B5E763B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834" y="3314700"/>
            <a:ext cx="9144000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userChoice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getCheckboxValue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mode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auto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getElementsByName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mode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checked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mode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manual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mode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manual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{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&lt;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20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++)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getElementsByName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];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number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checked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userChoice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number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userChoice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{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3020000020004" pitchFamily="34" charset="-127"/>
                <a:ea typeface="JetBrains Mono"/>
              </a:rPr>
              <a:t>//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3020000020004" pitchFamily="34" charset="-127"/>
                <a:ea typeface="JetBrains Mono"/>
              </a:rPr>
              <a:t>auto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때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userChoice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Math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floor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Math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random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() *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20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userChoice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userChoice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84F9159E-05EA-4CBE-A7D7-2649AD524829}"/>
              </a:ext>
            </a:extLst>
          </p:cNvPr>
          <p:cNvSpPr txBox="1"/>
          <p:nvPr/>
        </p:nvSpPr>
        <p:spPr>
          <a:xfrm>
            <a:off x="1065166" y="3321775"/>
            <a:ext cx="7086600" cy="2104499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자동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: html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에서 랜덤으로 번호 선택 후 제출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수동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: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고른 번호로 제출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- 1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인당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1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번의 기회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: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중복 없음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‘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제출하기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’ </a:t>
            </a:r>
            <a:r>
              <a:rPr lang="ko-KR" altLang="en-US" sz="2800" dirty="0" err="1">
                <a:latin typeface="카페24 당당해" pitchFamily="2" charset="-127"/>
                <a:ea typeface="카페24 당당해" pitchFamily="2" charset="-127"/>
              </a:rPr>
              <a:t>클릭시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 </a:t>
            </a:r>
            <a:r>
              <a:rPr lang="ko-KR" altLang="en-US" sz="2800" dirty="0" err="1">
                <a:latin typeface="카페24 당당해" pitchFamily="2" charset="-127"/>
                <a:ea typeface="카페24 당당해" pitchFamily="2" charset="-127"/>
              </a:rPr>
              <a:t>이더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 전송 후 제출 완료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8CACC6-42E1-4409-BEEA-8D825DF86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27" t="64409" r="27984" b="4303"/>
          <a:stretch/>
        </p:blipFill>
        <p:spPr>
          <a:xfrm>
            <a:off x="1130500" y="5981700"/>
            <a:ext cx="6654121" cy="3327062"/>
          </a:xfrm>
          <a:prstGeom prst="rect">
            <a:avLst/>
          </a:prstGeom>
        </p:spPr>
      </p:pic>
      <p:sp>
        <p:nvSpPr>
          <p:cNvPr id="21" name="Object 5">
            <a:extLst>
              <a:ext uri="{FF2B5EF4-FFF2-40B4-BE49-F238E27FC236}">
                <a16:creationId xmlns:a16="http://schemas.microsoft.com/office/drawing/2014/main" id="{6ECC0162-190A-43B4-8CA2-6853341EEBD1}"/>
              </a:ext>
            </a:extLst>
          </p:cNvPr>
          <p:cNvSpPr txBox="1"/>
          <p:nvPr/>
        </p:nvSpPr>
        <p:spPr>
          <a:xfrm>
            <a:off x="7928051" y="2765567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.html</a:t>
            </a: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0BAFB634-A4F0-40EA-A982-CD7FF7F57F09}"/>
              </a:ext>
            </a:extLst>
          </p:cNvPr>
          <p:cNvSpPr/>
          <p:nvPr/>
        </p:nvSpPr>
        <p:spPr>
          <a:xfrm>
            <a:off x="8335886" y="4912530"/>
            <a:ext cx="7086600" cy="2705322"/>
          </a:xfrm>
          <a:prstGeom prst="frame">
            <a:avLst>
              <a:gd name="adj1" fmla="val 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FC80FC03-D8A1-4F5C-B976-FCD52AD90947}"/>
              </a:ext>
            </a:extLst>
          </p:cNvPr>
          <p:cNvSpPr/>
          <p:nvPr/>
        </p:nvSpPr>
        <p:spPr>
          <a:xfrm>
            <a:off x="8335886" y="7603564"/>
            <a:ext cx="7086600" cy="1295400"/>
          </a:xfrm>
          <a:prstGeom prst="frame">
            <a:avLst>
              <a:gd name="adj1" fmla="val 11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CEE17A87-C1AB-4DD8-AD84-DA3CA73095DD}"/>
              </a:ext>
            </a:extLst>
          </p:cNvPr>
          <p:cNvSpPr txBox="1"/>
          <p:nvPr/>
        </p:nvSpPr>
        <p:spPr>
          <a:xfrm>
            <a:off x="12436292" y="4933002"/>
            <a:ext cx="3170314" cy="39551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수동 모드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&amp;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선택한 값 저장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DBE244B-AE5D-4DE9-A30D-1D93786DA893}"/>
              </a:ext>
            </a:extLst>
          </p:cNvPr>
          <p:cNvSpPr txBox="1"/>
          <p:nvPr/>
        </p:nvSpPr>
        <p:spPr>
          <a:xfrm>
            <a:off x="10829774" y="8913251"/>
            <a:ext cx="6327726" cy="39551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자동 모드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:</a:t>
            </a:r>
            <a:r>
              <a:rPr lang="en-US" sz="2000" dirty="0">
                <a:latin typeface="카페24 당당해" pitchFamily="2" charset="-127"/>
                <a:ea typeface="카페24 당당해" pitchFamily="2" charset="-127"/>
              </a:rPr>
              <a:t> random( )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함수를 이용해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1~20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중 랜덤으로 선택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2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4457561" y="1250531"/>
            <a:ext cx="9324759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번호 선택 후 제출하기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3185104" y="829364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DF23819E-0983-4D25-B51E-C118ED22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50744"/>
            <a:ext cx="1554480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async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submitClick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!=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try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getCheckboxValue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accounts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alert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한개를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고르거나 자동으로 변경해주세요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!'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.methods.purchase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accounts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200000000000000000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}); 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 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catch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'[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submit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]'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83952551-3F82-4799-B8C8-4E3AA8017CEF}"/>
              </a:ext>
            </a:extLst>
          </p:cNvPr>
          <p:cNvSpPr txBox="1"/>
          <p:nvPr/>
        </p:nvSpPr>
        <p:spPr>
          <a:xfrm>
            <a:off x="1219200" y="2898996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.html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F18A48B-CB92-4F9A-B019-3DA47364A282}"/>
              </a:ext>
            </a:extLst>
          </p:cNvPr>
          <p:cNvSpPr/>
          <p:nvPr/>
        </p:nvSpPr>
        <p:spPr>
          <a:xfrm>
            <a:off x="2209800" y="5050894"/>
            <a:ext cx="7086600" cy="1007006"/>
          </a:xfrm>
          <a:prstGeom prst="frame">
            <a:avLst>
              <a:gd name="adj1" fmla="val 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AEAFC649-3460-4EBC-9FBD-F5997ADC68F1}"/>
              </a:ext>
            </a:extLst>
          </p:cNvPr>
          <p:cNvSpPr/>
          <p:nvPr/>
        </p:nvSpPr>
        <p:spPr>
          <a:xfrm>
            <a:off x="2209800" y="6028072"/>
            <a:ext cx="14554200" cy="1172828"/>
          </a:xfrm>
          <a:prstGeom prst="frame">
            <a:avLst>
              <a:gd name="adj1" fmla="val 20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bject 25">
            <a:extLst>
              <a:ext uri="{FF2B5EF4-FFF2-40B4-BE49-F238E27FC236}">
                <a16:creationId xmlns:a16="http://schemas.microsoft.com/office/drawing/2014/main" id="{BADFC523-438E-40AE-831E-1F8A4B4D0922}"/>
              </a:ext>
            </a:extLst>
          </p:cNvPr>
          <p:cNvSpPr txBox="1"/>
          <p:nvPr/>
        </p:nvSpPr>
        <p:spPr>
          <a:xfrm>
            <a:off x="9320212" y="5143500"/>
            <a:ext cx="5410200" cy="11034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선택한 숫자가 없다면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,</a:t>
            </a:r>
          </a:p>
          <a:p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alert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창으로 사용자에게 알림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5758A13F-1F16-48A9-9560-C92594969D3B}"/>
              </a:ext>
            </a:extLst>
          </p:cNvPr>
          <p:cNvSpPr txBox="1"/>
          <p:nvPr/>
        </p:nvSpPr>
        <p:spPr>
          <a:xfrm>
            <a:off x="10206144" y="7131550"/>
            <a:ext cx="7091256" cy="11034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- Purchase()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함수에 사용자가 선택한 수 혹은 랜덤 숫자를 넣음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-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 전송할 때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000" dirty="0" err="1">
                <a:latin typeface="카페24 당당해" pitchFamily="2" charset="-127"/>
                <a:ea typeface="카페24 당당해" pitchFamily="2" charset="-127"/>
              </a:rPr>
              <a:t>이더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 값을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0.2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로 지정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8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4457561" y="1250531"/>
            <a:ext cx="9324759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번호 선택 후 제출하기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3185104" y="829364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83952551-3F82-4799-B8C8-4E3AA8017CEF}"/>
              </a:ext>
            </a:extLst>
          </p:cNvPr>
          <p:cNvSpPr txBox="1"/>
          <p:nvPr/>
        </p:nvSpPr>
        <p:spPr>
          <a:xfrm>
            <a:off x="4176821" y="3015190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.sol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DA96D3-6815-458D-9FFE-AD489CFE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561" y="3754163"/>
            <a:ext cx="9472860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purchase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payable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모금이 끝났다면 처리 중단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require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(!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ended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require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msg.value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0.2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Just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Pay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0.2 ETH"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;i&lt;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numPlayers;i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msg.sender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addr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alreadyState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require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(!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alreadyState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Already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Exist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storage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++];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play.addr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msg.sender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play.nums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JS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받아와야 함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totalAmount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+=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msg.value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80F7014F-4955-4845-8E92-69F9DBE87841}"/>
              </a:ext>
            </a:extLst>
          </p:cNvPr>
          <p:cNvSpPr/>
          <p:nvPr/>
        </p:nvSpPr>
        <p:spPr>
          <a:xfrm>
            <a:off x="4639882" y="5039795"/>
            <a:ext cx="5562600" cy="2247900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55107C25-5B06-4B68-9473-7EADDE746DA5}"/>
              </a:ext>
            </a:extLst>
          </p:cNvPr>
          <p:cNvSpPr/>
          <p:nvPr/>
        </p:nvSpPr>
        <p:spPr>
          <a:xfrm>
            <a:off x="4638330" y="4694617"/>
            <a:ext cx="6104161" cy="396066"/>
          </a:xfrm>
          <a:prstGeom prst="frame">
            <a:avLst>
              <a:gd name="adj1" fmla="val 38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4D3338B4-3809-466D-8386-F00EF00AB803}"/>
              </a:ext>
            </a:extLst>
          </p:cNvPr>
          <p:cNvSpPr/>
          <p:nvPr/>
        </p:nvSpPr>
        <p:spPr>
          <a:xfrm>
            <a:off x="4638330" y="7457007"/>
            <a:ext cx="5562600" cy="1303788"/>
          </a:xfrm>
          <a:prstGeom prst="frame">
            <a:avLst>
              <a:gd name="adj1" fmla="val 5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bject 25">
            <a:extLst>
              <a:ext uri="{FF2B5EF4-FFF2-40B4-BE49-F238E27FC236}">
                <a16:creationId xmlns:a16="http://schemas.microsoft.com/office/drawing/2014/main" id="{AFD3A3D4-D8B6-411A-8BC3-FCA8DE6D85FE}"/>
              </a:ext>
            </a:extLst>
          </p:cNvPr>
          <p:cNvSpPr txBox="1"/>
          <p:nvPr/>
        </p:nvSpPr>
        <p:spPr>
          <a:xfrm>
            <a:off x="10742491" y="4653056"/>
            <a:ext cx="3961342" cy="38673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0.2 ether</a:t>
            </a:r>
            <a:r>
              <a:rPr lang="ko-KR" altLang="en-US" sz="2000" dirty="0" err="1">
                <a:latin typeface="카페24 당당해" pitchFamily="2" charset="-127"/>
                <a:ea typeface="카페24 당당해" pitchFamily="2" charset="-127"/>
              </a:rPr>
              <a:t>일때만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 송금 가능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1927BF5C-C7FD-4608-BA6B-52046FE489B3}"/>
              </a:ext>
            </a:extLst>
          </p:cNvPr>
          <p:cNvSpPr txBox="1"/>
          <p:nvPr/>
        </p:nvSpPr>
        <p:spPr>
          <a:xfrm>
            <a:off x="10200930" y="5096717"/>
            <a:ext cx="2255914" cy="5101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사용자 중복 확인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1C52C582-6D97-4AEC-83EA-059A2B7AD441}"/>
              </a:ext>
            </a:extLst>
          </p:cNvPr>
          <p:cNvSpPr txBox="1"/>
          <p:nvPr/>
        </p:nvSpPr>
        <p:spPr>
          <a:xfrm>
            <a:off x="10314651" y="7557162"/>
            <a:ext cx="2348594" cy="11034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사용자 배열에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사용자의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address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와 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숫자를 </a:t>
            </a:r>
            <a:r>
              <a:rPr lang="ko-KR" altLang="en-US" sz="2000" dirty="0" err="1">
                <a:latin typeface="카페24 당당해" pitchFamily="2" charset="-127"/>
                <a:ea typeface="카페24 당당해" pitchFamily="2" charset="-127"/>
              </a:rPr>
              <a:t>넣어줌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90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0472578" y="5494535"/>
            <a:ext cx="3749332" cy="746231"/>
            <a:chOff x="7332400" y="4819998"/>
            <a:chExt cx="3749332" cy="7462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332400" y="4825947"/>
              <a:ext cx="498975" cy="537358"/>
              <a:chOff x="7332400" y="4825947"/>
              <a:chExt cx="498975" cy="53735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332400" y="4825947"/>
                <a:ext cx="498975" cy="537358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7899296" y="4819998"/>
              <a:ext cx="3182436" cy="7462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ko-KR" altLang="en-US" sz="3600" kern="0" spc="-200" dirty="0">
                  <a:solidFill>
                    <a:srgbClr val="1A1A1A"/>
                  </a:solidFill>
                  <a:latin typeface="카페24 당당해" pitchFamily="2" charset="-127"/>
                  <a:ea typeface="카페24 당당해" pitchFamily="2" charset="-127"/>
                </a:rPr>
                <a:t>결과 확인하기</a:t>
              </a:r>
              <a:endParaRPr lang="en-US" sz="3600" dirty="0">
                <a:latin typeface="카페24 당당해" pitchFamily="2" charset="-127"/>
                <a:ea typeface="카페24 당당해" pitchFamily="2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0467816" y="2961868"/>
            <a:ext cx="498975" cy="537358"/>
            <a:chOff x="2098812" y="4825947"/>
            <a:chExt cx="498975" cy="5373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053762" y="2961868"/>
            <a:ext cx="2169382" cy="74623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kern="0" spc="-2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</a:rPr>
              <a:t>추첨하기</a:t>
            </a:r>
            <a:endParaRPr lang="en-US" sz="3600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0467816" y="8039100"/>
            <a:ext cx="6923431" cy="746231"/>
            <a:chOff x="12556464" y="4760338"/>
            <a:chExt cx="5616501" cy="74623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556464" y="4825947"/>
              <a:ext cx="498975" cy="537358"/>
              <a:chOff x="12556464" y="4825947"/>
              <a:chExt cx="498975" cy="53735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556464" y="4825947"/>
                <a:ext cx="498975" cy="537358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3147172" y="4760338"/>
              <a:ext cx="5025793" cy="7462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ko-KR" altLang="en-US" sz="3600" dirty="0">
                  <a:latin typeface="카페24 당당해" pitchFamily="2" charset="-127"/>
                  <a:ea typeface="카페24 당당해" pitchFamily="2" charset="-127"/>
                </a:rPr>
                <a:t>사용자의 로또 번호 확인하기</a:t>
              </a:r>
              <a:endParaRPr lang="en-US" sz="3600" dirty="0">
                <a:latin typeface="카페24 당당해" pitchFamily="2" charset="-127"/>
                <a:ea typeface="카페24 당당해" pitchFamily="2" charset="-127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03682" y="1246037"/>
            <a:ext cx="13880635" cy="1835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800" b="1" kern="0" spc="-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Ether Lotto  </a:t>
            </a:r>
            <a:r>
              <a:rPr lang="ko-KR" altLang="en-US" sz="8800" b="1" kern="0" spc="-4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당첨 결과</a:t>
            </a:r>
            <a:endParaRPr lang="en-US" sz="1400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3657600" y="1011497"/>
            <a:ext cx="325982" cy="513244"/>
            <a:chOff x="3917329" y="2379491"/>
            <a:chExt cx="325982" cy="51324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7329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363256" y="1011497"/>
            <a:ext cx="325982" cy="513244"/>
            <a:chOff x="9394415" y="2379491"/>
            <a:chExt cx="325982" cy="51324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4415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43" name="Object 25">
            <a:extLst>
              <a:ext uri="{FF2B5EF4-FFF2-40B4-BE49-F238E27FC236}">
                <a16:creationId xmlns:a16="http://schemas.microsoft.com/office/drawing/2014/main" id="{6F4BC011-6AD9-4AA2-9A72-79BA7B1E9777}"/>
              </a:ext>
            </a:extLst>
          </p:cNvPr>
          <p:cNvSpPr txBox="1"/>
          <p:nvPr/>
        </p:nvSpPr>
        <p:spPr>
          <a:xfrm>
            <a:off x="11146057" y="3499226"/>
            <a:ext cx="6771030" cy="1903476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관리자만 가능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관리자가 </a:t>
            </a:r>
            <a:r>
              <a:rPr lang="en-US" sz="2600" dirty="0">
                <a:latin typeface="카페24 당당해" pitchFamily="2" charset="-127"/>
                <a:ea typeface="카페24 당당해" pitchFamily="2" charset="-127"/>
              </a:rPr>
              <a:t>‘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추첨하기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’ </a:t>
            </a:r>
            <a:r>
              <a:rPr lang="ko-KR" altLang="en-US" sz="2600" dirty="0" err="1">
                <a:latin typeface="카페24 당당해" pitchFamily="2" charset="-127"/>
                <a:ea typeface="카페24 당당해" pitchFamily="2" charset="-127"/>
              </a:rPr>
              <a:t>클릭시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 로또 추첨 시작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이 결과가 구매하기의 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state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에 표시됨  </a:t>
            </a:r>
            <a:endParaRPr lang="en-US" sz="26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F1412B05-D0D0-4060-9CE0-8B9264EF1177}"/>
              </a:ext>
            </a:extLst>
          </p:cNvPr>
          <p:cNvSpPr txBox="1"/>
          <p:nvPr/>
        </p:nvSpPr>
        <p:spPr>
          <a:xfrm>
            <a:off x="11150818" y="6100215"/>
            <a:ext cx="6923431" cy="1903476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로또 추첨 번호와 응모자 수 출력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당첨 인원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총 금액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인당 당첨 금액 출력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당첨자가 없을 경우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모든 응모자에게 반환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49722796-0C7D-4454-A296-6612527F41B8}"/>
              </a:ext>
            </a:extLst>
          </p:cNvPr>
          <p:cNvSpPr txBox="1"/>
          <p:nvPr/>
        </p:nvSpPr>
        <p:spPr>
          <a:xfrm>
            <a:off x="11054325" y="8651767"/>
            <a:ext cx="7086600" cy="2104499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사용자의 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address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입력 후 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‘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조회하기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‘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클릭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사용자의 로또 번호 출력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07B17C5-7FA8-437F-A4C0-DC94CDE99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15" y="3349316"/>
            <a:ext cx="9145193" cy="62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6067641" y="1070904"/>
            <a:ext cx="6152718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추첨하기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CC00B6F3-C5A3-481D-9F3B-F3FD5A03910B}"/>
              </a:ext>
            </a:extLst>
          </p:cNvPr>
          <p:cNvGrpSpPr/>
          <p:nvPr/>
        </p:nvGrpSpPr>
        <p:grpSpPr>
          <a:xfrm>
            <a:off x="11125200" y="829364"/>
            <a:ext cx="507674" cy="666247"/>
            <a:chOff x="13287630" y="1567093"/>
            <a:chExt cx="507674" cy="666247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3F3BE659-D62D-4A72-9515-2A9AE461D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7" name="Object 25">
            <a:extLst>
              <a:ext uri="{FF2B5EF4-FFF2-40B4-BE49-F238E27FC236}">
                <a16:creationId xmlns:a16="http://schemas.microsoft.com/office/drawing/2014/main" id="{A3E7B983-8ABF-46E6-BC58-956C02A88FF7}"/>
              </a:ext>
            </a:extLst>
          </p:cNvPr>
          <p:cNvSpPr txBox="1"/>
          <p:nvPr/>
        </p:nvSpPr>
        <p:spPr>
          <a:xfrm>
            <a:off x="9525000" y="3428351"/>
            <a:ext cx="6771030" cy="1903476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관리자만 가능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관리자가 </a:t>
            </a:r>
            <a:r>
              <a:rPr lang="en-US" sz="2800" dirty="0">
                <a:latin typeface="카페24 당당해" pitchFamily="2" charset="-127"/>
                <a:ea typeface="카페24 당당해" pitchFamily="2" charset="-127"/>
              </a:rPr>
              <a:t>‘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추첨하기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’ </a:t>
            </a:r>
            <a:r>
              <a:rPr lang="ko-KR" altLang="en-US" sz="2800" dirty="0" err="1">
                <a:latin typeface="카페24 당당해" pitchFamily="2" charset="-127"/>
                <a:ea typeface="카페24 당당해" pitchFamily="2" charset="-127"/>
              </a:rPr>
              <a:t>클릭시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 로또 추첨 시작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이 결과가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[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구매하기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]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의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state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에 표시됨  </a:t>
            </a:r>
            <a:endParaRPr lang="en-US" sz="28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046317-F945-4960-89DE-7C24026FD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21" t="7930" r="31731" b="75110"/>
          <a:stretch/>
        </p:blipFill>
        <p:spPr>
          <a:xfrm>
            <a:off x="2868523" y="3353408"/>
            <a:ext cx="6398236" cy="205336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9AC051-FBE8-48EC-9EF7-1B64127B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505" y="5911159"/>
            <a:ext cx="993899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async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pickWinner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!=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try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lang="en-US" altLang="ko-KR" sz="2000" dirty="0">
                <a:solidFill>
                  <a:srgbClr val="0033B3"/>
                </a:solidFill>
                <a:latin typeface="Microsoft GothicNeo" panose="020B0500000101010101" pitchFamily="34" charset="-127"/>
                <a:ea typeface="JetBrains Mono"/>
              </a:rPr>
              <a:t> 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.methods.pickWinner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accounts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]});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catch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'[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pickWinner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]'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9AF426F9-FE05-49E5-9A76-55F9207D97C4}"/>
              </a:ext>
            </a:extLst>
          </p:cNvPr>
          <p:cNvSpPr txBox="1"/>
          <p:nvPr/>
        </p:nvSpPr>
        <p:spPr>
          <a:xfrm>
            <a:off x="4157437" y="5479962"/>
            <a:ext cx="1189008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.html</a:t>
            </a: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5C189F5A-FAE0-4EA6-A9FC-9FAFDA344F35}"/>
              </a:ext>
            </a:extLst>
          </p:cNvPr>
          <p:cNvSpPr/>
          <p:nvPr/>
        </p:nvSpPr>
        <p:spPr>
          <a:xfrm>
            <a:off x="4953000" y="6844415"/>
            <a:ext cx="9067800" cy="805681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2210EC58-CEAE-47D9-B5AF-7FA47C45C27F}"/>
              </a:ext>
            </a:extLst>
          </p:cNvPr>
          <p:cNvSpPr txBox="1"/>
          <p:nvPr/>
        </p:nvSpPr>
        <p:spPr>
          <a:xfrm>
            <a:off x="11740613" y="6438900"/>
            <a:ext cx="3473428" cy="11034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dirty="0" err="1">
                <a:latin typeface="카페24 당당해" pitchFamily="2" charset="-127"/>
                <a:ea typeface="카페24 당당해" pitchFamily="2" charset="-127"/>
              </a:rPr>
              <a:t>pickWinner</a:t>
            </a:r>
            <a:r>
              <a:rPr lang="en-US" sz="2000" dirty="0">
                <a:latin typeface="카페24 당당해" pitchFamily="2" charset="-127"/>
                <a:ea typeface="카페24 당당해" pitchFamily="2" charset="-127"/>
              </a:rPr>
              <a:t>( )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호출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8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6067641" y="1070904"/>
            <a:ext cx="6152718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추첨하기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C59CBD-754B-4A5B-B5C3-39884B39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128793"/>
            <a:ext cx="10172700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pickWinner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()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payable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onlyOwner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require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(!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ended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모금이 끝났다면 처리 중단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require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block.timestamp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&gt;=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deadline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마감이 지나지 않았다면 처리 중단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icrosoft GothicNeo" panose="020B0500000101010101" pitchFamily="34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goalAmount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&lt;=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totalAmount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 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모금 성공인 경우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모금 실패인 경우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status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Insufficient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ended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투자자에게 투자금을 돌려줌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;i&lt;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numPlayers;i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(!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addr.send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0.2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revert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CC00B6F3-C5A3-481D-9F3B-F3FD5A03910B}"/>
              </a:ext>
            </a:extLst>
          </p:cNvPr>
          <p:cNvGrpSpPr/>
          <p:nvPr/>
        </p:nvGrpSpPr>
        <p:grpSpPr>
          <a:xfrm>
            <a:off x="11125200" y="829364"/>
            <a:ext cx="507674" cy="666247"/>
            <a:chOff x="13287630" y="1567093"/>
            <a:chExt cx="507674" cy="666247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3F3BE659-D62D-4A72-9515-2A9AE461D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6" name="Object 5">
            <a:extLst>
              <a:ext uri="{FF2B5EF4-FFF2-40B4-BE49-F238E27FC236}">
                <a16:creationId xmlns:a16="http://schemas.microsoft.com/office/drawing/2014/main" id="{8C160B17-5BBA-46BD-9529-9A8759C3229E}"/>
              </a:ext>
            </a:extLst>
          </p:cNvPr>
          <p:cNvSpPr txBox="1"/>
          <p:nvPr/>
        </p:nvSpPr>
        <p:spPr>
          <a:xfrm>
            <a:off x="3897853" y="2454401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.sol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47F0BF38-413A-4684-9655-14B4C093DD13}"/>
              </a:ext>
            </a:extLst>
          </p:cNvPr>
          <p:cNvSpPr/>
          <p:nvPr/>
        </p:nvSpPr>
        <p:spPr>
          <a:xfrm>
            <a:off x="8534400" y="3206413"/>
            <a:ext cx="1371600" cy="376991"/>
          </a:xfrm>
          <a:prstGeom prst="frame">
            <a:avLst>
              <a:gd name="adj1" fmla="val 27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E6C20D5F-BFCB-4E9A-B608-5501FDC8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847" y="1585953"/>
            <a:ext cx="45108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modifier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onlyOwner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()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require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msg.sender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owner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_;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93F6873-F8AE-4862-8C20-9402ACE9AC2D}"/>
              </a:ext>
            </a:extLst>
          </p:cNvPr>
          <p:cNvSpPr txBox="1"/>
          <p:nvPr/>
        </p:nvSpPr>
        <p:spPr>
          <a:xfrm>
            <a:off x="12904247" y="1000868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.sol</a:t>
            </a: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C5E0CB6-9ED1-463B-9FD0-24D63B836899}"/>
              </a:ext>
            </a:extLst>
          </p:cNvPr>
          <p:cNvSpPr txBox="1"/>
          <p:nvPr/>
        </p:nvSpPr>
        <p:spPr>
          <a:xfrm>
            <a:off x="8039100" y="2705328"/>
            <a:ext cx="2255914" cy="44190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>
                <a:latin typeface="카페24 당당해" pitchFamily="2" charset="-127"/>
                <a:ea typeface="카페24 당당해" pitchFamily="2" charset="-127"/>
              </a:rPr>
              <a:t>관리자만 사용 가능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0B6F97E8-1094-4269-9191-F11F09C91202}"/>
              </a:ext>
            </a:extLst>
          </p:cNvPr>
          <p:cNvSpPr txBox="1"/>
          <p:nvPr/>
        </p:nvSpPr>
        <p:spPr>
          <a:xfrm>
            <a:off x="10842252" y="5566050"/>
            <a:ext cx="3978647" cy="11034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목표 금액이 모이지 않았을 경우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,</a:t>
            </a:r>
          </a:p>
          <a:p>
            <a:r>
              <a:rPr lang="en-US" sz="2000" dirty="0">
                <a:latin typeface="카페24 당당해" pitchFamily="2" charset="-127"/>
                <a:ea typeface="카페24 당당해" pitchFamily="2" charset="-127"/>
              </a:rPr>
              <a:t>- status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값 변경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en-US" sz="20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각 사용자에게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0.2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ether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반환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56B849CC-B8EF-4630-9170-985C8FBF5E94}"/>
              </a:ext>
            </a:extLst>
          </p:cNvPr>
          <p:cNvSpPr/>
          <p:nvPr/>
        </p:nvSpPr>
        <p:spPr>
          <a:xfrm>
            <a:off x="4263947" y="5537475"/>
            <a:ext cx="6505359" cy="3839182"/>
          </a:xfrm>
          <a:prstGeom prst="frame">
            <a:avLst>
              <a:gd name="adj1" fmla="val 8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6067641" y="1070904"/>
            <a:ext cx="6152718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추첨하기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B078F6F2-7E14-4906-BFC6-290ADC61A6DB}"/>
              </a:ext>
            </a:extLst>
          </p:cNvPr>
          <p:cNvGrpSpPr/>
          <p:nvPr/>
        </p:nvGrpSpPr>
        <p:grpSpPr>
          <a:xfrm>
            <a:off x="11125200" y="829364"/>
            <a:ext cx="507674" cy="666247"/>
            <a:chOff x="13287630" y="1567093"/>
            <a:chExt cx="507674" cy="666247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299C52DF-E968-483E-9C3F-70E24B68D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20" name="Object 5">
            <a:extLst>
              <a:ext uri="{FF2B5EF4-FFF2-40B4-BE49-F238E27FC236}">
                <a16:creationId xmlns:a16="http://schemas.microsoft.com/office/drawing/2014/main" id="{65BC8922-6D85-477F-854E-7BFC6645B3A2}"/>
              </a:ext>
            </a:extLst>
          </p:cNvPr>
          <p:cNvSpPr txBox="1"/>
          <p:nvPr/>
        </p:nvSpPr>
        <p:spPr>
          <a:xfrm>
            <a:off x="3306453" y="2101170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.sol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C55270-B33F-4396-8F33-AB85D37A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792" y="2686255"/>
            <a:ext cx="11068416" cy="7478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goalAmount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&lt;=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totalAmount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모금 성공인 경우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status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Complete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Success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컨트랙트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소유자에게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컨트랙트에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있는 모든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이더를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송금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ended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randNum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getRandomNumber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icrosoft GothicNeo" panose="020B0500000101010101" pitchFamily="34" charset="-127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난수 생성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winningNum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randNum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%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20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winningNum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winnerAddress.push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addr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;i&lt;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numPlayers;i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(!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addr.send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0.2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revert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j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;j&lt;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numWinner;j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(!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winnerAddress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j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totalAmount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revert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4682F-8359-4C68-9329-0DD95DA0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22005"/>
            <a:ext cx="10744200" cy="10392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getRandomNumber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returns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(keccak256(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abi.encodePacked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block.timestamp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block.difficulty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)));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5D8D3F99-5990-4006-930E-C7AFE0CF759B}"/>
              </a:ext>
            </a:extLst>
          </p:cNvPr>
          <p:cNvSpPr/>
          <p:nvPr/>
        </p:nvSpPr>
        <p:spPr>
          <a:xfrm>
            <a:off x="3763653" y="3964232"/>
            <a:ext cx="5791200" cy="685800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92DB86B-9D41-4853-95FB-59E190F52D65}"/>
              </a:ext>
            </a:extLst>
          </p:cNvPr>
          <p:cNvSpPr/>
          <p:nvPr/>
        </p:nvSpPr>
        <p:spPr>
          <a:xfrm>
            <a:off x="3763652" y="4630982"/>
            <a:ext cx="5791199" cy="1924050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883D3D66-8767-4259-8A14-3F3C8A62EC9F}"/>
              </a:ext>
            </a:extLst>
          </p:cNvPr>
          <p:cNvSpPr/>
          <p:nvPr/>
        </p:nvSpPr>
        <p:spPr>
          <a:xfrm>
            <a:off x="3763651" y="6707432"/>
            <a:ext cx="5791199" cy="1600200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6A14F869-60D3-4C71-B408-692113298E6D}"/>
              </a:ext>
            </a:extLst>
          </p:cNvPr>
          <p:cNvSpPr/>
          <p:nvPr/>
        </p:nvSpPr>
        <p:spPr>
          <a:xfrm>
            <a:off x="3763650" y="8312394"/>
            <a:ext cx="7495962" cy="1555273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C99CACA6-CF4C-4F30-95E2-0FA76B494C86}"/>
              </a:ext>
            </a:extLst>
          </p:cNvPr>
          <p:cNvSpPr txBox="1"/>
          <p:nvPr/>
        </p:nvSpPr>
        <p:spPr>
          <a:xfrm>
            <a:off x="9565426" y="4064398"/>
            <a:ext cx="3553401" cy="53943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난수 생성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&amp;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로또 당첨 번호 추첨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337E146F-35CF-4CAF-AA34-BB02D031610E}"/>
              </a:ext>
            </a:extLst>
          </p:cNvPr>
          <p:cNvSpPr txBox="1"/>
          <p:nvPr/>
        </p:nvSpPr>
        <p:spPr>
          <a:xfrm>
            <a:off x="9565425" y="4744915"/>
            <a:ext cx="4370198" cy="109013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당첨 번호를 가진 사용자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address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를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en-US" sz="2000" dirty="0" err="1">
                <a:latin typeface="카페24 당당해" pitchFamily="2" charset="-127"/>
                <a:ea typeface="카페24 당당해" pitchFamily="2" charset="-127"/>
              </a:rPr>
              <a:t>winnerAddress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 배열에 넣음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36369A5A-ACA0-4334-ACC5-F71D34A55A7F}"/>
              </a:ext>
            </a:extLst>
          </p:cNvPr>
          <p:cNvSpPr txBox="1"/>
          <p:nvPr/>
        </p:nvSpPr>
        <p:spPr>
          <a:xfrm>
            <a:off x="9565425" y="6788627"/>
            <a:ext cx="4370198" cy="109013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당첨자가 없다면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모든 사용자에게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0.2 ether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반환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363606F9-F495-43C8-A864-027665827599}"/>
              </a:ext>
            </a:extLst>
          </p:cNvPr>
          <p:cNvSpPr txBox="1"/>
          <p:nvPr/>
        </p:nvSpPr>
        <p:spPr>
          <a:xfrm>
            <a:off x="11342126" y="8689229"/>
            <a:ext cx="4370198" cy="109013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N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명의 당첨자가 있다면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,</a:t>
            </a:r>
          </a:p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모든 당첨자에게 모인 금액을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n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으로 나눈 금액만큼 송금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4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25" grpId="0" animBg="1"/>
      <p:bldP spid="27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6067641" y="1070904"/>
            <a:ext cx="6152718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결과 확인하기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2061221" y="789816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7" name="Object 25">
            <a:extLst>
              <a:ext uri="{FF2B5EF4-FFF2-40B4-BE49-F238E27FC236}">
                <a16:creationId xmlns:a16="http://schemas.microsoft.com/office/drawing/2014/main" id="{5D7726F1-8152-4D84-B235-8E37C659BACA}"/>
              </a:ext>
            </a:extLst>
          </p:cNvPr>
          <p:cNvSpPr txBox="1"/>
          <p:nvPr/>
        </p:nvSpPr>
        <p:spPr>
          <a:xfrm>
            <a:off x="506850" y="2390176"/>
            <a:ext cx="6923431" cy="1903476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로또 추첨 번호와 응모자 수 출력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당첨 인원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총 금액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인당 당첨 금액 출력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당첨자가 없을 경우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모든 응모자에게 반환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D211C49-86B6-44A2-B936-10428A3C26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42" t="33370" r="29750" b="27864"/>
          <a:stretch/>
        </p:blipFill>
        <p:spPr>
          <a:xfrm>
            <a:off x="349346" y="4539426"/>
            <a:ext cx="3460654" cy="2289218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C68B0B4A-A041-4A70-899B-D8E8A0083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85" y="2781300"/>
            <a:ext cx="9977545" cy="7243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async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checkWinningNum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!=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try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winningNum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winningNum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totalAmount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totalAmount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parseInt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winningNum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!==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&amp;&amp;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parseInt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!==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	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Microsoft GothicNeo" panose="020B0500000101010101" pitchFamily="34" charset="-127"/>
                <a:ea typeface="JetBrains Mono"/>
              </a:rPr>
              <a:t>	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parseInt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winningNum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!==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&amp;&amp;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parseInt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numWinner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===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  </a:t>
            </a:r>
            <a:r>
              <a:rPr lang="en-US" altLang="ko-KR" sz="2000" dirty="0">
                <a:solidFill>
                  <a:srgbClr val="080808"/>
                </a:solidFill>
                <a:latin typeface="Microsoft GothicNeo" panose="020B0500000101010101" pitchFamily="34" charset="-127"/>
                <a:ea typeface="JetBrains Mono"/>
              </a:rPr>
              <a:t>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catch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'[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checkWin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]'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F9BA3546-5711-4063-B0F0-59A1BCCD382A}"/>
              </a:ext>
            </a:extLst>
          </p:cNvPr>
          <p:cNvSpPr/>
          <p:nvPr/>
        </p:nvSpPr>
        <p:spPr>
          <a:xfrm>
            <a:off x="8078834" y="5219700"/>
            <a:ext cx="8151766" cy="1053443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83FD8B7C-AF90-434C-8C69-78E17B71C360}"/>
              </a:ext>
            </a:extLst>
          </p:cNvPr>
          <p:cNvSpPr/>
          <p:nvPr/>
        </p:nvSpPr>
        <p:spPr>
          <a:xfrm>
            <a:off x="8077200" y="6258782"/>
            <a:ext cx="8151766" cy="849443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1358C9E3-4904-43DF-A77B-5661F4CB6C46}"/>
              </a:ext>
            </a:extLst>
          </p:cNvPr>
          <p:cNvSpPr/>
          <p:nvPr/>
        </p:nvSpPr>
        <p:spPr>
          <a:xfrm>
            <a:off x="8071690" y="7066405"/>
            <a:ext cx="8151766" cy="1053443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2CF687-B528-4130-85E9-8163F8E4A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130" y="4546646"/>
            <a:ext cx="3508738" cy="2281998"/>
          </a:xfrm>
          <a:prstGeom prst="rect">
            <a:avLst/>
          </a:prstGeom>
        </p:spPr>
      </p:pic>
      <p:sp>
        <p:nvSpPr>
          <p:cNvPr id="32" name="Object 25">
            <a:extLst>
              <a:ext uri="{FF2B5EF4-FFF2-40B4-BE49-F238E27FC236}">
                <a16:creationId xmlns:a16="http://schemas.microsoft.com/office/drawing/2014/main" id="{73602EE3-380F-4520-BC73-B05AD75930DB}"/>
              </a:ext>
            </a:extLst>
          </p:cNvPr>
          <p:cNvSpPr txBox="1"/>
          <p:nvPr/>
        </p:nvSpPr>
        <p:spPr>
          <a:xfrm>
            <a:off x="8937678" y="5607649"/>
            <a:ext cx="3296968" cy="50900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당첨번호와 당첨자가 존재할 때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55654748-1C51-4FE0-880C-8F9CCD5851FF}"/>
              </a:ext>
            </a:extLst>
          </p:cNvPr>
          <p:cNvSpPr txBox="1"/>
          <p:nvPr/>
        </p:nvSpPr>
        <p:spPr>
          <a:xfrm>
            <a:off x="8923925" y="6504602"/>
            <a:ext cx="4910981" cy="50900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당첨번호는 존재하나 당첨자가 존재하지 않을 때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133EC62-E3F7-494B-BFD6-91265CAEDC6C}"/>
              </a:ext>
            </a:extLst>
          </p:cNvPr>
          <p:cNvSpPr txBox="1"/>
          <p:nvPr/>
        </p:nvSpPr>
        <p:spPr>
          <a:xfrm>
            <a:off x="8923391" y="7357674"/>
            <a:ext cx="3296968" cy="50900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당첨 번호가 존재하지 않을 때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5E932-0B5F-4683-8F11-C3AABA3D73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94" y="6879641"/>
            <a:ext cx="3460654" cy="2230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4CAA29-400E-421A-9A78-0A39D3EB9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130" y="6881803"/>
            <a:ext cx="3522864" cy="22280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E3B045-34B6-4231-B471-58E0DCCCA2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42" t="33370" r="29750" b="27864"/>
          <a:stretch/>
        </p:blipFill>
        <p:spPr>
          <a:xfrm>
            <a:off x="1649039" y="4539426"/>
            <a:ext cx="5396786" cy="35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3476841" y="1070904"/>
            <a:ext cx="11382159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사용자의 로또 번호 확인하기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4351326" y="789816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7" name="Object 25">
            <a:extLst>
              <a:ext uri="{FF2B5EF4-FFF2-40B4-BE49-F238E27FC236}">
                <a16:creationId xmlns:a16="http://schemas.microsoft.com/office/drawing/2014/main" id="{358E80DE-3CD3-4734-B1C9-8BE30C91FB64}"/>
              </a:ext>
            </a:extLst>
          </p:cNvPr>
          <p:cNvSpPr txBox="1"/>
          <p:nvPr/>
        </p:nvSpPr>
        <p:spPr>
          <a:xfrm>
            <a:off x="385762" y="3438458"/>
            <a:ext cx="7086600" cy="1197447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사용자의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address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입력 후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‘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조회하기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‘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클릭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사용자의 로또 번호 출력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9C4653-F0DC-448F-BABB-547CCCD75A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77" t="70478" r="28918" b="2423"/>
          <a:stretch/>
        </p:blipFill>
        <p:spPr>
          <a:xfrm>
            <a:off x="381000" y="4907318"/>
            <a:ext cx="6299929" cy="274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F50DAD-67C1-4352-9206-A857C204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43987"/>
            <a:ext cx="10972800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async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getMyNum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!=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try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userAddress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userAddressInput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.methods.getMyNum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userAddress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accounts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]});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조회결과가 없습니다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."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Res_MyNum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innerHTML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catch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Res_MyNum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innerHTML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조회결과가 없습니다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."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0000101010101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0000101010101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'[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getMyNum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0000101010101" pitchFamily="34" charset="-127"/>
                <a:ea typeface="JetBrains Mono"/>
              </a:rPr>
              <a:t>]'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F08E1F3C-34C7-4F23-BF8A-7AAAED6EDC9B}"/>
              </a:ext>
            </a:extLst>
          </p:cNvPr>
          <p:cNvSpPr txBox="1"/>
          <p:nvPr/>
        </p:nvSpPr>
        <p:spPr>
          <a:xfrm>
            <a:off x="6840502" y="2961171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.html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536FD6D-2142-4DDC-84B0-4B26443567A4}"/>
              </a:ext>
            </a:extLst>
          </p:cNvPr>
          <p:cNvSpPr/>
          <p:nvPr/>
        </p:nvSpPr>
        <p:spPr>
          <a:xfrm>
            <a:off x="7697834" y="4804046"/>
            <a:ext cx="9980566" cy="1560285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FFC798F-66CD-48B4-AFBE-F089DFAD0023}"/>
              </a:ext>
            </a:extLst>
          </p:cNvPr>
          <p:cNvSpPr txBox="1"/>
          <p:nvPr/>
        </p:nvSpPr>
        <p:spPr>
          <a:xfrm>
            <a:off x="12538819" y="6364331"/>
            <a:ext cx="4910981" cy="50900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dirty="0" err="1">
                <a:latin typeface="카페24 당당해" pitchFamily="2" charset="-127"/>
                <a:ea typeface="카페24 당당해" pitchFamily="2" charset="-127"/>
              </a:rPr>
              <a:t>getMyNum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( )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함수와 </a:t>
            </a:r>
            <a:r>
              <a:rPr lang="en-US" altLang="ko-KR" sz="2000" dirty="0" err="1">
                <a:latin typeface="카페24 당당해" pitchFamily="2" charset="-127"/>
                <a:ea typeface="카페24 당당해" pitchFamily="2" charset="-127"/>
              </a:rPr>
              <a:t>userNum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변수 호출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48954" y="2155344"/>
            <a:ext cx="2258701" cy="764181"/>
            <a:chOff x="7867934" y="1480976"/>
            <a:chExt cx="2258701" cy="7641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7867934" y="1490126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2" charset="-127"/>
                  <a:ea typeface="카페24 당당해" pitchFamily="2" charset="-127"/>
                  <a:cs typeface="카페24 당당해" pitchFamily="34" charset="0"/>
                </a:rPr>
                <a:t>CONTENTS</a:t>
              </a:r>
              <a:endParaRPr lang="en-US" dirty="0">
                <a:latin typeface="카페24 당당해" pitchFamily="2" charset="-127"/>
                <a:ea typeface="카페24 당당해" pitchFamily="2" charset="-127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91143" y="3722619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91143" y="4973662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91143" y="6224705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91143" y="7475748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64664" y="3440463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64667" y="4693957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64664" y="5947451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64667" y="7200946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486400" y="3543300"/>
            <a:ext cx="10887920" cy="8733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EtherLotto </a:t>
            </a:r>
            <a:r>
              <a:rPr lang="en-US" sz="3000" kern="0" spc="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이용</a:t>
            </a:r>
            <a:r>
              <a:rPr lang="en-US" sz="3000" kern="0" spc="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</a:t>
            </a:r>
            <a:r>
              <a:rPr lang="en-US" sz="3000" kern="0" spc="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안내</a:t>
            </a:r>
            <a:endParaRPr lang="en-US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86400" y="4788310"/>
            <a:ext cx="11021254" cy="804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구현</a:t>
            </a:r>
            <a:r>
              <a:rPr lang="en-US" sz="3000" kern="0" spc="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</a:t>
            </a:r>
            <a:r>
              <a:rPr lang="en-US" sz="3000" kern="0" spc="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내용</a:t>
            </a:r>
            <a:endParaRPr lang="en-US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86400" y="6033319"/>
            <a:ext cx="11059349" cy="6971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100" dirty="0">
                <a:latin typeface="카페24 당당해" pitchFamily="2" charset="-127"/>
                <a:ea typeface="카페24 당당해" pitchFamily="2" charset="-127"/>
              </a:rPr>
              <a:t>[</a:t>
            </a:r>
            <a:r>
              <a:rPr lang="en-US" sz="3000" kern="0" spc="100" dirty="0" err="1">
                <a:latin typeface="카페24 당당해" pitchFamily="2" charset="-127"/>
                <a:ea typeface="카페24 당당해" pitchFamily="2" charset="-127"/>
              </a:rPr>
              <a:t>EtherLotto</a:t>
            </a:r>
            <a:r>
              <a:rPr lang="en-US" sz="3000" kern="0" spc="100" dirty="0">
                <a:latin typeface="카페24 당당해" pitchFamily="2" charset="-127"/>
                <a:ea typeface="카페24 당당해" pitchFamily="2" charset="-127"/>
              </a:rPr>
              <a:t> </a:t>
            </a:r>
            <a:r>
              <a:rPr lang="ko-KR" altLang="en-US" sz="3000" kern="0" spc="100" dirty="0">
                <a:latin typeface="카페24 당당해" pitchFamily="2" charset="-127"/>
                <a:ea typeface="카페24 당당해" pitchFamily="2" charset="-127"/>
              </a:rPr>
              <a:t>구매하기</a:t>
            </a:r>
            <a:r>
              <a:rPr lang="en-US" altLang="ko-KR" sz="3000" kern="0" spc="100" dirty="0">
                <a:latin typeface="카페24 당당해" pitchFamily="2" charset="-127"/>
                <a:ea typeface="카페24 당당해" pitchFamily="2" charset="-127"/>
              </a:rPr>
              <a:t>]</a:t>
            </a:r>
            <a:r>
              <a:rPr lang="ko-KR" altLang="en-US" sz="3000" kern="0" spc="100" dirty="0">
                <a:latin typeface="카페24 당당해" pitchFamily="2" charset="-127"/>
                <a:ea typeface="카페24 당당해" pitchFamily="2" charset="-127"/>
              </a:rPr>
              <a:t> 페이지의 코드 및 결과</a:t>
            </a:r>
            <a:endParaRPr lang="en-US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86400" y="7278329"/>
            <a:ext cx="10906968" cy="6971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100" dirty="0"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[</a:t>
            </a:r>
            <a:r>
              <a:rPr lang="en-US" sz="3000" kern="0" spc="100" dirty="0" err="1"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EtherLotto</a:t>
            </a:r>
            <a:r>
              <a:rPr lang="en-US" sz="3000" kern="0" spc="100" dirty="0"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</a:t>
            </a:r>
            <a:r>
              <a:rPr lang="ko-KR" altLang="en-US" sz="3000" kern="0" spc="100" dirty="0"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당첨 결과</a:t>
            </a:r>
            <a:r>
              <a:rPr lang="en-US" altLang="ko-KR" sz="3000" kern="0" spc="100" dirty="0"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]</a:t>
            </a:r>
            <a:r>
              <a:rPr lang="ko-KR" altLang="en-US" sz="3000" kern="0" spc="100" dirty="0"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페이지의 코드 및 결과</a:t>
            </a:r>
            <a:endParaRPr lang="en-US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014" name="그룹 1014"/>
          <p:cNvGrpSpPr/>
          <p:nvPr/>
        </p:nvGrpSpPr>
        <p:grpSpPr>
          <a:xfrm>
            <a:off x="4238760" y="4139967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238760" y="7871469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238760" y="6627635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238760" y="5383801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8" name="Object 54">
            <a:extLst>
              <a:ext uri="{FF2B5EF4-FFF2-40B4-BE49-F238E27FC236}">
                <a16:creationId xmlns:a16="http://schemas.microsoft.com/office/drawing/2014/main" id="{C0B29189-E2E4-4E5F-B409-AC45AE9118C9}"/>
              </a:ext>
            </a:extLst>
          </p:cNvPr>
          <p:cNvSpPr txBox="1"/>
          <p:nvPr/>
        </p:nvSpPr>
        <p:spPr>
          <a:xfrm>
            <a:off x="3476841" y="1070904"/>
            <a:ext cx="11382159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사용자의 로또 번호 확인하기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4351326" y="789816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327D939-6445-49C8-8B29-E5587CC9F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918" y="3222964"/>
            <a:ext cx="9552163" cy="32921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getMyNum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address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InputAddress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returns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uint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;i&lt;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numPlayers;i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++){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addr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InputAddress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players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nums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0000101010101" pitchFamily="34" charset="-127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0000101010101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userNum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0000101010101" pitchFamily="34" charset="-127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609821E-026C-4380-B989-B5954C923182}"/>
              </a:ext>
            </a:extLst>
          </p:cNvPr>
          <p:cNvSpPr txBox="1"/>
          <p:nvPr/>
        </p:nvSpPr>
        <p:spPr>
          <a:xfrm>
            <a:off x="4088931" y="2628900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.sol</a:t>
            </a: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35F5AC4C-7486-4809-B632-D3A04D90D07F}"/>
              </a:ext>
            </a:extLst>
          </p:cNvPr>
          <p:cNvSpPr/>
          <p:nvPr/>
        </p:nvSpPr>
        <p:spPr>
          <a:xfrm>
            <a:off x="4698531" y="3959108"/>
            <a:ext cx="4568695" cy="943045"/>
          </a:xfrm>
          <a:prstGeom prst="frame">
            <a:avLst>
              <a:gd name="adj1" fmla="val 5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F3CF734B-2E4B-46BB-9326-0B0F528CCBAA}"/>
              </a:ext>
            </a:extLst>
          </p:cNvPr>
          <p:cNvSpPr txBox="1"/>
          <p:nvPr/>
        </p:nvSpPr>
        <p:spPr>
          <a:xfrm>
            <a:off x="9267226" y="3921626"/>
            <a:ext cx="4910981" cy="114567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사용자 배열과 입력한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address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를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 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비교해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해당 사용자의 숫자를 저장</a:t>
            </a:r>
            <a:endParaRPr lang="en-US" altLang="ko-KR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50C78-BD48-4EDF-8E15-76B6E29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50" t="76189" r="47917" b="1111"/>
          <a:stretch/>
        </p:blipFill>
        <p:spPr>
          <a:xfrm>
            <a:off x="9300563" y="6854685"/>
            <a:ext cx="7239000" cy="29977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0A16EC-791C-4B78-80F6-34D5CD9C5A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t="71539" r="42083" b="10531"/>
          <a:stretch/>
        </p:blipFill>
        <p:spPr>
          <a:xfrm>
            <a:off x="1944064" y="6854685"/>
            <a:ext cx="7043374" cy="29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2983" y="5541120"/>
            <a:ext cx="11222031" cy="2497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900" kern="0" spc="-500" dirty="0">
                <a:solidFill>
                  <a:srgbClr val="FFFFFF"/>
                </a:solidFill>
                <a:latin typeface="tvN 즐거운이야기 Light" pitchFamily="34" charset="0"/>
                <a:cs typeface="tvN 즐거운이야기 Light" pitchFamily="34" charset="0"/>
              </a:rPr>
              <a:t>Thank You!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54287" y="3178920"/>
            <a:ext cx="14179425" cy="332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600" b="1" kern="0" spc="-600" dirty="0" err="1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감사합니다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4648200" y="1933621"/>
            <a:ext cx="335963" cy="528957"/>
            <a:chOff x="4348952" y="1931217"/>
            <a:chExt cx="335963" cy="5289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8952" y="1931217"/>
              <a:ext cx="335963" cy="528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99037" y="1933621"/>
            <a:ext cx="335963" cy="528957"/>
            <a:chOff x="13600800" y="1931217"/>
            <a:chExt cx="335963" cy="5289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0800" y="1931217"/>
              <a:ext cx="335963" cy="5289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7751592" y="1347142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2" charset="-127"/>
                  <a:ea typeface="카페24 당당해" pitchFamily="2" charset="-127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2" charset="-127"/>
                  <a:ea typeface="카페24 당당해" pitchFamily="2" charset="-127"/>
                  <a:cs typeface="카페24 당당해" pitchFamily="34" charset="0"/>
                </a:rPr>
                <a:t>01</a:t>
              </a:r>
              <a:endParaRPr lang="en-US" dirty="0">
                <a:latin typeface="카페24 당당해" pitchFamily="2" charset="-127"/>
                <a:ea typeface="카페24 당당해" pitchFamily="2" charset="-127"/>
              </a:endParaRPr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33" name="Object 33"/>
          <p:cNvSpPr txBox="1"/>
          <p:nvPr/>
        </p:nvSpPr>
        <p:spPr>
          <a:xfrm>
            <a:off x="4953001" y="2023497"/>
            <a:ext cx="4127840" cy="20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altLang="ko-KR" sz="11500" b="1" kern="0" spc="-300" dirty="0">
                <a:solidFill>
                  <a:srgbClr val="FAFAF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Ether</a:t>
            </a:r>
            <a:endParaRPr lang="en-US" sz="24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38965" y="2035156"/>
            <a:ext cx="3943635" cy="20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b="1" kern="0" spc="-3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</a:rPr>
              <a:t>Lotto</a:t>
            </a:r>
            <a:endParaRPr lang="en-US" sz="24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27715-2B1C-4914-94FD-A0DE8580A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41" y="4334721"/>
            <a:ext cx="7999324" cy="44996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0F1F31-8CA0-4F2C-97B2-172D58A77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837" y="4334721"/>
            <a:ext cx="7999324" cy="4499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4648200" y="1933621"/>
            <a:ext cx="335963" cy="528957"/>
            <a:chOff x="4348952" y="1931217"/>
            <a:chExt cx="335963" cy="5289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8952" y="1931217"/>
              <a:ext cx="335963" cy="528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99037" y="1933621"/>
            <a:ext cx="335963" cy="528957"/>
            <a:chOff x="13600800" y="1931217"/>
            <a:chExt cx="335963" cy="5289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0800" y="1931217"/>
              <a:ext cx="335963" cy="5289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7751592" y="1347142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33" name="Object 33"/>
          <p:cNvSpPr txBox="1"/>
          <p:nvPr/>
        </p:nvSpPr>
        <p:spPr>
          <a:xfrm>
            <a:off x="4953001" y="2023497"/>
            <a:ext cx="4127840" cy="20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altLang="ko-KR" sz="11500" b="1" kern="0" spc="-300" dirty="0">
                <a:solidFill>
                  <a:srgbClr val="FAFAF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Ether</a:t>
            </a:r>
            <a:endParaRPr lang="en-US" sz="24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38965" y="2035156"/>
            <a:ext cx="3943635" cy="20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b="1" kern="0" spc="-3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</a:rPr>
              <a:t>Lotto</a:t>
            </a:r>
            <a:endParaRPr lang="en-US" sz="2400" dirty="0">
              <a:latin typeface="카페24 당당해" pitchFamily="2" charset="-127"/>
              <a:ea typeface="카페24 당당해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DCD2AB4-D0AF-4DA8-B83D-E6964CBEB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336" y="4157634"/>
            <a:ext cx="8064358" cy="55465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27B473E-445C-40AF-9A73-DD6308032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39" y="4157634"/>
            <a:ext cx="7999324" cy="55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107" y="2191732"/>
            <a:ext cx="7174986" cy="38433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900" kern="0" spc="-3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EtherLotto</a:t>
            </a:r>
          </a:p>
          <a:p>
            <a:pPr algn="ctr"/>
            <a:r>
              <a:rPr lang="en-US" sz="7900" kern="0" spc="-3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이용안내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854944" y="1510124"/>
            <a:ext cx="2127311" cy="596253"/>
            <a:chOff x="1787628" y="1288150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87628" y="1805308"/>
              <a:ext cx="2127311" cy="79095"/>
              <a:chOff x="1787628" y="1805308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87628" y="1805308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>
              <a:off x="1539896" y="1325744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787628" y="1288150"/>
              <a:ext cx="2127311" cy="79095"/>
              <a:chOff x="1787628" y="1288150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87628" y="1288150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038144" y="5444612"/>
            <a:ext cx="4326635" cy="4320191"/>
            <a:chOff x="8038144" y="5444612"/>
            <a:chExt cx="4326635" cy="43201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8144" y="5444612"/>
              <a:ext cx="4326635" cy="43201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06785" y="5444612"/>
            <a:ext cx="4326635" cy="4320191"/>
            <a:chOff x="12606785" y="5444612"/>
            <a:chExt cx="4326635" cy="43201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6785" y="5444612"/>
              <a:ext cx="4326635" cy="43201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38144" y="953074"/>
            <a:ext cx="4326635" cy="4320191"/>
            <a:chOff x="8038144" y="953074"/>
            <a:chExt cx="4326635" cy="43201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8144" y="953074"/>
              <a:ext cx="4326635" cy="43201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06785" y="953074"/>
            <a:ext cx="4326635" cy="4320191"/>
            <a:chOff x="12606785" y="953074"/>
            <a:chExt cx="4326635" cy="43201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6785" y="953074"/>
              <a:ext cx="4326635" cy="432019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295149" y="1247231"/>
            <a:ext cx="450381" cy="512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1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8112513" y="1788683"/>
            <a:ext cx="4147487" cy="7686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한 사람당 한 번의 기회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817817" y="1242604"/>
            <a:ext cx="456199" cy="512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2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284474" y="5731336"/>
            <a:ext cx="450381" cy="512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3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17817" y="5726710"/>
            <a:ext cx="456199" cy="512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4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2605227" y="1650208"/>
            <a:ext cx="4271203" cy="14802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현금이 아닌 </a:t>
            </a:r>
          </a:p>
          <a:p>
            <a:pPr algn="ctr"/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ether로 구매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062861" y="6093532"/>
            <a:ext cx="4301918" cy="1589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0.5 ether가 </a:t>
            </a:r>
            <a:r>
              <a:rPr lang="en-US" sz="3400" kern="0" spc="-100" dirty="0" err="1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모이면</a:t>
            </a:r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</a:p>
          <a:p>
            <a:pPr algn="ctr"/>
            <a:r>
              <a:rPr lang="en-US" sz="3400" kern="0" spc="-100" dirty="0" err="1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회차</a:t>
            </a:r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 종료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2610481" y="6138767"/>
            <a:ext cx="4322939" cy="15641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수동 / 자동으로 </a:t>
            </a:r>
          </a:p>
          <a:p>
            <a:pPr algn="ctr"/>
            <a:r>
              <a:rPr lang="en-US" sz="3400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선택 가능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032717" y="2458009"/>
            <a:ext cx="2047443" cy="2694441"/>
            <a:chOff x="8745531" y="2532629"/>
            <a:chExt cx="2047443" cy="269444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5531" y="2532629"/>
              <a:ext cx="2047443" cy="26944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21317314">
            <a:off x="10514294" y="3044553"/>
            <a:ext cx="1482062" cy="2072813"/>
            <a:chOff x="10734972" y="3073737"/>
            <a:chExt cx="1482062" cy="207281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">
              <a:off x="10734972" y="3073737"/>
              <a:ext cx="1482062" cy="20728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45531" y="7411336"/>
            <a:ext cx="3269164" cy="1980199"/>
            <a:chOff x="8745531" y="7411336"/>
            <a:chExt cx="3269164" cy="19801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5531" y="7411336"/>
              <a:ext cx="3269164" cy="19801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77750" y="2895845"/>
            <a:ext cx="2184705" cy="2153747"/>
            <a:chOff x="13677750" y="2827147"/>
            <a:chExt cx="2184705" cy="21537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77750" y="2827147"/>
              <a:ext cx="2184705" cy="21537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87400" y="7347040"/>
            <a:ext cx="2851627" cy="2382621"/>
            <a:chOff x="13344289" y="7382182"/>
            <a:chExt cx="2851627" cy="23826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44289" y="7382182"/>
              <a:ext cx="2851627" cy="238262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61421" y="4753954"/>
            <a:ext cx="5457793" cy="14660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800" kern="0" spc="-600" dirty="0">
                <a:solidFill>
                  <a:srgbClr val="FAFAFA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tvN 즐거운이야기 Light" pitchFamily="34" charset="0"/>
              </a:rPr>
              <a:t>Lotto 추첨 시</a:t>
            </a:r>
            <a:endParaRPr lang="en-US" sz="3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7028087" y="5675663"/>
            <a:ext cx="4698256" cy="2866822"/>
            <a:chOff x="6390006" y="6008094"/>
            <a:chExt cx="3931608" cy="23990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0006" y="6008094"/>
              <a:ext cx="3931608" cy="2399022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E52B575-1BB8-480E-BB7D-A48EBE8743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141" y1="42849" x2="59141" y2="42849"/>
                        <a14:foregroundMark x1="61056" y1="44329" x2="61056" y2="44329"/>
                        <a14:foregroundMark x1="61056" y1="42356" x2="61056" y2="42356"/>
                        <a14:foregroundMark x1="59257" y1="43945" x2="59257" y2="43945"/>
                        <a14:foregroundMark x1="58735" y1="41699" x2="58735" y2="41699"/>
                        <a14:foregroundMark x1="60650" y1="42082" x2="60650" y2="42082"/>
                        <a14:foregroundMark x1="62739" y1="45370" x2="62739" y2="45370"/>
                        <a14:foregroundMark x1="60128" y1="46795" x2="60128" y2="46795"/>
                        <a14:foregroundMark x1="58735" y1="44438" x2="58735" y2="44438"/>
                        <a14:foregroundMark x1="59257" y1="42247" x2="59257" y2="42247"/>
                        <a14:foregroundMark x1="60650" y1="41589" x2="62333" y2="45479"/>
                        <a14:foregroundMark x1="56645" y1="41808" x2="56645" y2="42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20262" r="23832" b="18955"/>
          <a:stretch/>
        </p:blipFill>
        <p:spPr>
          <a:xfrm>
            <a:off x="11089575" y="5831813"/>
            <a:ext cx="2534133" cy="2916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38807" y="1354259"/>
            <a:ext cx="3470168" cy="3584256"/>
            <a:chOff x="13391874" y="1562068"/>
            <a:chExt cx="3470168" cy="35842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391874" y="1562068"/>
              <a:ext cx="3470168" cy="35842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478578" y="2958972"/>
            <a:ext cx="2776061" cy="1727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: </a:t>
            </a:r>
            <a:r>
              <a:rPr lang="en-US" sz="2800" kern="0" spc="-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응모한</a:t>
            </a:r>
            <a:r>
              <a:rPr lang="en-US" sz="28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</a:t>
            </a:r>
            <a:r>
              <a:rPr lang="en-US" sz="2800" kern="0" spc="-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번호</a:t>
            </a:r>
            <a:r>
              <a:rPr lang="en-US" sz="28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</a:t>
            </a:r>
            <a:r>
              <a:rPr lang="en-US" sz="2800" kern="0" spc="-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일치</a:t>
            </a:r>
            <a:endParaRPr lang="en-US" sz="2800" kern="0" spc="-100" dirty="0">
              <a:solidFill>
                <a:srgbClr val="1A1A1A"/>
              </a:solidFill>
              <a:latin typeface="카페24 당당해" pitchFamily="2" charset="-127"/>
              <a:ea typeface="카페24 당당해" pitchFamily="2" charset="-127"/>
              <a:cs typeface="카페24 당당해" pitchFamily="34" charset="0"/>
            </a:endParaRPr>
          </a:p>
          <a:p>
            <a:pPr algn="ctr"/>
            <a:r>
              <a:rPr lang="en-US" sz="24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- </a:t>
            </a:r>
            <a:r>
              <a:rPr lang="ko-KR" altLang="en-US" sz="24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당첨자의</a:t>
            </a:r>
            <a:r>
              <a:rPr lang="en-US" sz="24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</a:t>
            </a:r>
            <a:r>
              <a:rPr lang="en-US" sz="2400" kern="0" spc="-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계좌로</a:t>
            </a:r>
            <a:r>
              <a:rPr lang="en-US" sz="24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 </a:t>
            </a:r>
          </a:p>
          <a:p>
            <a:pPr algn="ctr"/>
            <a:r>
              <a:rPr lang="en-US" sz="2400" kern="0" spc="-100" dirty="0" err="1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당첨</a:t>
            </a:r>
            <a:r>
              <a:rPr lang="en-US" sz="2400" kern="0" spc="-1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금액 송금</a:t>
            </a:r>
          </a:p>
          <a:p>
            <a:pPr algn="just"/>
            <a:endParaRPr lang="en-US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5774" y="2223113"/>
            <a:ext cx="3266061" cy="809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b="1" u="sng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당청자가 있을 때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898436" y="5565258"/>
            <a:ext cx="3470168" cy="3584256"/>
            <a:chOff x="13420161" y="5590596"/>
            <a:chExt cx="3470168" cy="35842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420161" y="5590596"/>
              <a:ext cx="3470168" cy="358425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285298" y="5763214"/>
            <a:ext cx="3079719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b="1" u="sng" kern="0" spc="-1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당첨자가 없을 때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461452" y="4942626"/>
            <a:ext cx="5457793" cy="14660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800" kern="0" spc="-600" dirty="0">
                <a:solidFill>
                  <a:srgbClr val="FAFAFA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tvN 즐거운이야기 Light" pitchFamily="34" charset="0"/>
              </a:rPr>
              <a:t>Lotto </a:t>
            </a:r>
            <a:r>
              <a:rPr lang="ko-KR" altLang="en-US" sz="8800" kern="0" spc="-600" dirty="0">
                <a:solidFill>
                  <a:srgbClr val="FAFAFA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tvN 즐거운이야기 Light" pitchFamily="34" charset="0"/>
              </a:rPr>
              <a:t>결과</a:t>
            </a:r>
            <a:endParaRPr lang="en-US" sz="3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504" y="2368949"/>
            <a:ext cx="7046758" cy="2791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kern="0" spc="-300" dirty="0" err="1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EtherLotto</a:t>
            </a:r>
            <a:r>
              <a:rPr lang="en-US" sz="8000" kern="0" spc="-3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</a:p>
          <a:p>
            <a:pPr algn="ctr"/>
            <a:r>
              <a:rPr lang="en-US" sz="8000" kern="0" spc="-300" dirty="0" err="1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이용안내</a:t>
            </a:r>
            <a:endParaRPr lang="en-US" sz="20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156060" y="1605010"/>
            <a:ext cx="2185646" cy="763939"/>
            <a:chOff x="1235466" y="1404444"/>
            <a:chExt cx="2185646" cy="76393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93801" y="1921601"/>
              <a:ext cx="2127311" cy="79095"/>
              <a:chOff x="1293801" y="1921601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93801" y="1921601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235466" y="1413352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293801" y="1404444"/>
              <a:ext cx="2127311" cy="79095"/>
              <a:chOff x="1293801" y="1404444"/>
              <a:chExt cx="2127311" cy="7909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93801" y="1404444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22" name="Object 22"/>
          <p:cNvSpPr txBox="1"/>
          <p:nvPr/>
        </p:nvSpPr>
        <p:spPr>
          <a:xfrm>
            <a:off x="14216600" y="6454828"/>
            <a:ext cx="3146661" cy="22914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응모한</a:t>
            </a:r>
            <a:r>
              <a:rPr lang="en-US" sz="28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번호</a:t>
            </a:r>
            <a:r>
              <a:rPr lang="en-US" sz="28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불일치</a:t>
            </a:r>
            <a:endParaRPr lang="en-US" sz="2800" dirty="0">
              <a:solidFill>
                <a:srgbClr val="000000"/>
              </a:solidFill>
              <a:latin typeface="카페24 당당해" pitchFamily="34" charset="0"/>
              <a:cs typeface="카페24 당당해" pitchFamily="34" charset="0"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모두에게</a:t>
            </a:r>
            <a:r>
              <a:rPr lang="en-US" sz="24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돌려줌</a:t>
            </a:r>
            <a:endParaRPr lang="en-US" sz="2400" dirty="0">
              <a:solidFill>
                <a:srgbClr val="000000"/>
              </a:solidFill>
              <a:latin typeface="카페24 당당해" pitchFamily="34" charset="0"/>
              <a:cs typeface="카페24 당당해" pitchFamily="34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카페24 당당해" pitchFamily="34" charset="0"/>
              <a:cs typeface="카페24 당당해" pitchFamily="34" charset="0"/>
            </a:endParaRPr>
          </a:p>
          <a:p>
            <a:pPr algn="ctr"/>
            <a:r>
              <a:rPr lang="en-US" sz="3500" b="1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   </a:t>
            </a:r>
            <a:r>
              <a:rPr lang="en-US" sz="3500" b="1" u="sng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시간</a:t>
            </a:r>
            <a:r>
              <a:rPr lang="en-US" sz="3500" b="1" u="sng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  <a:r>
              <a:rPr lang="en-US" sz="3500" b="1" u="sng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초과</a:t>
            </a:r>
            <a:endParaRPr lang="en-US" sz="3500" b="1" u="sng" dirty="0">
              <a:solidFill>
                <a:srgbClr val="000000"/>
              </a:solidFill>
              <a:latin typeface="카페24 당당해" pitchFamily="34" charset="0"/>
              <a:cs typeface="카페24 당당해" pitchFamily="34" charset="0"/>
            </a:endParaRPr>
          </a:p>
          <a:p>
            <a:pPr algn="ctr"/>
            <a:endParaRPr lang="en-US" sz="900" b="1" u="sng" dirty="0">
              <a:solidFill>
                <a:srgbClr val="000000"/>
              </a:solidFill>
              <a:latin typeface="카페24 당당해" pitchFamily="34" charset="0"/>
              <a:cs typeface="카페24 당당해" pitchFamily="34" charset="0"/>
            </a:endParaRP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: 모두에게 돌려줌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627941" y="1880870"/>
            <a:ext cx="2245611" cy="2791090"/>
            <a:chOff x="8308512" y="2096469"/>
            <a:chExt cx="1932659" cy="24175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8512" y="2096469"/>
              <a:ext cx="1932659" cy="24175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50138" y="5739990"/>
            <a:ext cx="3584256" cy="3234791"/>
            <a:chOff x="10608715" y="5857151"/>
            <a:chExt cx="2725827" cy="24600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8715" y="5857151"/>
              <a:ext cx="2725827" cy="2460059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A71FDEF8-7E7A-46C8-8B6E-380014E2B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141" y1="42849" x2="59141" y2="42849"/>
                        <a14:foregroundMark x1="61056" y1="44329" x2="61056" y2="44329"/>
                        <a14:foregroundMark x1="61056" y1="42356" x2="61056" y2="42356"/>
                        <a14:foregroundMark x1="59257" y1="43945" x2="59257" y2="43945"/>
                        <a14:foregroundMark x1="58735" y1="41699" x2="58735" y2="41699"/>
                        <a14:foregroundMark x1="60650" y1="42082" x2="60650" y2="42082"/>
                        <a14:foregroundMark x1="62739" y1="45370" x2="62739" y2="45370"/>
                        <a14:foregroundMark x1="60128" y1="46795" x2="60128" y2="46795"/>
                        <a14:foregroundMark x1="58735" y1="44438" x2="58735" y2="44438"/>
                        <a14:foregroundMark x1="59257" y1="42247" x2="59257" y2="42247"/>
                        <a14:foregroundMark x1="60650" y1="41589" x2="62333" y2="45479"/>
                        <a14:foregroundMark x1="56645" y1="41808" x2="56645" y2="42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20262" r="23832" b="18955"/>
          <a:stretch/>
        </p:blipFill>
        <p:spPr>
          <a:xfrm>
            <a:off x="11058233" y="1874773"/>
            <a:ext cx="2534133" cy="291676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2054288-FBF7-48AF-98C9-CDC74F60F7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831" y="7726192"/>
            <a:ext cx="491018" cy="4910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7775" y="975790"/>
            <a:ext cx="507674" cy="666247"/>
            <a:chOff x="11277775" y="975790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1277775" y="975790"/>
              <a:ext cx="507674" cy="66624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286028" y="1507983"/>
            <a:ext cx="9767957" cy="2151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500" kern="0" spc="-300" dirty="0">
                <a:solidFill>
                  <a:srgbClr val="1A1A1A"/>
                </a:solidFill>
                <a:latin typeface="카페24 당당해" pitchFamily="34" charset="0"/>
                <a:cs typeface="카페24 당당해" pitchFamily="34" charset="0"/>
              </a:rPr>
              <a:t>구현 내용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999321" y="576394"/>
            <a:ext cx="2127311" cy="616077"/>
            <a:chOff x="7999321" y="576394"/>
            <a:chExt cx="2127311" cy="61607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1" y="1093552"/>
              <a:ext cx="2127311" cy="79095"/>
              <a:chOff x="7999321" y="1093552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1" y="1093552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10" name="Object 10"/>
            <p:cNvSpPr txBox="1"/>
            <p:nvPr/>
          </p:nvSpPr>
          <p:spPr>
            <a:xfrm>
              <a:off x="7751585" y="613988"/>
              <a:ext cx="2185646" cy="86772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2" charset="-127"/>
                  <a:ea typeface="카페24 당당해" pitchFamily="2" charset="-127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2" charset="-127"/>
                  <a:ea typeface="카페24 당당해" pitchFamily="2" charset="-127"/>
                  <a:cs typeface="카페24 당당해" pitchFamily="34" charset="0"/>
                </a:rPr>
                <a:t>02</a:t>
              </a:r>
              <a:endParaRPr lang="en-US" dirty="0">
                <a:latin typeface="카페24 당당해" pitchFamily="2" charset="-127"/>
                <a:ea typeface="카페24 당당해" pitchFamily="2" charset="-127"/>
              </a:endParaRPr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7999321" y="576394"/>
              <a:ext cx="2127311" cy="79095"/>
              <a:chOff x="7999321" y="576394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1" y="576394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56455" y="3260446"/>
            <a:ext cx="4948182" cy="6248988"/>
            <a:chOff x="9656455" y="3260446"/>
            <a:chExt cx="4948182" cy="62489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6455" y="3260446"/>
              <a:ext cx="4948182" cy="62489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21388" y="3291173"/>
            <a:ext cx="1605280" cy="543722"/>
            <a:chOff x="9921388" y="3291173"/>
            <a:chExt cx="1605280" cy="543722"/>
          </a:xfrm>
        </p:grpSpPr>
        <p:sp>
          <p:nvSpPr>
            <p:cNvPr id="19" name="Object 19"/>
            <p:cNvSpPr txBox="1"/>
            <p:nvPr/>
          </p:nvSpPr>
          <p:spPr>
            <a:xfrm>
              <a:off x="9921388" y="3291173"/>
              <a:ext cx="2407920" cy="8155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kern="0" spc="-200" dirty="0">
                  <a:solidFill>
                    <a:srgbClr val="FAFAFA"/>
                  </a:solidFill>
                  <a:latin typeface="tvN 즐거운이야기 Bold" pitchFamily="34" charset="0"/>
                  <a:cs typeface="tvN 즐거운이야기 Bold" pitchFamily="34" charset="0"/>
                </a:rPr>
                <a:t>.sol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3533814" y="3260446"/>
            <a:ext cx="4948182" cy="6248988"/>
            <a:chOff x="3533814" y="3260446"/>
            <a:chExt cx="4948182" cy="62489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3814" y="3260446"/>
              <a:ext cx="4948182" cy="62489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98744" y="3291173"/>
            <a:ext cx="1605280" cy="1043748"/>
            <a:chOff x="3798744" y="3291173"/>
            <a:chExt cx="1605280" cy="1043748"/>
          </a:xfrm>
        </p:grpSpPr>
        <p:sp>
          <p:nvSpPr>
            <p:cNvPr id="25" name="Object 25"/>
            <p:cNvSpPr txBox="1"/>
            <p:nvPr/>
          </p:nvSpPr>
          <p:spPr>
            <a:xfrm>
              <a:off x="3798744" y="3291173"/>
              <a:ext cx="2407920" cy="156562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kern="0" spc="-200" dirty="0">
                  <a:solidFill>
                    <a:srgbClr val="FAFAFA"/>
                  </a:solidFill>
                  <a:latin typeface="tvN 즐거운이야기 Bold" pitchFamily="34" charset="0"/>
                  <a:cs typeface="tvN 즐거운이야기 Bold" pitchFamily="34" charset="0"/>
                </a:rPr>
                <a:t>.html</a:t>
              </a:r>
            </a:p>
            <a:p>
              <a:pPr algn="just"/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9844108" y="5261423"/>
            <a:ext cx="495806" cy="533945"/>
            <a:chOff x="9844108" y="5261423"/>
            <a:chExt cx="495806" cy="5339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44108" y="5261423"/>
              <a:ext cx="495806" cy="53394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346888" y="4429114"/>
            <a:ext cx="6011435" cy="613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투자자 배열 {address, 번호}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0346888" y="5352989"/>
            <a:ext cx="6011435" cy="613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목표 금액 달성시 전체 금액 송금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346405" y="6102182"/>
            <a:ext cx="6079522" cy="11287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자신의 address 입력시, </a:t>
            </a:r>
          </a:p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선택한 번호 조회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0346888" y="7409694"/>
            <a:ext cx="5962638" cy="613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동일한 사람의 중복 구매 방지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0346888" y="8315430"/>
            <a:ext cx="6545825" cy="613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당첨 번호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추첨</a:t>
            </a:r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</a:p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 =&gt; 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랜덤</a:t>
            </a:r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함수 실행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844108" y="6278863"/>
            <a:ext cx="495806" cy="533945"/>
            <a:chOff x="9844108" y="6200193"/>
            <a:chExt cx="495806" cy="5339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44108" y="6200193"/>
              <a:ext cx="495806" cy="5339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42151" y="4322653"/>
            <a:ext cx="495806" cy="533945"/>
            <a:chOff x="3742151" y="4322653"/>
            <a:chExt cx="495806" cy="5339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2151" y="4322653"/>
              <a:ext cx="495806" cy="5339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739864" y="5295900"/>
            <a:ext cx="495806" cy="533945"/>
            <a:chOff x="3730528" y="7472149"/>
            <a:chExt cx="495806" cy="53394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0528" y="7472149"/>
              <a:ext cx="495806" cy="533945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248058" y="4429114"/>
            <a:ext cx="5835026" cy="1467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번호 선택시 '자동' =&gt;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랜덤</a:t>
            </a:r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함수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4257393" y="6360867"/>
            <a:ext cx="6293951" cy="613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선택한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번호</a:t>
            </a:r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전송</a:t>
            </a:r>
            <a:endParaRPr lang="en-US" sz="2700" kern="0" spc="-100" dirty="0">
              <a:solidFill>
                <a:srgbClr val="000000"/>
              </a:solidFill>
              <a:latin typeface="카페24 당당해" pitchFamily="34" charset="0"/>
              <a:cs typeface="카페24 당당해" pitchFamily="34" charset="0"/>
            </a:endParaRPr>
          </a:p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 &amp; 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이더</a:t>
            </a:r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 송금 버튼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4257393" y="5176187"/>
            <a:ext cx="6092170" cy="613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kern="0" spc="-1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번호 </a:t>
            </a:r>
            <a:r>
              <a:rPr lang="ko-KR" altLang="en-US" sz="2700" kern="0" spc="-100" dirty="0" err="1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선택시</a:t>
            </a:r>
            <a:r>
              <a:rPr lang="ko-KR" altLang="en-US" sz="2700" kern="0" spc="-1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</a:t>
            </a:r>
            <a:r>
              <a:rPr lang="en-US" altLang="ko-KR" sz="2700" kern="0" spc="-1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‘</a:t>
            </a:r>
            <a:r>
              <a:rPr lang="ko-KR" altLang="en-US" sz="2700" kern="0" spc="-1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수동</a:t>
            </a:r>
            <a:r>
              <a:rPr lang="en-US" altLang="ko-KR" sz="2700" kern="0" spc="-1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‘</a:t>
            </a:r>
          </a:p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=&gt; </a:t>
            </a:r>
            <a:r>
              <a:rPr lang="en-US" sz="2700" kern="0" spc="-100" dirty="0" err="1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자신이</a:t>
            </a:r>
            <a:r>
              <a:rPr lang="en-US" sz="2700" kern="0" spc="-100" dirty="0">
                <a:solidFill>
                  <a:srgbClr val="000000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 선택한 번호 출력</a:t>
            </a:r>
            <a:endParaRPr lang="en-US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48057" y="8343900"/>
            <a:ext cx="5835026" cy="907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응모 번호 3개 선택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3747900" y="8407912"/>
            <a:ext cx="389445" cy="389445"/>
            <a:chOff x="3747900" y="8512773"/>
            <a:chExt cx="389445" cy="38944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747900" y="8512773"/>
              <a:ext cx="389445" cy="3894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738303" y="6438900"/>
            <a:ext cx="495806" cy="533945"/>
            <a:chOff x="3738303" y="6474373"/>
            <a:chExt cx="495806" cy="53394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03" y="6474373"/>
              <a:ext cx="495806" cy="5339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841783" y="7325642"/>
            <a:ext cx="495806" cy="533945"/>
            <a:chOff x="9841783" y="7325642"/>
            <a:chExt cx="495806" cy="53394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41783" y="7325642"/>
              <a:ext cx="495806" cy="5339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51082" y="8244640"/>
            <a:ext cx="495806" cy="533945"/>
            <a:chOff x="9851082" y="8244640"/>
            <a:chExt cx="495806" cy="53394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1082" y="8244640"/>
              <a:ext cx="495806" cy="5339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853407" y="4317602"/>
            <a:ext cx="495806" cy="533945"/>
            <a:chOff x="9853407" y="4317602"/>
            <a:chExt cx="495806" cy="53394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3407" y="4317602"/>
              <a:ext cx="495806" cy="533945"/>
            </a:xfrm>
            <a:prstGeom prst="rect">
              <a:avLst/>
            </a:prstGeom>
          </p:spPr>
        </p:pic>
      </p:grpSp>
      <p:sp>
        <p:nvSpPr>
          <p:cNvPr id="49" name="Object 45">
            <a:extLst>
              <a:ext uri="{FF2B5EF4-FFF2-40B4-BE49-F238E27FC236}">
                <a16:creationId xmlns:a16="http://schemas.microsoft.com/office/drawing/2014/main" id="{1224AB2C-1DC2-4CD7-B569-D5AF665C7631}"/>
              </a:ext>
            </a:extLst>
          </p:cNvPr>
          <p:cNvSpPr txBox="1"/>
          <p:nvPr/>
        </p:nvSpPr>
        <p:spPr>
          <a:xfrm>
            <a:off x="4229275" y="7480038"/>
            <a:ext cx="6011435" cy="613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100" dirty="0">
                <a:solidFill>
                  <a:srgbClr val="000000"/>
                </a:solidFill>
                <a:latin typeface="카페24 당당해" pitchFamily="34" charset="0"/>
                <a:cs typeface="카페24 당당해" pitchFamily="34" charset="0"/>
              </a:rPr>
              <a:t>모인 이더양 확인</a:t>
            </a:r>
            <a:endParaRPr lang="en-US" dirty="0"/>
          </a:p>
        </p:txBody>
      </p:sp>
      <p:grpSp>
        <p:nvGrpSpPr>
          <p:cNvPr id="51" name="그룹 1013">
            <a:extLst>
              <a:ext uri="{FF2B5EF4-FFF2-40B4-BE49-F238E27FC236}">
                <a16:creationId xmlns:a16="http://schemas.microsoft.com/office/drawing/2014/main" id="{FB433860-1647-476E-9C0A-2D8AA19FC4C9}"/>
              </a:ext>
            </a:extLst>
          </p:cNvPr>
          <p:cNvGrpSpPr/>
          <p:nvPr/>
        </p:nvGrpSpPr>
        <p:grpSpPr>
          <a:xfrm>
            <a:off x="3733469" y="7467426"/>
            <a:ext cx="495806" cy="533945"/>
            <a:chOff x="3752251" y="5616565"/>
            <a:chExt cx="495806" cy="533945"/>
          </a:xfrm>
        </p:grpSpPr>
        <p:pic>
          <p:nvPicPr>
            <p:cNvPr id="52" name="Object 49">
              <a:extLst>
                <a:ext uri="{FF2B5EF4-FFF2-40B4-BE49-F238E27FC236}">
                  <a16:creationId xmlns:a16="http://schemas.microsoft.com/office/drawing/2014/main" id="{7E607DE6-4D72-4AEF-AA08-6BD3BFD9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2251" y="5616565"/>
              <a:ext cx="495806" cy="533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0463054" y="5080587"/>
            <a:ext cx="3749332" cy="746231"/>
            <a:chOff x="7332400" y="4819998"/>
            <a:chExt cx="3749332" cy="7462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332400" y="4825947"/>
              <a:ext cx="498975" cy="537358"/>
              <a:chOff x="7332400" y="4825947"/>
              <a:chExt cx="498975" cy="53735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332400" y="4825947"/>
                <a:ext cx="498975" cy="537358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7899296" y="4819998"/>
              <a:ext cx="3182436" cy="7462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ko-KR" altLang="en-US" sz="3600" kern="0" spc="-200" dirty="0">
                  <a:solidFill>
                    <a:srgbClr val="1A1A1A"/>
                  </a:solidFill>
                  <a:latin typeface="카페24 당당해" pitchFamily="2" charset="-127"/>
                  <a:ea typeface="카페24 당당해" pitchFamily="2" charset="-127"/>
                </a:rPr>
                <a:t>현재 상태</a:t>
              </a:r>
              <a:endParaRPr lang="en-US" sz="3600" dirty="0">
                <a:latin typeface="카페24 당당해" pitchFamily="2" charset="-127"/>
                <a:ea typeface="카페24 당당해" pitchFamily="2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0463054" y="3081191"/>
            <a:ext cx="498975" cy="537358"/>
            <a:chOff x="2098812" y="4825947"/>
            <a:chExt cx="498975" cy="5373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049000" y="3081191"/>
            <a:ext cx="2169382" cy="74623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kern="0" spc="-2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</a:rPr>
              <a:t>현재 진행률</a:t>
            </a:r>
            <a:endParaRPr lang="en-US" sz="3600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0467816" y="7205810"/>
            <a:ext cx="4998461" cy="746231"/>
            <a:chOff x="12556464" y="4760338"/>
            <a:chExt cx="4998461" cy="74623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556464" y="4825947"/>
              <a:ext cx="498975" cy="537358"/>
              <a:chOff x="12556464" y="4825947"/>
              <a:chExt cx="498975" cy="53735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556464" y="4825947"/>
                <a:ext cx="498975" cy="537358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3147172" y="4760338"/>
              <a:ext cx="4407753" cy="7462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ko-KR" altLang="en-US" sz="3600" dirty="0">
                  <a:latin typeface="카페24 당당해" pitchFamily="2" charset="-127"/>
                  <a:ea typeface="카페24 당당해" pitchFamily="2" charset="-127"/>
                </a:rPr>
                <a:t>번호 선택 후 제출하기</a:t>
              </a:r>
              <a:endParaRPr lang="en-US" sz="3600" dirty="0">
                <a:latin typeface="카페24 당당해" pitchFamily="2" charset="-127"/>
                <a:ea typeface="카페24 당당해" pitchFamily="2" charset="-127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03682" y="1246037"/>
            <a:ext cx="13880635" cy="1835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800" b="1" kern="0" spc="-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Ether Lotto  </a:t>
            </a:r>
            <a:r>
              <a:rPr lang="ko-KR" altLang="en-US" sz="8800" b="1" kern="0" spc="-400" dirty="0">
                <a:solidFill>
                  <a:srgbClr val="1A1A1A"/>
                </a:solidFill>
                <a:latin typeface="카페24 당당해" pitchFamily="2" charset="-127"/>
                <a:ea typeface="카페24 당당해" pitchFamily="2" charset="-127"/>
                <a:cs typeface="카페24 당당해" pitchFamily="34" charset="0"/>
              </a:rPr>
              <a:t>구매하기</a:t>
            </a:r>
            <a:endParaRPr lang="en-US" sz="1400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3810000" y="1011497"/>
            <a:ext cx="325982" cy="513244"/>
            <a:chOff x="3917329" y="2379491"/>
            <a:chExt cx="325982" cy="51324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7329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66318" y="1011497"/>
            <a:ext cx="325982" cy="513244"/>
            <a:chOff x="9394415" y="2379491"/>
            <a:chExt cx="325982" cy="51324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4415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9E14B0A8-6A55-4269-A736-6593B9A9A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15" y="3350969"/>
            <a:ext cx="9132329" cy="6332202"/>
          </a:xfrm>
          <a:prstGeom prst="rect">
            <a:avLst/>
          </a:prstGeom>
        </p:spPr>
      </p:pic>
      <p:sp>
        <p:nvSpPr>
          <p:cNvPr id="43" name="Object 25">
            <a:extLst>
              <a:ext uri="{FF2B5EF4-FFF2-40B4-BE49-F238E27FC236}">
                <a16:creationId xmlns:a16="http://schemas.microsoft.com/office/drawing/2014/main" id="{6F4BC011-6AD9-4AA2-9A72-79BA7B1E9777}"/>
              </a:ext>
            </a:extLst>
          </p:cNvPr>
          <p:cNvSpPr txBox="1"/>
          <p:nvPr/>
        </p:nvSpPr>
        <p:spPr>
          <a:xfrm>
            <a:off x="11119363" y="3618549"/>
            <a:ext cx="6067265" cy="1210187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목표 금액까지 어느 정도 도달했는가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progress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를 사용해 표현 </a:t>
            </a:r>
            <a:endParaRPr lang="en-US" sz="26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F1412B05-D0D0-4060-9CE0-8B9264EF1177}"/>
              </a:ext>
            </a:extLst>
          </p:cNvPr>
          <p:cNvSpPr txBox="1"/>
          <p:nvPr/>
        </p:nvSpPr>
        <p:spPr>
          <a:xfrm>
            <a:off x="11119362" y="5660626"/>
            <a:ext cx="6067265" cy="1210187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모금 상태 표시 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진행 중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추첨완료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,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모금 실패</a:t>
            </a:r>
            <a:endParaRPr lang="en-US" sz="26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49722796-0C7D-4454-A296-6612527F41B8}"/>
              </a:ext>
            </a:extLst>
          </p:cNvPr>
          <p:cNvSpPr txBox="1"/>
          <p:nvPr/>
        </p:nvSpPr>
        <p:spPr>
          <a:xfrm>
            <a:off x="11032393" y="7844118"/>
            <a:ext cx="7086600" cy="2104499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자동 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: html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에서 랜덤으로 번호 선택 후 제출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수동 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: 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고른 번호로 제출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- ‘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제출하기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’ </a:t>
            </a:r>
            <a:r>
              <a:rPr lang="ko-KR" altLang="en-US" sz="2600" dirty="0" err="1">
                <a:latin typeface="카페24 당당해" pitchFamily="2" charset="-127"/>
                <a:ea typeface="카페24 당당해" pitchFamily="2" charset="-127"/>
              </a:rPr>
              <a:t>클릭시</a:t>
            </a:r>
            <a:r>
              <a:rPr lang="en-US" altLang="ko-KR" sz="2600" dirty="0">
                <a:latin typeface="카페24 당당해" pitchFamily="2" charset="-127"/>
                <a:ea typeface="카페24 당당해" pitchFamily="2" charset="-127"/>
              </a:rPr>
              <a:t> </a:t>
            </a:r>
            <a:r>
              <a:rPr lang="ko-KR" altLang="en-US" sz="2600" dirty="0" err="1">
                <a:latin typeface="카페24 당당해" pitchFamily="2" charset="-127"/>
                <a:ea typeface="카페24 당당해" pitchFamily="2" charset="-127"/>
              </a:rPr>
              <a:t>이더</a:t>
            </a:r>
            <a:r>
              <a:rPr lang="ko-KR" altLang="en-US" sz="2600" dirty="0">
                <a:latin typeface="카페24 당당해" pitchFamily="2" charset="-127"/>
                <a:ea typeface="카페24 당당해" pitchFamily="2" charset="-127"/>
              </a:rPr>
              <a:t> 전송 후 제출 완료</a:t>
            </a:r>
            <a:endParaRPr lang="en-US" altLang="ko-KR" sz="2600" dirty="0"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9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그룹 1014"/>
          <p:cNvGrpSpPr/>
          <p:nvPr/>
        </p:nvGrpSpPr>
        <p:grpSpPr>
          <a:xfrm>
            <a:off x="8078834" y="566235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7751592" y="1518570"/>
              <a:ext cx="2185646" cy="7550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3300" kern="0" spc="-100" dirty="0">
                  <a:solidFill>
                    <a:srgbClr val="FAFAFA"/>
                  </a:solidFill>
                  <a:latin typeface="카페24 당당해" pitchFamily="34" charset="0"/>
                  <a:cs typeface="카페24 당당해" pitchFamily="34" charset="0"/>
                </a:rPr>
                <a:t>PART </a:t>
              </a:r>
              <a:r>
                <a:rPr lang="en-US" sz="3300" kern="0" spc="-100" dirty="0">
                  <a:solidFill>
                    <a:srgbClr val="1A1A1A"/>
                  </a:solidFill>
                  <a:latin typeface="카페24 당당해" pitchFamily="34" charset="0"/>
                  <a:cs typeface="카페24 당당해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9E14B0A8-6A55-4269-A736-6593B9A9A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29" t="43355" r="27079" b="31374"/>
          <a:stretch/>
        </p:blipFill>
        <p:spPr>
          <a:xfrm>
            <a:off x="1694092" y="4974434"/>
            <a:ext cx="5257800" cy="1971196"/>
          </a:xfrm>
          <a:prstGeom prst="rect">
            <a:avLst/>
          </a:prstGeom>
        </p:spPr>
      </p:pic>
      <p:sp>
        <p:nvSpPr>
          <p:cNvPr id="43" name="Object 25">
            <a:extLst>
              <a:ext uri="{FF2B5EF4-FFF2-40B4-BE49-F238E27FC236}">
                <a16:creationId xmlns:a16="http://schemas.microsoft.com/office/drawing/2014/main" id="{6F4BC011-6AD9-4AA2-9A72-79BA7B1E9777}"/>
              </a:ext>
            </a:extLst>
          </p:cNvPr>
          <p:cNvSpPr txBox="1"/>
          <p:nvPr/>
        </p:nvSpPr>
        <p:spPr>
          <a:xfrm>
            <a:off x="1694092" y="2828884"/>
            <a:ext cx="6067265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목표 금액까지 어느 정도 도달했는가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- progress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를 사용해 표현 </a:t>
            </a:r>
            <a:endParaRPr lang="en-US" altLang="ko-KR" sz="2800" dirty="0">
              <a:latin typeface="카페24 당당해" pitchFamily="2" charset="-127"/>
              <a:ea typeface="카페24 당당해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카페24 당당해" pitchFamily="2" charset="-127"/>
                <a:ea typeface="카페24 당당해" pitchFamily="2" charset="-127"/>
              </a:rPr>
              <a:t>- </a:t>
            </a:r>
            <a:r>
              <a:rPr lang="ko-KR" altLang="en-US" sz="2800" dirty="0">
                <a:latin typeface="카페24 당당해" pitchFamily="2" charset="-127"/>
                <a:ea typeface="카페24 당당해" pitchFamily="2" charset="-127"/>
              </a:rPr>
              <a:t>모인 금액이 목표 금액보다 커도 </a:t>
            </a:r>
            <a:r>
              <a:rPr lang="en-US" altLang="ko-KR" sz="2800" dirty="0">
                <a:latin typeface="카페24 당당해" pitchFamily="2" charset="-127"/>
                <a:ea typeface="카페24 당당해" pitchFamily="2" charset="-127"/>
              </a:rPr>
              <a:t>100%</a:t>
            </a:r>
            <a:endParaRPr lang="en-US" sz="2800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98EF138-BA54-4B7C-8B3B-BC275D84DA0D}"/>
              </a:ext>
            </a:extLst>
          </p:cNvPr>
          <p:cNvGrpSpPr/>
          <p:nvPr/>
        </p:nvGrpSpPr>
        <p:grpSpPr>
          <a:xfrm>
            <a:off x="11726477" y="750269"/>
            <a:ext cx="507674" cy="666247"/>
            <a:chOff x="13287630" y="1567093"/>
            <a:chExt cx="507674" cy="666247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D45874B7-2019-476B-AC87-9FE7D22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524377D-F4AF-49DA-BDBF-50D14C6F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27" y="3504390"/>
            <a:ext cx="946092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async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showProcess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!=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try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total_eth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totalAmount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goal_eth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await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contractInstance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.methods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goalAmount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]().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per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parseInt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total_eth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)/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parseInt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goal_eth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*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100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per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&gt;=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100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per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icrosoft GothicNeo" panose="020B0503020000020004" pitchFamily="34" charset="-127"/>
                <a:ea typeface="JetBrains Mono"/>
              </a:rPr>
              <a:t>100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Buy_nowPro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per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Buy_percent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innerHTML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per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'%'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catch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icrosoft GothicNeo" panose="020B0503020000020004" pitchFamily="34" charset="-127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icrosoft GothicNeo" panose="020B0503020000020004" pitchFamily="34" charset="-127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'[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showProcess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icrosoft GothicNeo" panose="020B0503020000020004" pitchFamily="34" charset="-127"/>
                <a:ea typeface="JetBrains Mono"/>
              </a:rPr>
              <a:t>]'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 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icrosoft GothicNeo" panose="020B0503020000020004" pitchFamily="34" charset="-127"/>
                <a:ea typeface="JetBrains Mono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Object 54">
            <a:extLst>
              <a:ext uri="{FF2B5EF4-FFF2-40B4-BE49-F238E27FC236}">
                <a16:creationId xmlns:a16="http://schemas.microsoft.com/office/drawing/2014/main" id="{0C415774-855F-4E72-8FE1-395852D3C0C4}"/>
              </a:ext>
            </a:extLst>
          </p:cNvPr>
          <p:cNvSpPr txBox="1"/>
          <p:nvPr/>
        </p:nvSpPr>
        <p:spPr>
          <a:xfrm>
            <a:off x="6067641" y="1083393"/>
            <a:ext cx="6152718" cy="18569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tvN 즐거운이야기 Light" pitchFamily="34" charset="0"/>
              </a:rPr>
              <a:t>현재 진행률</a:t>
            </a:r>
            <a:endParaRPr lang="en-US" sz="4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BD84EFF-E36A-4F20-8623-AD380805B8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152" b="29714"/>
          <a:stretch/>
        </p:blipFill>
        <p:spPr>
          <a:xfrm>
            <a:off x="1990884" y="7359187"/>
            <a:ext cx="4664221" cy="60579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0773010-2112-43F9-962A-B194A2DEBF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409" b="31768"/>
          <a:stretch/>
        </p:blipFill>
        <p:spPr>
          <a:xfrm>
            <a:off x="1990883" y="8888057"/>
            <a:ext cx="4664221" cy="598568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B354465C-BBE2-40C4-B4E0-C54D40DF3867}"/>
              </a:ext>
            </a:extLst>
          </p:cNvPr>
          <p:cNvSpPr/>
          <p:nvPr/>
        </p:nvSpPr>
        <p:spPr>
          <a:xfrm>
            <a:off x="8390925" y="4433537"/>
            <a:ext cx="8001000" cy="762001"/>
          </a:xfrm>
          <a:prstGeom prst="frame">
            <a:avLst>
              <a:gd name="adj1" fmla="val 903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AEE370C9-581B-4747-9C3A-52A170586458}"/>
              </a:ext>
            </a:extLst>
          </p:cNvPr>
          <p:cNvSpPr/>
          <p:nvPr/>
        </p:nvSpPr>
        <p:spPr>
          <a:xfrm>
            <a:off x="8390925" y="5362684"/>
            <a:ext cx="8001000" cy="762001"/>
          </a:xfrm>
          <a:prstGeom prst="frame">
            <a:avLst>
              <a:gd name="adj1" fmla="val 903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349AB2C1-EDAC-426F-B938-FE30035344C8}"/>
              </a:ext>
            </a:extLst>
          </p:cNvPr>
          <p:cNvSpPr txBox="1"/>
          <p:nvPr/>
        </p:nvSpPr>
        <p:spPr>
          <a:xfrm>
            <a:off x="7485050" y="2919305"/>
            <a:ext cx="1219200" cy="58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.html</a:t>
            </a: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A9785164-077E-46A6-A218-B71B1E0505DE}"/>
              </a:ext>
            </a:extLst>
          </p:cNvPr>
          <p:cNvSpPr txBox="1"/>
          <p:nvPr/>
        </p:nvSpPr>
        <p:spPr>
          <a:xfrm>
            <a:off x="15262077" y="4030998"/>
            <a:ext cx="1433660" cy="56233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변수 호출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62B2D644-0A0E-4E90-8D7A-B163735B9CEB}"/>
              </a:ext>
            </a:extLst>
          </p:cNvPr>
          <p:cNvSpPr txBox="1"/>
          <p:nvPr/>
        </p:nvSpPr>
        <p:spPr>
          <a:xfrm>
            <a:off x="13918578" y="6021510"/>
            <a:ext cx="3280152" cy="56233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Progress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에 </a:t>
            </a:r>
            <a:r>
              <a:rPr lang="en-US" altLang="ko-KR" sz="2000" dirty="0">
                <a:latin typeface="카페24 당당해" pitchFamily="2" charset="-127"/>
                <a:ea typeface="카페24 당당해" pitchFamily="2" charset="-127"/>
              </a:rPr>
              <a:t>value</a:t>
            </a:r>
            <a:r>
              <a:rPr lang="ko-KR" altLang="en-US" sz="2000" dirty="0">
                <a:latin typeface="카페24 당당해" pitchFamily="2" charset="-127"/>
                <a:ea typeface="카페24 당당해" pitchFamily="2" charset="-127"/>
              </a:rPr>
              <a:t> 값 지정 </a:t>
            </a:r>
            <a:endParaRPr lang="en-US" sz="2000" dirty="0"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2F7B70-65A4-432E-A2F9-15BAC15FB016}"/>
              </a:ext>
            </a:extLst>
          </p:cNvPr>
          <p:cNvGrpSpPr/>
          <p:nvPr/>
        </p:nvGrpSpPr>
        <p:grpSpPr>
          <a:xfrm>
            <a:off x="1990883" y="8130850"/>
            <a:ext cx="4672291" cy="568204"/>
            <a:chOff x="1990883" y="8130850"/>
            <a:chExt cx="4672291" cy="568204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2F9F363F-C6C5-4D2F-90FC-74253B3B1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7405" t="38152" r="-173" b="31708"/>
            <a:stretch/>
          </p:blipFill>
          <p:spPr>
            <a:xfrm>
              <a:off x="6067641" y="8130850"/>
              <a:ext cx="595533" cy="56820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B1620349-C647-464A-BF15-FA18F463F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7405" t="38152" r="-173" b="31708"/>
            <a:stretch/>
          </p:blipFill>
          <p:spPr>
            <a:xfrm>
              <a:off x="1990883" y="8130850"/>
              <a:ext cx="595533" cy="56820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7DD461C-1D0B-46DC-BBE8-D31DEE40C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019" b="34303"/>
            <a:stretch/>
          </p:blipFill>
          <p:spPr>
            <a:xfrm>
              <a:off x="2109186" y="8130850"/>
              <a:ext cx="4427611" cy="568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48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0" grpId="0" animBg="1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2153</Words>
  <Application>Microsoft Office PowerPoint</Application>
  <PresentationFormat>사용자 지정</PresentationFormat>
  <Paragraphs>191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카페24 당당해</vt:lpstr>
      <vt:lpstr>Calibri</vt:lpstr>
      <vt:lpstr>tvN 즐거운이야기 Bold</vt:lpstr>
      <vt:lpstr>tvN 즐거운이야기 Light</vt:lpstr>
      <vt:lpstr>Arial</vt:lpstr>
      <vt:lpstr>Microsoft GothicNeo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최혜원(학생-소프트웨어전공)</cp:lastModifiedBy>
  <cp:revision>39</cp:revision>
  <dcterms:created xsi:type="dcterms:W3CDTF">2021-05-25T12:24:54Z</dcterms:created>
  <dcterms:modified xsi:type="dcterms:W3CDTF">2021-05-25T10:32:34Z</dcterms:modified>
</cp:coreProperties>
</file>