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08" r:id="rId2"/>
    <p:sldId id="309" r:id="rId3"/>
    <p:sldId id="276" r:id="rId4"/>
    <p:sldId id="277" r:id="rId5"/>
    <p:sldId id="278" r:id="rId6"/>
    <p:sldId id="313" r:id="rId7"/>
    <p:sldId id="322" r:id="rId8"/>
    <p:sldId id="304" r:id="rId9"/>
    <p:sldId id="319" r:id="rId10"/>
    <p:sldId id="280" r:id="rId11"/>
    <p:sldId id="314" r:id="rId12"/>
    <p:sldId id="281" r:id="rId13"/>
    <p:sldId id="282" r:id="rId14"/>
    <p:sldId id="283" r:id="rId15"/>
    <p:sldId id="284" r:id="rId16"/>
    <p:sldId id="318" r:id="rId17"/>
    <p:sldId id="285" r:id="rId18"/>
    <p:sldId id="316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11" r:id="rId27"/>
    <p:sldId id="312" r:id="rId28"/>
    <p:sldId id="293" r:id="rId29"/>
    <p:sldId id="295" r:id="rId30"/>
  </p:sldIdLst>
  <p:sldSz cx="9144000" cy="6858000" type="screen4x3"/>
  <p:notesSz cx="6858000" cy="9144000"/>
  <p:embeddedFontLst>
    <p:embeddedFont>
      <p:font typeface="Technika" pitchFamily="2" charset="77"/>
      <p:regular r:id="rId31"/>
      <p:bold r:id="rId32"/>
      <p:italic r:id="rId33"/>
      <p:boldItalic r:id="rId34"/>
    </p:embeddedFont>
    <p:embeddedFont>
      <p:font typeface="Technika-Bold" pitchFamily="2" charset="77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Matice zodpovědnosti a role</a:t>
            </a:r>
            <a:endParaRPr lang="en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1F02BE-B771-D547-9BC1-267C83DB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45073"/>
              </p:ext>
            </p:extLst>
          </p:nvPr>
        </p:nvGraphicFramePr>
        <p:xfrm>
          <a:off x="373634" y="1673352"/>
          <a:ext cx="315595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222912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136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 kontrola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04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automatizační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technik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801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software developer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78010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DDFE60-5925-E140-8B79-8124B480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733"/>
              </p:ext>
            </p:extLst>
          </p:nvPr>
        </p:nvGraphicFramePr>
        <p:xfrm>
          <a:off x="373634" y="2746249"/>
          <a:ext cx="315595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28112731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1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9203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řidící pracovník na pracovišti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38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2991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773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306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187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390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36749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7D9374-F5B1-3448-9E9E-A0B50D9EF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55734"/>
              </p:ext>
            </p:extLst>
          </p:nvPr>
        </p:nvGraphicFramePr>
        <p:xfrm>
          <a:off x="373634" y="4631946"/>
          <a:ext cx="3155950" cy="148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3370348758"/>
                    </a:ext>
                  </a:extLst>
                </a:gridCol>
              </a:tblGrid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876333"/>
                  </a:ext>
                </a:extLst>
              </a:tr>
              <a:tr h="1947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řídící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na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pracovišti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61925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19814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203181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7268330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149401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964550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1042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5747BD-386E-1646-880C-4B91E3DB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8286"/>
              </p:ext>
            </p:extLst>
          </p:nvPr>
        </p:nvGraphicFramePr>
        <p:xfrm>
          <a:off x="3915410" y="1673352"/>
          <a:ext cx="439547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813311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3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683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455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11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33CC1C-6262-BA4E-8681-4BCDE49E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642"/>
              </p:ext>
            </p:extLst>
          </p:nvPr>
        </p:nvGraphicFramePr>
        <p:xfrm>
          <a:off x="3915410" y="2746249"/>
          <a:ext cx="439547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92972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kontaktní osoba 24/7 projektu služby GetThatWorkDone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8433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právní zařizovatel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977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objednavatel materiálu + externích prací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80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revizní technik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880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zpracovatel dokumentace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2524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účetní projektu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1500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vedoucí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projektu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8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4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5B8E4-F46A-A142-B938-932A78E3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2993"/>
              </p:ext>
            </p:extLst>
          </p:nvPr>
        </p:nvGraphicFramePr>
        <p:xfrm>
          <a:off x="0" y="142887"/>
          <a:ext cx="9039225" cy="656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104">
                  <a:extLst>
                    <a:ext uri="{9D8B030D-6E8A-4147-A177-3AD203B41FA5}">
                      <a16:colId xmlns:a16="http://schemas.microsoft.com/office/drawing/2014/main" val="1819684636"/>
                    </a:ext>
                  </a:extLst>
                </a:gridCol>
                <a:gridCol w="509265">
                  <a:extLst>
                    <a:ext uri="{9D8B030D-6E8A-4147-A177-3AD203B41FA5}">
                      <a16:colId xmlns:a16="http://schemas.microsoft.com/office/drawing/2014/main" val="3944039914"/>
                    </a:ext>
                  </a:extLst>
                </a:gridCol>
                <a:gridCol w="432609">
                  <a:extLst>
                    <a:ext uri="{9D8B030D-6E8A-4147-A177-3AD203B41FA5}">
                      <a16:colId xmlns:a16="http://schemas.microsoft.com/office/drawing/2014/main" val="943793619"/>
                    </a:ext>
                  </a:extLst>
                </a:gridCol>
                <a:gridCol w="510989">
                  <a:extLst>
                    <a:ext uri="{9D8B030D-6E8A-4147-A177-3AD203B41FA5}">
                      <a16:colId xmlns:a16="http://schemas.microsoft.com/office/drawing/2014/main" val="1935454026"/>
                    </a:ext>
                  </a:extLst>
                </a:gridCol>
                <a:gridCol w="416279">
                  <a:extLst>
                    <a:ext uri="{9D8B030D-6E8A-4147-A177-3AD203B41FA5}">
                      <a16:colId xmlns:a16="http://schemas.microsoft.com/office/drawing/2014/main" val="20530519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908961743"/>
                    </a:ext>
                  </a:extLst>
                </a:gridCol>
                <a:gridCol w="271072">
                  <a:extLst>
                    <a:ext uri="{9D8B030D-6E8A-4147-A177-3AD203B41FA5}">
                      <a16:colId xmlns:a16="http://schemas.microsoft.com/office/drawing/2014/main" val="303776665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87086036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1726717232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963366533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220866759"/>
                    </a:ext>
                  </a:extLst>
                </a:gridCol>
                <a:gridCol w="580441">
                  <a:extLst>
                    <a:ext uri="{9D8B030D-6E8A-4147-A177-3AD203B41FA5}">
                      <a16:colId xmlns:a16="http://schemas.microsoft.com/office/drawing/2014/main" val="1544067331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2324257669"/>
                    </a:ext>
                  </a:extLst>
                </a:gridCol>
                <a:gridCol w="449144">
                  <a:extLst>
                    <a:ext uri="{9D8B030D-6E8A-4147-A177-3AD203B41FA5}">
                      <a16:colId xmlns:a16="http://schemas.microsoft.com/office/drawing/2014/main" val="4085928720"/>
                    </a:ext>
                  </a:extLst>
                </a:gridCol>
                <a:gridCol w="421602">
                  <a:extLst>
                    <a:ext uri="{9D8B030D-6E8A-4147-A177-3AD203B41FA5}">
                      <a16:colId xmlns:a16="http://schemas.microsoft.com/office/drawing/2014/main" val="4052058586"/>
                    </a:ext>
                  </a:extLst>
                </a:gridCol>
                <a:gridCol w="700879">
                  <a:extLst>
                    <a:ext uri="{9D8B030D-6E8A-4147-A177-3AD203B41FA5}">
                      <a16:colId xmlns:a16="http://schemas.microsoft.com/office/drawing/2014/main" val="245669069"/>
                    </a:ext>
                  </a:extLst>
                </a:gridCol>
              </a:tblGrid>
              <a:tr h="90536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automatizační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řidící pracovník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zpracovatel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objednatel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470441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legislativní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úkony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17644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zjištění aktuálního skutečného stavu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046435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20125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71781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229997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návrhu elektroinstalace a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49970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zakreslení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5785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7808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50223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sjednocofání faktur/kontrola financí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382527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539297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dopravní prostředky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408082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6119682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rozvaděčů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610813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kabeláže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1855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SW automatizace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695449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uživatelského rozhraní ovládacího SW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68147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montáže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67872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 do deníku práce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51377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správa GetThatWorkDone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8271190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513023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dodržování harmonogramu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520476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fotodokumentace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28870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prezentace úvodní studie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463637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vytvoření revizní zprávy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79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Zajištění projektu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545765"/>
          </a:xfrm>
        </p:spPr>
        <p:txBody>
          <a:bodyPr>
            <a:normAutofit/>
          </a:bodyPr>
          <a:lstStyle/>
          <a:p>
            <a:r>
              <a:rPr lang="cs-CZ" dirty="0"/>
              <a:t>počáteční plánování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9D650-BBD1-D24C-ABE2-62EB92D75917}"/>
              </a:ext>
            </a:extLst>
          </p:cNvPr>
          <p:cNvSpPr txBox="1">
            <a:spLocks/>
          </p:cNvSpPr>
          <p:nvPr/>
        </p:nvSpPr>
        <p:spPr>
          <a:xfrm>
            <a:off x="268941" y="2220585"/>
            <a:ext cx="8605058" cy="96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dokumentaci stávajícího stavu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zajištěná vyhovující vysokozdvižná plošina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59C42-19F6-854B-A616-102BFFF177F2}"/>
              </a:ext>
            </a:extLst>
          </p:cNvPr>
          <p:cNvSpPr txBox="1">
            <a:spLocks/>
          </p:cNvSpPr>
          <p:nvPr/>
        </p:nvSpPr>
        <p:spPr>
          <a:xfrm>
            <a:off x="268941" y="3196089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příprava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AF529-6D07-FE48-AD81-997D318C0AD2}"/>
              </a:ext>
            </a:extLst>
          </p:cNvPr>
          <p:cNvSpPr txBox="1">
            <a:spLocks/>
          </p:cNvSpPr>
          <p:nvPr/>
        </p:nvSpPr>
        <p:spPr>
          <a:xfrm>
            <a:off x="268941" y="3751674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dostatečné množství materiálu – radši více ne méně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7F20D-80C2-6744-BC02-07D6DB9CC415}"/>
              </a:ext>
            </a:extLst>
          </p:cNvPr>
          <p:cNvSpPr txBox="1">
            <a:spLocks/>
          </p:cNvSpPr>
          <p:nvPr/>
        </p:nvSpPr>
        <p:spPr>
          <a:xfrm>
            <a:off x="268941" y="4365670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po celý projekt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BEB30-1E78-B042-9481-1BDCDB9C4579}"/>
              </a:ext>
            </a:extLst>
          </p:cNvPr>
          <p:cNvSpPr txBox="1">
            <a:spLocks/>
          </p:cNvSpPr>
          <p:nvPr/>
        </p:nvSpPr>
        <p:spPr>
          <a:xfrm>
            <a:off x="268941" y="4921254"/>
            <a:ext cx="8605058" cy="150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kvalifikovaní pracovníci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vyhláška 50/1978 Sb.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normy</a:t>
            </a:r>
          </a:p>
        </p:txBody>
      </p:sp>
    </p:spTree>
    <p:extLst>
      <p:ext uri="{BB962C8B-B14F-4D97-AF65-F5344CB8AC3E}">
        <p14:creationId xmlns:p14="http://schemas.microsoft.com/office/powerpoint/2010/main" val="69762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Školení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989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WBS – </a:t>
            </a:r>
            <a:r>
              <a:rPr lang="cs-CZ" dirty="0" err="1">
                <a:solidFill>
                  <a:srgbClr val="FF0000"/>
                </a:solidFill>
              </a:rPr>
              <a:t>W</a:t>
            </a:r>
            <a:r>
              <a:rPr lang="cs-CZ" dirty="0" err="1"/>
              <a:t>ork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B</a:t>
            </a:r>
            <a:r>
              <a:rPr lang="cs-CZ" dirty="0" err="1"/>
              <a:t>reakdown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S</a:t>
            </a:r>
            <a:r>
              <a:rPr lang="cs-CZ" dirty="0" err="1"/>
              <a:t>tructure</a:t>
            </a:r>
            <a:endParaRPr lang="en-CZ" dirty="0"/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CC90659F-DAFD-3142-A733-EA5B1BBE0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987"/>
            <a:ext cx="3323304" cy="5329538"/>
          </a:xfr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2DC858C-FB5B-B243-B1FF-A086F04C6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62" y="1100053"/>
            <a:ext cx="2774784" cy="5604131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542DAC9-3472-C544-8641-33E53922A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82" y="1100053"/>
            <a:ext cx="2870595" cy="55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22E7F0-C1F4-2041-997A-C8298127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585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E638D3C-676D-374F-8A07-32855C9F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76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9522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AF3A9-CF19-4C42-97CB-86D133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03976"/>
              </p:ext>
            </p:extLst>
          </p:nvPr>
        </p:nvGraphicFramePr>
        <p:xfrm>
          <a:off x="0" y="0"/>
          <a:ext cx="9144005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678">
                  <a:extLst>
                    <a:ext uri="{9D8B030D-6E8A-4147-A177-3AD203B41FA5}">
                      <a16:colId xmlns:a16="http://schemas.microsoft.com/office/drawing/2014/main" val="3679326276"/>
                    </a:ext>
                  </a:extLst>
                </a:gridCol>
                <a:gridCol w="1059279">
                  <a:extLst>
                    <a:ext uri="{9D8B030D-6E8A-4147-A177-3AD203B41FA5}">
                      <a16:colId xmlns:a16="http://schemas.microsoft.com/office/drawing/2014/main" val="865741585"/>
                    </a:ext>
                  </a:extLst>
                </a:gridCol>
                <a:gridCol w="1036498">
                  <a:extLst>
                    <a:ext uri="{9D8B030D-6E8A-4147-A177-3AD203B41FA5}">
                      <a16:colId xmlns:a16="http://schemas.microsoft.com/office/drawing/2014/main" val="2558750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614320188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769645901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36652170"/>
                    </a:ext>
                  </a:extLst>
                </a:gridCol>
                <a:gridCol w="451685">
                  <a:extLst>
                    <a:ext uri="{9D8B030D-6E8A-4147-A177-3AD203B41FA5}">
                      <a16:colId xmlns:a16="http://schemas.microsoft.com/office/drawing/2014/main" val="3171398165"/>
                    </a:ext>
                  </a:extLst>
                </a:gridCol>
                <a:gridCol w="709671">
                  <a:extLst>
                    <a:ext uri="{9D8B030D-6E8A-4147-A177-3AD203B41FA5}">
                      <a16:colId xmlns:a16="http://schemas.microsoft.com/office/drawing/2014/main" val="11642019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652613583"/>
                    </a:ext>
                  </a:extLst>
                </a:gridCol>
                <a:gridCol w="647781">
                  <a:extLst>
                    <a:ext uri="{9D8B030D-6E8A-4147-A177-3AD203B41FA5}">
                      <a16:colId xmlns:a16="http://schemas.microsoft.com/office/drawing/2014/main" val="3146213515"/>
                    </a:ext>
                  </a:extLst>
                </a:gridCol>
                <a:gridCol w="513575">
                  <a:extLst>
                    <a:ext uri="{9D8B030D-6E8A-4147-A177-3AD203B41FA5}">
                      <a16:colId xmlns:a16="http://schemas.microsoft.com/office/drawing/2014/main" val="229869714"/>
                    </a:ext>
                  </a:extLst>
                </a:gridCol>
                <a:gridCol w="660770">
                  <a:extLst>
                    <a:ext uri="{9D8B030D-6E8A-4147-A177-3AD203B41FA5}">
                      <a16:colId xmlns:a16="http://schemas.microsoft.com/office/drawing/2014/main" val="1489749220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95952076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33683917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pPr algn="ctr" fontAlgn="ctr"/>
                      <a:r>
                        <a:rPr lang="en-CZ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CZ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Potencionální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následky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Závažnost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Třída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příčina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Pravděpodobnost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Nynější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řešení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Detekovatelnost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Doporučené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akce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Zodpovědná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klíčový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datum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Podniklé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kroky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64511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nezískání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problém financování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počítáme, že dotaci získáme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 lepších informacích o požadavcích na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58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dodejka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než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posunutí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zboží u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609600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dostupnost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realizace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neočekávaná nemoc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testování na nemoci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vakcinace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9204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není přivezen na místo určení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cest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10792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 není dodáno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materiál, nemůže se projekt realizovat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vyčerpání zásob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90086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poškození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zakoupení více svítidel při prvotní objednávce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pevnější obaly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pracovník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36855"/>
                  </a:ext>
                </a:extLst>
              </a:tr>
              <a:tr h="79283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likvidace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likvidace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hromadění odpadu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přeplněné odběrné místo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do jiného odběrového místa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uzavření smlouvy s odběrovým místem tak, aby vždy byla kapacita pro naše odpady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6259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tažení kabelů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kabelu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kabeláže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12308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poničení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finanční náročnosti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577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nekvalitní 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svítidla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revizním technikem již za montáže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713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předávání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odmítá dílo převzít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spory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managementu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neřeší se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lepší smlouva a právníci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vyřešeno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01737"/>
                  </a:ext>
                </a:extLst>
              </a:tr>
              <a:tr h="906101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 v 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příliš malé plochy k uskladnění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ve skladě HnaZak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přesvědčení zákazníka, že další plochy je nutnost uzavřít, vyjde to levněji a ekologičtěji, než jízda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 + 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3295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HnaZak je zaplněn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najímání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rozšíření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služeb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5356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nekomunikuje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nejistota zakázky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špatná orientace v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telefonní kontakt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vylepšení UX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5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Odbavení a podpora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FMEA(T)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odbavení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71" y="2205818"/>
            <a:ext cx="8605058" cy="27165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školení</a:t>
            </a:r>
            <a:r>
              <a:rPr lang="cs-CZ" dirty="0"/>
              <a:t> před předáním díla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provedení</a:t>
            </a:r>
            <a:r>
              <a:rPr lang="cs-CZ" dirty="0"/>
              <a:t> dokončeným dílem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zodpovězení</a:t>
            </a:r>
            <a:r>
              <a:rPr lang="cs-CZ" dirty="0"/>
              <a:t> doplňujících otázek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podpis</a:t>
            </a:r>
            <a:r>
              <a:rPr lang="cs-CZ" dirty="0"/>
              <a:t> předávacího protokolu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předání</a:t>
            </a:r>
            <a:r>
              <a:rPr lang="cs-CZ" dirty="0"/>
              <a:t> kompletní dokumentace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žádost o dotace </a:t>
            </a:r>
            <a:r>
              <a:rPr lang="cs-CZ" dirty="0">
                <a:solidFill>
                  <a:srgbClr val="FF0000"/>
                </a:solidFill>
              </a:rPr>
              <a:t>posouzena zpětně </a:t>
            </a:r>
            <a:r>
              <a:rPr lang="cs-CZ" dirty="0"/>
              <a:t>příslušným orgánem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podpory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 jednom roce od uvedení zařízení do provozu – preventivní </a:t>
            </a:r>
            <a:r>
              <a:rPr lang="cs-CZ" dirty="0">
                <a:solidFill>
                  <a:srgbClr val="FF0000"/>
                </a:solidFill>
              </a:rPr>
              <a:t>REVIZE</a:t>
            </a:r>
            <a:r>
              <a:rPr lang="cs-CZ" dirty="0"/>
              <a:t> instalace</a:t>
            </a:r>
          </a:p>
          <a:p>
            <a:r>
              <a:rPr lang="cs-CZ" dirty="0"/>
              <a:t>kontrola aktualizací SW na monitoring a řízení</a:t>
            </a:r>
          </a:p>
          <a:p>
            <a:r>
              <a:rPr lang="cs-CZ" dirty="0"/>
              <a:t>podpora zabudovaná v SW na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operátor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podpůrný technik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 pracující na projektu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náhradní díly a svítidla</a:t>
            </a: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další podpora dle balíčku zákazníka</a:t>
            </a:r>
          </a:p>
        </p:txBody>
      </p:sp>
    </p:spTree>
    <p:extLst>
      <p:ext uri="{BB962C8B-B14F-4D97-AF65-F5344CB8AC3E}">
        <p14:creationId xmlns:p14="http://schemas.microsoft.com/office/powerpoint/2010/main" val="251731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odstavení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není přesný plán odstavení, pokud nedojde k nenadále změně norem, vyhlášek, zásahu vyšší moci</a:t>
            </a:r>
          </a:p>
          <a:p>
            <a:r>
              <a:rPr lang="cs-CZ" dirty="0"/>
              <a:t>plánovaná výměna svítidel za 10 let</a:t>
            </a:r>
          </a:p>
          <a:p>
            <a:r>
              <a:rPr lang="cs-CZ" dirty="0"/>
              <a:t>výměna kabeláže po předchozí kontrole</a:t>
            </a:r>
          </a:p>
        </p:txBody>
      </p:sp>
    </p:spTree>
    <p:extLst>
      <p:ext uri="{BB962C8B-B14F-4D97-AF65-F5344CB8AC3E}">
        <p14:creationId xmlns:p14="http://schemas.microsoft.com/office/powerpoint/2010/main" val="37897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Vyhodnocení projektu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Znovupoužitelné artefakty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zakoupené normy</a:t>
            </a:r>
          </a:p>
          <a:p>
            <a:r>
              <a:rPr lang="cs-CZ" dirty="0"/>
              <a:t>UX v SW na monitoring, řízení osvětlení a elektrické instalace</a:t>
            </a:r>
          </a:p>
          <a:p>
            <a:r>
              <a:rPr lang="cs-CZ" dirty="0"/>
              <a:t>automatická šablona standardizovaných žádostí o dotace</a:t>
            </a:r>
          </a:p>
          <a:p>
            <a:r>
              <a:rPr lang="cs-CZ" dirty="0"/>
              <a:t>generalizace části projektové dokumentace (nadpisy, sekce, obecná automatizace šablony)</a:t>
            </a:r>
          </a:p>
        </p:txBody>
      </p:sp>
    </p:spTree>
    <p:extLst>
      <p:ext uri="{BB962C8B-B14F-4D97-AF65-F5344CB8AC3E}">
        <p14:creationId xmlns:p14="http://schemas.microsoft.com/office/powerpoint/2010/main" val="395065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Jan Hnát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Petr Zakopal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4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Realizace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597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Jaký </a:t>
            </a:r>
            <a:r>
              <a:rPr lang="cs-CZ" sz="4400" dirty="0">
                <a:solidFill>
                  <a:srgbClr val="0065BD"/>
                </a:solidFill>
              </a:rPr>
              <a:t>projekt?</a:t>
            </a:r>
            <a:endParaRPr lang="en-CZ" sz="4400" dirty="0">
              <a:solidFill>
                <a:srgbClr val="0065BD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73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23770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err="1"/>
              <a:t>Rekonstrukce</a:t>
            </a:r>
            <a:r>
              <a:rPr lang="en-US" sz="4400" dirty="0"/>
              <a:t> </a:t>
            </a:r>
            <a:r>
              <a:rPr lang="en-US" sz="4400" dirty="0" err="1"/>
              <a:t>osvětlení</a:t>
            </a:r>
            <a:r>
              <a:rPr lang="en-US" sz="4400" dirty="0"/>
              <a:t> a </a:t>
            </a:r>
            <a:r>
              <a:rPr lang="en-US" sz="4400" dirty="0" err="1"/>
              <a:t>kabeláže</a:t>
            </a:r>
            <a:r>
              <a:rPr lang="en-US" sz="4400" dirty="0"/>
              <a:t> </a:t>
            </a:r>
            <a:r>
              <a:rPr lang="en-US" sz="4400" dirty="0" err="1"/>
              <a:t>garáží</a:t>
            </a:r>
            <a:r>
              <a:rPr lang="en-US" sz="4400" dirty="0"/>
              <a:t> OC </a:t>
            </a:r>
            <a:r>
              <a:rPr lang="en-US" sz="4400" dirty="0" err="1"/>
              <a:t>Trnávka</a:t>
            </a:r>
            <a:r>
              <a:rPr lang="en-US" sz="4400" dirty="0"/>
              <a:t> 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F9F5F9-4D93-E542-BFA6-CE5D3523347A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Organizační struktura &amp; Team a role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85952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15188</TotalTime>
  <Words>1345</Words>
  <Application>Microsoft Macintosh PowerPoint</Application>
  <PresentationFormat>On-screen Show (4:3)</PresentationFormat>
  <Paragraphs>744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Technika-Bold</vt:lpstr>
      <vt:lpstr>Technika</vt:lpstr>
      <vt:lpstr>Times New Roman</vt:lpstr>
      <vt:lpstr>Motiv Office</vt:lpstr>
      <vt:lpstr>Rekonstrukce osvětlení a kabeláže garáží OC Trnávka 2021</vt:lpstr>
      <vt:lpstr>Dnešní prezentační jednání</vt:lpstr>
      <vt:lpstr>PowerPoint Presentation</vt:lpstr>
      <vt:lpstr>PowerPoint Presentation</vt:lpstr>
      <vt:lpstr>PowerPoint Presentation</vt:lpstr>
      <vt:lpstr>Zadání projektu</vt:lpstr>
      <vt:lpstr>Zadání projektu</vt:lpstr>
      <vt:lpstr>PowerPoint Presentation</vt:lpstr>
      <vt:lpstr>PowerPoint Presentation</vt:lpstr>
      <vt:lpstr>Matice zodpovědnosti a role</vt:lpstr>
      <vt:lpstr>PowerPoint Presentation</vt:lpstr>
      <vt:lpstr>Zajištění projektu</vt:lpstr>
      <vt:lpstr>PowerPoint Presentation</vt:lpstr>
      <vt:lpstr>WBS – Work Breakdown Structure</vt:lpstr>
      <vt:lpstr>GANTT</vt:lpstr>
      <vt:lpstr>GANTT</vt:lpstr>
      <vt:lpstr>FMEA – analýza rizik</vt:lpstr>
      <vt:lpstr>FMEA – analýza rizik</vt:lpstr>
      <vt:lpstr>PowerPoint Presentation</vt:lpstr>
      <vt:lpstr>Plán odbavení</vt:lpstr>
      <vt:lpstr>Plán podpory</vt:lpstr>
      <vt:lpstr>Plán odstavení</vt:lpstr>
      <vt:lpstr>PowerPoint Presentation</vt:lpstr>
      <vt:lpstr>Znovupoužitelné artefakty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175</cp:revision>
  <dcterms:created xsi:type="dcterms:W3CDTF">2021-03-09T09:05:17Z</dcterms:created>
  <dcterms:modified xsi:type="dcterms:W3CDTF">2021-04-04T08:16:43Z</dcterms:modified>
</cp:coreProperties>
</file>