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10" r:id="rId3"/>
    <p:sldId id="294" r:id="rId4"/>
    <p:sldId id="258" r:id="rId5"/>
    <p:sldId id="259" r:id="rId6"/>
    <p:sldId id="296" r:id="rId7"/>
    <p:sldId id="261" r:id="rId8"/>
    <p:sldId id="260" r:id="rId9"/>
    <p:sldId id="263" r:id="rId10"/>
    <p:sldId id="262" r:id="rId11"/>
    <p:sldId id="264" r:id="rId12"/>
    <p:sldId id="321" r:id="rId13"/>
    <p:sldId id="265" r:id="rId14"/>
    <p:sldId id="267" r:id="rId15"/>
    <p:sldId id="297" r:id="rId16"/>
    <p:sldId id="268" r:id="rId17"/>
    <p:sldId id="298" r:id="rId18"/>
    <p:sldId id="300" r:id="rId19"/>
    <p:sldId id="269" r:id="rId20"/>
    <p:sldId id="299" r:id="rId21"/>
    <p:sldId id="302" r:id="rId22"/>
    <p:sldId id="303" r:id="rId23"/>
    <p:sldId id="301" r:id="rId24"/>
    <p:sldId id="270" r:id="rId25"/>
    <p:sldId id="315" r:id="rId26"/>
    <p:sldId id="317" r:id="rId27"/>
    <p:sldId id="271" r:id="rId28"/>
    <p:sldId id="273" r:id="rId29"/>
    <p:sldId id="272" r:id="rId30"/>
    <p:sldId id="274" r:id="rId31"/>
    <p:sldId id="275" r:id="rId32"/>
    <p:sldId id="305" r:id="rId33"/>
    <p:sldId id="320" r:id="rId34"/>
    <p:sldId id="306" r:id="rId35"/>
    <p:sldId id="307" r:id="rId36"/>
  </p:sldIdLst>
  <p:sldSz cx="9144000" cy="6858000" type="screen4x3"/>
  <p:notesSz cx="6858000" cy="9144000"/>
  <p:embeddedFontLst>
    <p:embeddedFont>
      <p:font typeface="Technika" pitchFamily="2" charset="77"/>
      <p:regular r:id="rId37"/>
      <p:bold r:id="rId38"/>
      <p:italic r:id="rId39"/>
      <p:boldItalic r:id="rId40"/>
    </p:embeddedFont>
    <p:embeddedFont>
      <p:font typeface="Technika-Bold" pitchFamily="2" charset="77"/>
      <p:regular r:id="rId41"/>
      <p:bold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Stav „To Be“ – strategický záměr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722425"/>
            <a:ext cx="8605058" cy="9652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Osvětlení</a:t>
            </a:r>
            <a:br>
              <a:rPr lang="cs-CZ" dirty="0"/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cs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vyhovujícím stavu</a:t>
            </a:r>
            <a:r>
              <a:rPr lang="cs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dle platných hygienických norem a příslušným právních předpisů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C9121F-1A0A-C241-BA25-978220EBC39F}"/>
              </a:ext>
            </a:extLst>
          </p:cNvPr>
          <p:cNvSpPr txBox="1">
            <a:spLocks/>
          </p:cNvSpPr>
          <p:nvPr/>
        </p:nvSpPr>
        <p:spPr>
          <a:xfrm>
            <a:off x="268941" y="3126799"/>
            <a:ext cx="8605058" cy="965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Kabeláž a elektroinstalace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důvodu modernizace je 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vyměněna kabeláž </a:t>
            </a:r>
            <a:r>
              <a:rPr lang="en-GB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stávající rozváděče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napájící osvětlení &amp; SW online monitoring a řízení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210111-DC6A-C349-B81A-9376961A8AE8}"/>
              </a:ext>
            </a:extLst>
          </p:cNvPr>
          <p:cNvSpPr txBox="1">
            <a:spLocks/>
          </p:cNvSpPr>
          <p:nvPr/>
        </p:nvSpPr>
        <p:spPr>
          <a:xfrm>
            <a:off x="268941" y="4441900"/>
            <a:ext cx="8605058" cy="683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Zrakový komfort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značně 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zvýšený</a:t>
            </a:r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0B1C02-555D-B647-B2AF-E51323A67D90}"/>
              </a:ext>
            </a:extLst>
          </p:cNvPr>
          <p:cNvSpPr txBox="1">
            <a:spLocks/>
          </p:cNvSpPr>
          <p:nvPr/>
        </p:nvSpPr>
        <p:spPr>
          <a:xfrm>
            <a:off x="268941" y="5475001"/>
            <a:ext cx="8605058" cy="8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Dokumentace</a:t>
            </a:r>
            <a:br>
              <a:rPr lang="en-CZ" dirty="0"/>
            </a:b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odpovídající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skutečnému provedení</a:t>
            </a:r>
          </a:p>
        </p:txBody>
      </p:sp>
    </p:spTree>
    <p:extLst>
      <p:ext uri="{BB962C8B-B14F-4D97-AF65-F5344CB8AC3E}">
        <p14:creationId xmlns:p14="http://schemas.microsoft.com/office/powerpoint/2010/main" val="109148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Z" dirty="0"/>
              <a:t>održování zásad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 err="1"/>
              <a:t>Specific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byl </a:t>
            </a:r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přesně popsán problém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který je nutné řešit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řešení doplněno o prvky, které vylepšují řešení hlavního problému</a:t>
            </a:r>
          </a:p>
          <a:p>
            <a:endParaRPr lang="cs-CZ" dirty="0"/>
          </a:p>
          <a:p>
            <a:r>
              <a:rPr lang="cs-CZ" dirty="0" err="1"/>
              <a:t>Measurable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měřitelné pomocí OOU a přesně definovaných metrik</a:t>
            </a:r>
          </a:p>
          <a:p>
            <a:endParaRPr lang="cs-CZ" dirty="0"/>
          </a:p>
          <a:p>
            <a:r>
              <a:rPr lang="cs-CZ" dirty="0" err="1"/>
              <a:t>Aligned</a:t>
            </a:r>
            <a:endParaRPr lang="cs-CZ" dirty="0"/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 považoval hlavně rekonstrukci a zajištění legislativy a dokumentace, čehož </a:t>
            </a:r>
            <a:r>
              <a:rPr lang="cs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bylo dosaženo</a:t>
            </a:r>
          </a:p>
        </p:txBody>
      </p:sp>
    </p:spTree>
    <p:extLst>
      <p:ext uri="{BB962C8B-B14F-4D97-AF65-F5344CB8AC3E}">
        <p14:creationId xmlns:p14="http://schemas.microsoft.com/office/powerpoint/2010/main" val="155981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CZ" dirty="0"/>
              <a:t>održování zásad SMART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3485734"/>
          </a:xfrm>
        </p:spPr>
        <p:txBody>
          <a:bodyPr>
            <a:normAutofit/>
          </a:bodyPr>
          <a:lstStyle/>
          <a:p>
            <a:r>
              <a:rPr lang="en-CZ" dirty="0"/>
              <a:t>Realistic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realistické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prakticky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80 %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bezúdržbové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nedochází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degradaci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použitých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materiálů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další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celková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rekonstrukce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plánována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2041</a:t>
            </a:r>
          </a:p>
          <a:p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Z" dirty="0"/>
              <a:t>Timed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časový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rámec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stanoven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harmonogramu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GANTT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harmonogram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málo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flexibilní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Obchodní přínos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Náklady</a:t>
            </a:r>
            <a:br>
              <a:rPr lang="cs-CZ" dirty="0"/>
            </a:b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odměny pro zaměstnance, nákup materiálu a služeb, legislativní úkony, náklady částečně kryty z fondu pro revitalizaci VPO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Z" dirty="0"/>
              <a:t>Přínosy</a:t>
            </a:r>
            <a:br>
              <a:rPr lang="en-CZ" dirty="0"/>
            </a:b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další přínosné zkušenosti s nemožností uzavření celého areálu, rekonstrukce přináší možnost objevu dalších nevyhovujících částí a získání další zakázy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24538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SWOT kvantitativní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91A568-9394-3A4A-AD42-A9B8B23E5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15904"/>
              </p:ext>
            </p:extLst>
          </p:nvPr>
        </p:nvGraphicFramePr>
        <p:xfrm>
          <a:off x="98472" y="1195202"/>
          <a:ext cx="9003324" cy="5573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484">
                  <a:extLst>
                    <a:ext uri="{9D8B030D-6E8A-4147-A177-3AD203B41FA5}">
                      <a16:colId xmlns:a16="http://schemas.microsoft.com/office/drawing/2014/main" val="3447654280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1128181229"/>
                    </a:ext>
                  </a:extLst>
                </a:gridCol>
                <a:gridCol w="739193">
                  <a:extLst>
                    <a:ext uri="{9D8B030D-6E8A-4147-A177-3AD203B41FA5}">
                      <a16:colId xmlns:a16="http://schemas.microsoft.com/office/drawing/2014/main" val="2369647982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2721538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4058368838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124936647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3490390402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1694954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434779430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2826185285"/>
                    </a:ext>
                  </a:extLst>
                </a:gridCol>
                <a:gridCol w="818484">
                  <a:extLst>
                    <a:ext uri="{9D8B030D-6E8A-4147-A177-3AD203B41FA5}">
                      <a16:colId xmlns:a16="http://schemas.microsoft.com/office/drawing/2014/main" val="1739958395"/>
                    </a:ext>
                  </a:extLst>
                </a:gridCol>
              </a:tblGrid>
              <a:tr h="15777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SWOT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Silné</a:t>
                      </a:r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stránky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Slabé</a:t>
                      </a:r>
                      <a:r>
                        <a:rPr lang="en-GB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stránky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676760"/>
                  </a:ext>
                </a:extLst>
              </a:tr>
              <a:tr h="732867">
                <a:tc gridSpan="2"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široké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portfolio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schopný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marketing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propracovaná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věkový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průměr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zaměstnanců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služeb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schopné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oddělení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závislost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zahraničních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měnách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Součet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664656"/>
                  </a:ext>
                </a:extLst>
              </a:tr>
              <a:tr h="63108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Příležitosti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okolní technické průmyslové školy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172662"/>
                  </a:ext>
                </a:extLst>
              </a:tr>
              <a:tr h="788855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zamezení vstupu/složitejší vstup konkurence na trh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937230"/>
                  </a:ext>
                </a:extLst>
              </a:tr>
              <a:tr h="788855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kancelářští pracovníci mohou pracovat odkudkoliv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837898"/>
                  </a:ext>
                </a:extLst>
              </a:tr>
              <a:tr h="434607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růst trhu automatizace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3407"/>
                  </a:ext>
                </a:extLst>
              </a:tr>
              <a:tr h="3643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Hrozby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nemoc</a:t>
                      </a:r>
                      <a:r>
                        <a:rPr lang="en-GB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pracovníků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67642"/>
                  </a:ext>
                </a:extLst>
              </a:tr>
              <a:tr h="315542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neplatící zákazníci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331820"/>
                  </a:ext>
                </a:extLst>
              </a:tr>
              <a:tr h="473313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odebrání licencí/povolení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986814"/>
                  </a:ext>
                </a:extLst>
              </a:tr>
              <a:tr h="728711">
                <a:tc v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cen produktů od dodavatelů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46872"/>
                  </a:ext>
                </a:extLst>
              </a:tr>
              <a:tr h="15777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Součet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-15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-28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Z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-21</a:t>
                      </a:r>
                      <a:endParaRPr lang="en-CZ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1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00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469682"/>
            <a:ext cx="8605058" cy="5193000"/>
          </a:xfrm>
        </p:spPr>
        <p:txBody>
          <a:bodyPr>
            <a:normAutofit/>
          </a:bodyPr>
          <a:lstStyle/>
          <a:p>
            <a:r>
              <a:rPr lang="cs-CZ" dirty="0"/>
              <a:t>Konkurence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okrese není velikostně srovnatelná firma působící na stejném trhu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konkurence z řad samostatných projektantů není veliký problém, firma s nimi často spolupracuje na náročnějších zakázkách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samostatní projektanti nabízejí naše dílčí služby za nižší cenu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českém trhu více podobných společností nebo také větších, občas dochází k vzájemné toleranci a práci na společné zakázce</a:t>
            </a:r>
          </a:p>
          <a:p>
            <a:r>
              <a:rPr lang="cs-CZ" dirty="0"/>
              <a:t>Síly dodavatelů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spolupracujeme s pěti tuzemskými a dvěma zahraničními dodavateli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sortiment dodavatelů se částečně překrývá, při výpadku dvou z nich jsme schopni zajistit obdobně kvalitní výrobek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nákupu ze zahraničí jsme převážně závislí na kurzu EUR a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znatelnější výpadek dodavatele jsme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nutni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řešit využitím dodavatelů, se kterými obvykle nespolupracujeme, proto se cena služby/výrobku zvýší</a:t>
            </a:r>
          </a:p>
          <a:p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80918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Síly odběratelů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patnáct stálých tuzemských odběratelů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bez nosného odběratelé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 nepravidelných odběratelů našich servisních služeb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potencionální zákazníci – zájemci realizující projekt v oboru architektury, stavební, elektrotechniky</a:t>
            </a:r>
          </a:p>
          <a:p>
            <a:r>
              <a:rPr lang="cs-CZ" dirty="0" err="1"/>
              <a:t>Substituté</a:t>
            </a:r>
            <a:endParaRPr lang="cs-CZ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Ti, jež nenabízejí komplexní balíčky a mohou nabídnout nižší cenu zakázky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firmy v oboru elektrotechniky, architektury, stavebnictví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zákazníkovi nabízíme full-servis balíčky, které zahrnují komplexní služby, nebude muset zařizovat ostatní dílčí části projektu, které budou levnější, ale ztratí čas potřebný na „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samozařizování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54724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5F – pět působících sil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Nově příchozí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noví znatelní konkurenti se objevují zřídka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spíše menší OSVČ nenabízející komplexní služby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vstup na trh ve velké míře nutné znalosti a vzdělání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vstup na trh je nutné splňovat legislativní požadavky, certifikace a licence</a:t>
            </a:r>
          </a:p>
        </p:txBody>
      </p:sp>
    </p:spTree>
    <p:extLst>
      <p:ext uri="{BB962C8B-B14F-4D97-AF65-F5344CB8AC3E}">
        <p14:creationId xmlns:p14="http://schemas.microsoft.com/office/powerpoint/2010/main" val="115840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Politicko-právní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CZ působí úřad pro ochranu hospodářské soutěže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nutnost navrhovat projekty a postupovat v souladu s životním prostředí (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Ekodesign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používání recyklovatelných materiálů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likvidace nebezpečných materiálů zajištěna pomocí dodavatelů služeb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CZ vydávány normy – nejsou právně závazné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normy většinou dávají smysl, změny nejsou rychlé a náročné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politika státu nemá vliv na firmu, krom sankcí na možné spolupracující země</a:t>
            </a:r>
          </a:p>
        </p:txBody>
      </p:sp>
    </p:spTree>
    <p:extLst>
      <p:ext uri="{BB962C8B-B14F-4D97-AF65-F5344CB8AC3E}">
        <p14:creationId xmlns:p14="http://schemas.microsoft.com/office/powerpoint/2010/main" val="27882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Ekonomické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neustálé vyvíjení trhu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nutnost rozpoznávat nekvalitní výrobky na trhu, které není vhodné využívat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diversifikace portfolia firmy – nejistá doba není ohrožující – při výpadku poptávky po rodinných domech – projekce průmyslových aplikací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převážně tuzemští odběratelé minoritní EU a USA – částečná závislost na EUR a USD</a:t>
            </a:r>
          </a:p>
        </p:txBody>
      </p:sp>
    </p:spTree>
    <p:extLst>
      <p:ext uri="{BB962C8B-B14F-4D97-AF65-F5344CB8AC3E}">
        <p14:creationId xmlns:p14="http://schemas.microsoft.com/office/powerpoint/2010/main" val="11626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5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Strategie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deklarace záměru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„AS IS“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„TO BE“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obchodní přínos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LogFrame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metrik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551276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Úvodní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návrh řešení a volba z alternativ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0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Sociálně-kulturní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široké portfolio firmy – nezávislost na stáří a zájmech populace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rodinné domy X průmyslové aplikace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expanze do zahraničí – tuzemsko 33 % vs EU 33 % vs USA 33 %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vysoká kvalifikace zaměstnanců firmy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religionistika a kultura nemá vliv</a:t>
            </a:r>
          </a:p>
        </p:txBody>
      </p:sp>
    </p:spTree>
    <p:extLst>
      <p:ext uri="{BB962C8B-B14F-4D97-AF65-F5344CB8AC3E}">
        <p14:creationId xmlns:p14="http://schemas.microsoft.com/office/powerpoint/2010/main" val="290223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Technologické okolí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propagace technických škol – plus pro firmu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neustálý rozvoj technologií + automatizace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nové trendy „každý den“ – použitá technolie první den může být už zastaralá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analýza technologických novinek v zahraničí a implementace v tuzemsku &amp; vice versa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neustále on-line = plus pro nás = snadnější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vlastní nástroj GTWD = GetThatWorkDone</a:t>
            </a:r>
          </a:p>
        </p:txBody>
      </p:sp>
    </p:spTree>
    <p:extLst>
      <p:ext uri="{BB962C8B-B14F-4D97-AF65-F5344CB8AC3E}">
        <p14:creationId xmlns:p14="http://schemas.microsoft.com/office/powerpoint/2010/main" val="103156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Ekologické vlivy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nutné dodržovat directivy Ekodesign + ROHs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nutná snadná likvidance použitých elektrotechnických materiálů, obalů od laků, barev absorpčních činidel =&gt; nejsme výrobci, ale pracujeme s těmito výrobky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nutné počítat se zajištěním likvidace látek jako jsou např. odmašťovadla, recyklace olejů apod., většinou dodavatel jiná firma – my zprostředkovatelé</a:t>
            </a:r>
          </a:p>
        </p:txBody>
      </p:sp>
    </p:spTree>
    <p:extLst>
      <p:ext uri="{BB962C8B-B14F-4D97-AF65-F5344CB8AC3E}">
        <p14:creationId xmlns:p14="http://schemas.microsoft.com/office/powerpoint/2010/main" val="225471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Analýza PEST(EL)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en-CZ" dirty="0"/>
              <a:t>Legislativní vlivy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sídlo v České republice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demokracie + kvalitní, stabilní právo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NV, vyhlášky a normy často měněny, třeba zakupovat změny a studovat je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pozor na prohlášení o shodě – nevytváříme přímo nové výrobky, je třeba dbát na neporušení vzájemné shody komponentů</a:t>
            </a:r>
          </a:p>
        </p:txBody>
      </p:sp>
    </p:spTree>
    <p:extLst>
      <p:ext uri="{BB962C8B-B14F-4D97-AF65-F5344CB8AC3E}">
        <p14:creationId xmlns:p14="http://schemas.microsoft.com/office/powerpoint/2010/main" val="294909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 err="1"/>
              <a:t>LogFrame</a:t>
            </a:r>
            <a:r>
              <a:rPr lang="cs-CZ" dirty="0"/>
              <a:t> – LFM – logický rámec projektu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929554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08E7B9-76AB-4249-8F12-886EA755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77289"/>
              </p:ext>
            </p:extLst>
          </p:nvPr>
        </p:nvGraphicFramePr>
        <p:xfrm>
          <a:off x="0" y="0"/>
          <a:ext cx="9144001" cy="68147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25">
                  <a:extLst>
                    <a:ext uri="{9D8B030D-6E8A-4147-A177-3AD203B41FA5}">
                      <a16:colId xmlns:a16="http://schemas.microsoft.com/office/drawing/2014/main" val="1121367481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535833454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2042700553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4288419366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1582166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Hierarchie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cílů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Objektivně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ověřitelné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ukazetele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Prostředky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ověření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Vnější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rizika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169583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14897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 vyhovující všem normám a hygienickým předpisů je nainstalováno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připomínek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porucha svítidel, vyšší moc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75158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Nevyhovující kabeláž a svítidla jsou odstraněny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odstraněných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kabeláže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 deníku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80181"/>
                  </a:ext>
                </a:extLst>
              </a:tr>
              <a:tr h="27288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Jsou nainstalována vyhovující svítidla a kabeláž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namontovaných vyhovujících svítidel a kabeláže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 deník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 deníku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735321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Zrakový komfort je zvýšen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hodnota osvětlenosti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 revizního technika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špatný výpočet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862744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Příspěvek z fondu je získán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peněžitá částka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 klienta, zpráva příslušného ogránu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nevyhovující kritéria, nesprává přihláška, zamítnutí žádosti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136812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Účel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123710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stávajícího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osvětlení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kabeláže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garážích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OC za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zákazníkovi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svítidla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garážích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kabelová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vyměněna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30.10.2021 a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zákazníkovi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43626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Výstupy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54885"/>
                  </a:ext>
                </a:extLst>
              </a:tr>
              <a:tr h="49590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zajištěna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Veškerá dokumentace zhotovena do 30.09.2021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Jednotlivé dokumenty v originálu, či v kopíích, legislativní povolení možné v notářsky ověřených kopiích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legislativních podmínek státu, změna normy, změna situace ovlivněná pandemií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092035"/>
                  </a:ext>
                </a:extLst>
              </a:tr>
              <a:tr h="682213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Ekologická likvidace zastaralého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veškerou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Originál protokolu přiložen ke kompletní dokumentaci, kopie přiložené do ostatních dokumentací a scan přiložen k elektronické verzi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Odběrové místo nebude schopno odebrat materiál, bude nutnost odvést starý materiál na jiné, vzdálenější místo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387933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Demontáž zastaralých svítidel a montáž nových vyhovujících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Žádné zastaralé svítidlo není namontováno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všech svítidel, zapsání čísla svítidla při montáži do seznamu svítidel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Nebudou dodána požadovaná svítidla včas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73777"/>
                  </a:ext>
                </a:extLst>
              </a:tr>
              <a:tr h="409332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Schválena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 fondu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revitalizace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veřejně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prospěšných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objektů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přijato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 o příjmu dotace + peníze na účtě investora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Zamítnutí dotace z fondu, vyčerpání peněz z fondu dřív, než o ně bude zažádáno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999574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Finanční krytí zajištěno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Finanční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krytí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27.06.2021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Blokace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XX v GTWD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množství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peněz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účtě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projektové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výdaje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finance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účtě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projektové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výdaje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nedostatečné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finance v GTWD,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nutno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zajistit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rezervní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krytí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financování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849457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dodán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 materiálu se nachází ve skladě HnaZak a část na stavbě v garážích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jakosti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kompletnosti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přejímce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spotřebovaného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denících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Možné časové prodlení dodávky, nutnost časové mezery mezi objednávkou a začátkem stavby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05609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 je v souladu s normami a příslušnými právními předpisy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Vyhovující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obdržena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10.09.2021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přiložena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založena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Instalace nebude odpovídat normám a bude ji třeba částečně doplnit či předělat, vložen čas pro připomínky klienta a revizního technika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342732"/>
                  </a:ext>
                </a:extLst>
              </a:tr>
              <a:tr h="545777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řízen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Všechny procesy projektu jsou řízeny dle harmonogramu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Zápisy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denících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v GTWD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Ztráta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nekázeň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Prémie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práci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včasné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plnění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výpisu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deníků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4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40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08E7B9-76AB-4249-8F12-886EA755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18116"/>
              </p:ext>
            </p:extLst>
          </p:nvPr>
        </p:nvGraphicFramePr>
        <p:xfrm>
          <a:off x="0" y="0"/>
          <a:ext cx="9144001" cy="6858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0025">
                  <a:extLst>
                    <a:ext uri="{9D8B030D-6E8A-4147-A177-3AD203B41FA5}">
                      <a16:colId xmlns:a16="http://schemas.microsoft.com/office/drawing/2014/main" val="1121367481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535833454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2042700553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4288419366"/>
                    </a:ext>
                  </a:extLst>
                </a:gridCol>
                <a:gridCol w="2100994">
                  <a:extLst>
                    <a:ext uri="{9D8B030D-6E8A-4147-A177-3AD203B41FA5}">
                      <a16:colId xmlns:a16="http://schemas.microsoft.com/office/drawing/2014/main" val="1582166971"/>
                    </a:ext>
                  </a:extLst>
                </a:gridCol>
              </a:tblGrid>
              <a:tr h="125429">
                <a:tc>
                  <a:txBody>
                    <a:bodyPr/>
                    <a:lstStyle/>
                    <a:p>
                      <a:pPr algn="ctr" fontAlgn="b"/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Hierarchie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cílů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Objektivně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ověřitelné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ukazetele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Prostředky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ověření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Vnější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předpoklady</a:t>
                      </a:r>
                      <a:r>
                        <a:rPr lang="en-GB" sz="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rizika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678507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Klíčové</a:t>
                      </a:r>
                      <a:r>
                        <a:rPr lang="en-GB" sz="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aktivity</a:t>
                      </a:r>
                      <a:endParaRPr lang="en-GB" sz="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903525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přítomnosti všech nutných součástí v administraci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nedodaných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22562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 z části přípravy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hotovo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15.07.2021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není hotová, zpozdila se, nutné upravit harmonogram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5708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 skutečného provedení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hotovo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17.09.2021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 není kompletní, upravit část harmonogramu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974133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Vytisknutí celkové dokumentace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vytisknutí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tisknutí není možné z nekompletnosti dokumentace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57868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 dokumentace zákazníkovi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28.09.2021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nereaguje na komunikaci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988627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1f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 dokumentace do archivu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archivním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kompletní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archiv není přístupný a nestíhá, je odstávka, není kritický problém, není to kritická část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05165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dokumentace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zabezbečený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24.09.2021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zabezpečený server není funkční, je třeba kontaktovat administrátora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268184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Zajištění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20.04.2021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smlouva o zapůjčení kontejneru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pronajímací firma nemá volné kontejnery a kapacitu, je třeba využít jiného dodavatele služeb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800842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Přívoz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přistavení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 je na místě určení, předávací protokol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dodavatel nemá v určený datum možnost příjedu, či velikost automobilu přesahuje vjezdovou výšku, třeba využít jiného automobilu či najít jiný termín dodávky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825256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Zajištění odvozu kontejneru na odpad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kontejner je plný a je uvědoměn pronajímatel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požadavek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od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montérů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a u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pronajímatele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dodavatel nemá v určený datum možnost příjedu, či velikost automobilu přesahuje vjezdovou výšku, třeba využít jiného automobilu či najít jiný termín dodávky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178887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 materiálu v odběrném místě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příjmací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odběrové místo nemá volnou kapacitu, třeba převést na jiné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897784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Odstranění zastaralého svítidla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odstraněných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demontáž je složitější, než bylo předpokládáno, třeba upravit harmonogram nebo vložit do týmů více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354006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vyhovujícího svítidla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namontovaných svítidel v deníku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deníku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GTWD a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zbývajících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svítidel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je problematičtější, než bylo očekáváno, třeba upravit harmonogram nebo vložit do týmů více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77637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Vypsání žádosti o dotace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vypsáno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09.03.2021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možné najít informace o dotacích a kontaktovat konkrétní kontaktní osobu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73121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Doručení žádosti příslušnému orgánu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doručeno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orgánu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10.03.2021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 o přijmutí žádosti orgánem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příslušný orgán má omezenou pracovní domu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15914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Dodání plné žádosti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příslušnému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orgánu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14.07.2021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protokol o přijmutí žádosti orgánem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nestíhání zhotovenní plné žádosti v daném čase, je třeba vložit více pracovníků na vytvoření žádosti a podkladů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81770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Přijmutí peněz z fondu klientem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částka přijmutá klientem od příslušného orgánu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klient nespolupracuje, nutnost zažádat orgán o informace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199666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Vložení potvrzení o příjmu dotací k dokumentaci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potvrzení příjmu financí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potvrzení, není to závažná část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586304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přítomnosti financí na příslušném účtě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částka na účtě pro projekty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výpis z účtu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zablokovaný účet, malá částka na účtě, je třeba zasáhnout do rezerv nebo kontaktovat banku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80631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nutné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částky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 není v mínusu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127779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dostupnosti navržených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počet svítidel na skladě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odpověď od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navržené komponenty nejsou k dispozici, je třeba hledat alternativu nebo jiného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001416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endParaRPr lang="en-CZ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Objednávka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faktura komponent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mezi kontrolou a objednávkou došlo k změně skladových zásob dodavatele, kontaktovat ho a domluvit řešení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868473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Vyzvednutí komponent ze skladu dodavatele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komponenty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vyzvednuty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05.05.2021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příjmací protokol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není dostupný, není dostupný dopravní prostředek s dostatečnou kapacitu na převoz materiálu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72131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staveništi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staveništi se nachází materiál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a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realita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 staveništi není dostatečné místo, je třeba skladovat více materiálu ve skladech HnaZak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96958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6d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ve skladě firmy HnaZak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 skladu se nachází materiál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plnost skladů HnaZak, skladování materiálu na povětrnostních podmínkách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795399"/>
                  </a:ext>
                </a:extLst>
              </a:tr>
              <a:tr h="162330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Uvědomnění technika z divize revize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uvědomněn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13.08.2021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 revize nemá volný termín, uvědomit jiného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53371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skutečného provedení revizním technikem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technikem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proběhla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03.09.2021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nachází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pracovišti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je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jako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trvá déle, než bylo předpokládáno, třeba upravit harmonogram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854600"/>
                  </a:ext>
                </a:extLst>
              </a:tr>
              <a:tr h="243493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7c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 revizního technika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revizního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technika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předána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10.09.2021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vložená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zpráva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třeba dodělávek na přání investora a revizního technika, třeba upravit harmonogram vydání zprávy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67631"/>
                  </a:ext>
                </a:extLst>
              </a:tr>
              <a:tr h="324658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8a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Vypracování harmonogramu montážních prací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montážních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vypracován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30.05.2021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harmonogram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umístěn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s dostatkem pracovníků, třeba hledat alternativu nebo prodloužit harmonogram pro menší počet pracovníků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557986"/>
                  </a:ext>
                </a:extLst>
              </a:tr>
              <a:tr h="121656"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postupu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procesů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 04.03.2021 </a:t>
                      </a:r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nepřetržitě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označení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</a:t>
                      </a:r>
                      <a:r>
                        <a:rPr lang="en-GB" sz="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GTWD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2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548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metrik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7" y="598349"/>
            <a:ext cx="6722471" cy="793995"/>
          </a:xfrm>
        </p:spPr>
        <p:txBody>
          <a:bodyPr>
            <a:normAutofit/>
          </a:bodyPr>
          <a:lstStyle/>
          <a:p>
            <a:r>
              <a:rPr lang="cs-CZ" dirty="0"/>
              <a:t>máme rádi přehlednost a analytiky, všechny metriky spravujeme v nástroji GTWD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E9DDA3-D255-AD4C-982D-1E5075AEA470}"/>
              </a:ext>
            </a:extLst>
          </p:cNvPr>
          <p:cNvSpPr txBox="1">
            <a:spLocks/>
          </p:cNvSpPr>
          <p:nvPr/>
        </p:nvSpPr>
        <p:spPr>
          <a:xfrm>
            <a:off x="268941" y="1665000"/>
            <a:ext cx="4303059" cy="4997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norem potřebných na realizaci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pracovníků pracující na přípravě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montérů potřebných na realizaci projektu,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výměnu jednoho svítidla,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naprojektovaná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kabeláž mínus skutečně spotřebovaná kabeláž,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pro montáž rozvaděčů,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proces vytváření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elektroprojektu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pro vyřízení dotace,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zkompletování celkové dokumentace,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čas potřebný na úpravu SW pro monitoring a řízení dle klienta (pokud je vyžadováno),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míra používání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GetThatWorkDone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(počet hodin přihlášení klienta),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AEE8D1-2316-A146-A611-3955720D6D35}"/>
              </a:ext>
            </a:extLst>
          </p:cNvPr>
          <p:cNvSpPr txBox="1">
            <a:spLocks/>
          </p:cNvSpPr>
          <p:nvPr/>
        </p:nvSpPr>
        <p:spPr>
          <a:xfrm>
            <a:off x="4603874" y="1665000"/>
            <a:ext cx="4303059" cy="4997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vyměněných svítidel denní směnou,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vyměněných svítidel noční směnou,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kolika procentech času života projektu byly jednotlivé činnosti dokončeny v plánovaném čase,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hodin školení zákazníka se SW na monitoring,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funkcí dodaných do SW, které je možné generalizovat,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doplňujících prací dle požadavků zákazníka,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chyb svítidel za zkušebního provozu,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kolapsů SW na monitoring za dobu zkušebního provozu,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průměrná doba odezvy pracovníka na podnět v GTWD,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počet doplňujících dotazů zákazníka po převzetí zakázky.</a:t>
            </a:r>
          </a:p>
        </p:txBody>
      </p:sp>
    </p:spTree>
    <p:extLst>
      <p:ext uri="{BB962C8B-B14F-4D97-AF65-F5344CB8AC3E}">
        <p14:creationId xmlns:p14="http://schemas.microsoft.com/office/powerpoint/2010/main" val="312219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Úvodní studie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44760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Funkční požadavky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de</a:t>
            </a:r>
            <a:r>
              <a:rPr lang="cs-CZ" dirty="0"/>
              <a:t>montáž stávajících kabelových rozvodů + osvětlení</a:t>
            </a:r>
          </a:p>
          <a:p>
            <a:endParaRPr lang="cs-CZ" dirty="0"/>
          </a:p>
          <a:p>
            <a:endParaRPr lang="cs-CZ" dirty="0"/>
          </a:p>
          <a:p>
            <a:r>
              <a:rPr lang="cs-CZ" sz="2800" dirty="0">
                <a:solidFill>
                  <a:srgbClr val="FF0000"/>
                </a:solidFill>
              </a:rPr>
              <a:t>odvoz a likvidace </a:t>
            </a:r>
            <a:r>
              <a:rPr lang="cs-CZ" dirty="0"/>
              <a:t>demontovaného materiálu + protokol o ekologické likvidaci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součástí projektu je </a:t>
            </a:r>
            <a:r>
              <a:rPr lang="cs-CZ" sz="2800" dirty="0">
                <a:solidFill>
                  <a:srgbClr val="FF0000"/>
                </a:solidFill>
              </a:rPr>
              <a:t>KOMPLETNÍ</a:t>
            </a:r>
            <a:r>
              <a:rPr lang="cs-CZ" dirty="0"/>
              <a:t> dokumentace stavu při předání, předána při podpisu předávacího protokolu</a:t>
            </a:r>
          </a:p>
        </p:txBody>
      </p:sp>
    </p:spTree>
    <p:extLst>
      <p:ext uri="{BB962C8B-B14F-4D97-AF65-F5344CB8AC3E}">
        <p14:creationId xmlns:p14="http://schemas.microsoft.com/office/powerpoint/2010/main" val="175288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18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Nefunkční požadavky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sz="2800" dirty="0">
                <a:solidFill>
                  <a:srgbClr val="FF0000"/>
                </a:solidFill>
              </a:rPr>
              <a:t>omezena</a:t>
            </a:r>
            <a:r>
              <a:rPr lang="cs-CZ" dirty="0"/>
              <a:t> plocha určená ke skladování materiálu</a:t>
            </a:r>
          </a:p>
          <a:p>
            <a:endParaRPr lang="cs-CZ" dirty="0"/>
          </a:p>
          <a:p>
            <a:r>
              <a:rPr lang="cs-CZ" dirty="0"/>
              <a:t>omezení uskladnění sběrného kontejneru</a:t>
            </a:r>
          </a:p>
          <a:p>
            <a:endParaRPr lang="cs-CZ" dirty="0"/>
          </a:p>
          <a:p>
            <a:r>
              <a:rPr lang="cs-CZ" dirty="0"/>
              <a:t>omezující výška vjezdu do garáží + spaliny z plošin</a:t>
            </a:r>
          </a:p>
          <a:p>
            <a:endParaRPr lang="cs-CZ" dirty="0"/>
          </a:p>
          <a:p>
            <a:r>
              <a:rPr lang="cs-CZ" dirty="0"/>
              <a:t>finance z fondu pro revitalizaci VPO lze získat časově </a:t>
            </a:r>
            <a:r>
              <a:rPr lang="cs-CZ" sz="2800" dirty="0">
                <a:solidFill>
                  <a:srgbClr val="FF0000"/>
                </a:solidFill>
              </a:rPr>
              <a:t>POUZE</a:t>
            </a:r>
            <a:r>
              <a:rPr lang="cs-CZ" dirty="0"/>
              <a:t> zpětně</a:t>
            </a:r>
          </a:p>
          <a:p>
            <a:endParaRPr lang="cs-CZ" dirty="0"/>
          </a:p>
          <a:p>
            <a:r>
              <a:rPr lang="cs-CZ" dirty="0"/>
              <a:t>nutný </a:t>
            </a:r>
            <a:r>
              <a:rPr lang="cs-CZ" sz="2800" dirty="0">
                <a:solidFill>
                  <a:srgbClr val="FF0000"/>
                </a:solidFill>
              </a:rPr>
              <a:t>dvousměnný</a:t>
            </a:r>
            <a:r>
              <a:rPr lang="cs-CZ" dirty="0"/>
              <a:t> provoz (den &amp; noc)</a:t>
            </a:r>
          </a:p>
        </p:txBody>
      </p:sp>
    </p:spTree>
    <p:extLst>
      <p:ext uri="{BB962C8B-B14F-4D97-AF65-F5344CB8AC3E}">
        <p14:creationId xmlns:p14="http://schemas.microsoft.com/office/powerpoint/2010/main" val="335425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Návrh řešení a volba z alternativ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projekt realizován majoritně jako </a:t>
            </a:r>
            <a:r>
              <a:rPr lang="cs-CZ" sz="2800" dirty="0">
                <a:solidFill>
                  <a:srgbClr val="FF0000"/>
                </a:solidFill>
              </a:rPr>
              <a:t>VLASTNÍ</a:t>
            </a:r>
            <a:r>
              <a:rPr lang="cs-CZ" dirty="0"/>
              <a:t> řešení</a:t>
            </a:r>
          </a:p>
          <a:p>
            <a:r>
              <a:rPr lang="cs-CZ" dirty="0"/>
              <a:t>minoritní část dodavatelským způsobem – materiál + pronájem vysokozdvižné plošiny, sběrného kontejneru, ekologická likvidace</a:t>
            </a:r>
          </a:p>
          <a:p>
            <a:endParaRPr lang="cs-CZ" dirty="0"/>
          </a:p>
          <a:p>
            <a:r>
              <a:rPr lang="cs-CZ" dirty="0"/>
              <a:t>nabídka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rozšířeného servisního balíčku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úprava monitorovacího a řídícího SW na míru dle přání zákazníka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zářivková svítidla</a:t>
            </a:r>
          </a:p>
        </p:txBody>
      </p:sp>
    </p:spTree>
    <p:extLst>
      <p:ext uri="{BB962C8B-B14F-4D97-AF65-F5344CB8AC3E}">
        <p14:creationId xmlns:p14="http://schemas.microsoft.com/office/powerpoint/2010/main" val="1389611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161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5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Strategie business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deklarace záměru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„AS IS“ </a:t>
            </a: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„TO BE“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obchodní přínos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5F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LogFrame</a:t>
            </a:r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metrik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551276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Úvodní studie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nefunkční požadavky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návrh řešení a volba z alternativ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27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Příští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FMEAT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4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CEF94-F655-C141-990C-BABD7A6CB2A4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5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7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240 </a:t>
            </a:r>
            <a:r>
              <a:rPr lang="cs-CZ" sz="3600" dirty="0"/>
              <a:t>KD</a:t>
            </a:r>
            <a:r>
              <a:rPr lang="cs-CZ" sz="4400" dirty="0"/>
              <a:t> – 74 </a:t>
            </a:r>
            <a:r>
              <a:rPr lang="cs-CZ" sz="3600" dirty="0"/>
              <a:t>VV</a:t>
            </a:r>
            <a:r>
              <a:rPr lang="cs-CZ" sz="4400" dirty="0"/>
              <a:t> = </a:t>
            </a:r>
            <a:r>
              <a:rPr lang="cs-CZ" sz="4400" dirty="0">
                <a:solidFill>
                  <a:srgbClr val="FF0000"/>
                </a:solidFill>
              </a:rPr>
              <a:t>166</a:t>
            </a:r>
            <a:r>
              <a:rPr lang="cs-CZ" sz="4400" dirty="0"/>
              <a:t> </a:t>
            </a:r>
            <a:r>
              <a:rPr lang="cs-CZ" sz="3600" dirty="0"/>
              <a:t>PD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FDAE4C-C0D6-6C47-82F9-DF3DCA7B907B}"/>
              </a:ext>
            </a:extLst>
          </p:cNvPr>
          <p:cNvSpPr txBox="1">
            <a:spLocks/>
          </p:cNvSpPr>
          <p:nvPr/>
        </p:nvSpPr>
        <p:spPr>
          <a:xfrm>
            <a:off x="0" y="6118715"/>
            <a:ext cx="9143999" cy="10879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1800" dirty="0">
                <a:solidFill>
                  <a:schemeClr val="bg2">
                    <a:lumMod val="50000"/>
                  </a:schemeClr>
                </a:solidFill>
              </a:rPr>
              <a:t>KD – kalendářní dny, VV – víkendy, volno PD – pracovní dny</a:t>
            </a:r>
          </a:p>
          <a:p>
            <a:pPr algn="ctr"/>
            <a:r>
              <a:rPr lang="en-CZ" sz="1800" dirty="0">
                <a:solidFill>
                  <a:schemeClr val="bg2">
                    <a:lumMod val="50000"/>
                  </a:schemeClr>
                </a:solidFill>
              </a:rPr>
              <a:t>začátek 04.03.2021</a:t>
            </a:r>
          </a:p>
        </p:txBody>
      </p:sp>
    </p:spTree>
    <p:extLst>
      <p:ext uri="{BB962C8B-B14F-4D97-AF65-F5344CB8AC3E}">
        <p14:creationId xmlns:p14="http://schemas.microsoft.com/office/powerpoint/2010/main" val="88034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Strategie Business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33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Mise/Vize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4999"/>
            <a:ext cx="8605058" cy="1764001"/>
          </a:xfrm>
        </p:spPr>
        <p:txBody>
          <a:bodyPr>
            <a:normAutofit/>
          </a:bodyPr>
          <a:lstStyle/>
          <a:p>
            <a:r>
              <a:rPr lang="cs-CZ" dirty="0"/>
              <a:t>Mise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stávájícího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osvětlení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podzemních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garážích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Trnávka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nové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vyhovující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Součástí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svítidel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taktéž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výměna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stávajícího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nevyhovujícího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kabelového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rozvodu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elektrické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napájející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rekonstruované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osvětlení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9471" y="3810100"/>
            <a:ext cx="8605058" cy="2590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Vize</a:t>
            </a:r>
          </a:p>
          <a:p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 rekonstrukci osvětlení dojde ke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správné výměně svítidel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která již nevyhovují odpovídajícím normám a příslušným právním předpisům. Díky modernizaci kabelových rozvodů napájících osvětlení dojde k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minimalizaci</a:t>
            </a:r>
            <a:r>
              <a:rPr lang="en-CZ" altLang="en-CZ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vzniku možného požáru či výpadku osvětlení.</a:t>
            </a:r>
          </a:p>
          <a:p>
            <a:r>
              <a:rPr lang="en-CZ" altLang="en-CZ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rekonstrukce bude ukončen, předán a uveden do provozu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30.10.2021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Tato výměna osvětlení a kabeláže bude provedena tak, že nebude nutné osvětlení alespoň </a:t>
            </a:r>
            <a:r>
              <a:rPr lang="en-CZ" altLang="en-CZ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let</a:t>
            </a:r>
            <a:r>
              <a:rPr lang="en-CZ" altLang="en-CZ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Z" alt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rekonstruovat, krom drobných servisních oprav.</a:t>
            </a:r>
            <a:endParaRPr lang="en-CZ" altLang="en-CZ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0E8C686-2AD7-C740-94E6-150342E4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3987" y="10356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32182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Stav „As Is“ - současný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29733"/>
          </a:xfrm>
        </p:spPr>
        <p:txBody>
          <a:bodyPr/>
          <a:lstStyle/>
          <a:p>
            <a:r>
              <a:rPr lang="cs-CZ" dirty="0"/>
              <a:t>Osvětlení</a:t>
            </a:r>
            <a:br>
              <a:rPr lang="cs-CZ" dirty="0"/>
            </a:br>
            <a:r>
              <a:rPr lang="cs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stav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CZ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nesplněny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platné právní předpisy a normy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ED872-543A-BD43-B4D8-BC3E6B5EDCF6}"/>
              </a:ext>
            </a:extLst>
          </p:cNvPr>
          <p:cNvSpPr txBox="1">
            <a:spLocks/>
          </p:cNvSpPr>
          <p:nvPr/>
        </p:nvSpPr>
        <p:spPr>
          <a:xfrm>
            <a:off x="268941" y="2918066"/>
            <a:ext cx="8605058" cy="102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Kabeláž a elektroinstalace</a:t>
            </a:r>
            <a:br>
              <a:rPr lang="en-CZ" dirty="0"/>
            </a:b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evyhovující </a:t>
            </a:r>
            <a:r>
              <a:rPr lang="en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stav pro další dlouhodobý provoz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D1D535-73D9-D944-ADCE-F04472B24B4D}"/>
              </a:ext>
            </a:extLst>
          </p:cNvPr>
          <p:cNvSpPr txBox="1">
            <a:spLocks/>
          </p:cNvSpPr>
          <p:nvPr/>
        </p:nvSpPr>
        <p:spPr>
          <a:xfrm>
            <a:off x="268941" y="4363266"/>
            <a:ext cx="8605058" cy="102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Stávající dokumentace</a:t>
            </a:r>
            <a:br>
              <a:rPr lang="en-CZ" dirty="0"/>
            </a:br>
            <a:r>
              <a:rPr lang="en-CZ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nevyhovující, neodpovídající skutečnosti</a:t>
            </a:r>
            <a:endParaRPr lang="en-CZ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36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18811</TotalTime>
  <Words>2883</Words>
  <Application>Microsoft Macintosh PowerPoint</Application>
  <PresentationFormat>On-screen Show (4:3)</PresentationFormat>
  <Paragraphs>550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Technika-Bold</vt:lpstr>
      <vt:lpstr>Technika</vt:lpstr>
      <vt:lpstr>Times New Roman</vt:lpstr>
      <vt:lpstr>Motiv Office</vt:lpstr>
      <vt:lpstr>Rekonstrukce osvětlení a kabeláže garáží OC Trnávka 2021</vt:lpstr>
      <vt:lpstr>Dnešní prezentační jednání</vt:lpstr>
      <vt:lpstr>PowerPoint Presentation</vt:lpstr>
      <vt:lpstr>Zadání projektu</vt:lpstr>
      <vt:lpstr>Zadání projektu</vt:lpstr>
      <vt:lpstr>Zadání projektu</vt:lpstr>
      <vt:lpstr>PowerPoint Presentation</vt:lpstr>
      <vt:lpstr>Mise/Vize</vt:lpstr>
      <vt:lpstr>Stav „As Is“ - současný</vt:lpstr>
      <vt:lpstr>Stav „To Be“ – strategický záměr</vt:lpstr>
      <vt:lpstr>Dodržování zásad SMART</vt:lpstr>
      <vt:lpstr>Dodržování zásad SMART</vt:lpstr>
      <vt:lpstr>Obchodní přínos</vt:lpstr>
      <vt:lpstr>Analýza SWOT kvantitativní</vt:lpstr>
      <vt:lpstr>Analýza 5F – pět působících sil</vt:lpstr>
      <vt:lpstr>Analýza 5F – pět působících sil</vt:lpstr>
      <vt:lpstr>Analýza 5F – pět působících sil</vt:lpstr>
      <vt:lpstr>Analýza PEST(EL)</vt:lpstr>
      <vt:lpstr>Analýza PEST(EL)</vt:lpstr>
      <vt:lpstr>Analýza PEST(EL)</vt:lpstr>
      <vt:lpstr>Analýza PEST(EL)</vt:lpstr>
      <vt:lpstr>Analýza PEST(EL)</vt:lpstr>
      <vt:lpstr>Analýza PEST(EL)</vt:lpstr>
      <vt:lpstr>LogFrame – LFM – logický rámec projektu</vt:lpstr>
      <vt:lpstr>PowerPoint Presentation</vt:lpstr>
      <vt:lpstr>PowerPoint Presentation</vt:lpstr>
      <vt:lpstr>Plán metrik</vt:lpstr>
      <vt:lpstr>PowerPoint Presentation</vt:lpstr>
      <vt:lpstr>Funkční požadavky</vt:lpstr>
      <vt:lpstr>Nefunkční požadavky</vt:lpstr>
      <vt:lpstr>Návrh řešení a volba z alternativ</vt:lpstr>
      <vt:lpstr>PowerPoint Presentation</vt:lpstr>
      <vt:lpstr>Dnešní prezentační jednání</vt:lpstr>
      <vt:lpstr>Příští prezentační jednání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176</cp:revision>
  <dcterms:created xsi:type="dcterms:W3CDTF">2021-03-09T09:05:17Z</dcterms:created>
  <dcterms:modified xsi:type="dcterms:W3CDTF">2021-04-06T20:41:28Z</dcterms:modified>
</cp:coreProperties>
</file>