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308" r:id="rId2"/>
    <p:sldId id="309" r:id="rId3"/>
    <p:sldId id="276" r:id="rId4"/>
    <p:sldId id="277" r:id="rId5"/>
    <p:sldId id="278" r:id="rId6"/>
    <p:sldId id="313" r:id="rId7"/>
    <p:sldId id="322" r:id="rId8"/>
    <p:sldId id="304" r:id="rId9"/>
    <p:sldId id="319" r:id="rId10"/>
    <p:sldId id="280" r:id="rId11"/>
    <p:sldId id="314" r:id="rId12"/>
    <p:sldId id="281" r:id="rId13"/>
    <p:sldId id="282" r:id="rId14"/>
    <p:sldId id="283" r:id="rId15"/>
    <p:sldId id="284" r:id="rId16"/>
    <p:sldId id="318" r:id="rId17"/>
    <p:sldId id="285" r:id="rId18"/>
    <p:sldId id="316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311" r:id="rId27"/>
    <p:sldId id="312" r:id="rId28"/>
    <p:sldId id="293" r:id="rId29"/>
    <p:sldId id="295" r:id="rId30"/>
  </p:sldIdLst>
  <p:sldSz cx="9144000" cy="6858000" type="screen4x3"/>
  <p:notesSz cx="6858000" cy="9144000"/>
  <p:embeddedFontLst>
    <p:embeddedFont>
      <p:font typeface="Technika" pitchFamily="2" charset="77"/>
      <p:regular r:id="rId31"/>
      <p:bold r:id="rId32"/>
      <p:italic r:id="rId33"/>
      <p:boldItalic r:id="rId34"/>
    </p:embeddedFont>
    <p:embeddedFont>
      <p:font typeface="Technika-Bold" pitchFamily="2" charset="77"/>
      <p:regular r:id="rId35"/>
      <p:bold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Rekonstrukce</a:t>
            </a:r>
            <a:r>
              <a:rPr lang="en-US" dirty="0"/>
              <a:t> </a:t>
            </a:r>
            <a:r>
              <a:rPr lang="en-US" dirty="0" err="1"/>
              <a:t>osvětlení</a:t>
            </a:r>
            <a:r>
              <a:rPr lang="en-US" dirty="0"/>
              <a:t> a </a:t>
            </a:r>
            <a:r>
              <a:rPr lang="en-US" dirty="0" err="1"/>
              <a:t>kabeláže</a:t>
            </a:r>
            <a:r>
              <a:rPr lang="en-US" dirty="0"/>
              <a:t> </a:t>
            </a:r>
            <a:r>
              <a:rPr lang="en-US" dirty="0" err="1"/>
              <a:t>garáží</a:t>
            </a:r>
            <a:r>
              <a:rPr lang="en-US" dirty="0"/>
              <a:t> OC </a:t>
            </a:r>
            <a:r>
              <a:rPr lang="en-US" dirty="0" err="1"/>
              <a:t>Trnávka</a:t>
            </a:r>
            <a:r>
              <a:rPr lang="en-US" dirty="0"/>
              <a:t> 2021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4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Matice zodpovědnosti a role</a:t>
            </a:r>
            <a:endParaRPr lang="en-CZ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1F02BE-B771-D547-9BC1-267C83DB1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45073"/>
              </p:ext>
            </p:extLst>
          </p:nvPr>
        </p:nvGraphicFramePr>
        <p:xfrm>
          <a:off x="373634" y="1673352"/>
          <a:ext cx="3155950" cy="812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12229128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projektant elektro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21368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projektant elektro kontrola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2044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automatizační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technik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38016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software developer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178010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DDFE60-5925-E140-8B79-8124B4806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4733"/>
              </p:ext>
            </p:extLst>
          </p:nvPr>
        </p:nvGraphicFramePr>
        <p:xfrm>
          <a:off x="373634" y="2746249"/>
          <a:ext cx="3155950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281127311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1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492035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řidící pracovník na pracovišti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743822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429914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87738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083062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071873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5390924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367493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7D9374-F5B1-3448-9E9E-A0B50D9EF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655734"/>
              </p:ext>
            </p:extLst>
          </p:nvPr>
        </p:nvGraphicFramePr>
        <p:xfrm>
          <a:off x="373634" y="4631946"/>
          <a:ext cx="3155950" cy="14877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5950">
                  <a:extLst>
                    <a:ext uri="{9D8B030D-6E8A-4147-A177-3AD203B41FA5}">
                      <a16:colId xmlns:a16="http://schemas.microsoft.com/office/drawing/2014/main" val="3370348758"/>
                    </a:ext>
                  </a:extLst>
                </a:gridCol>
              </a:tblGrid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2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1876333"/>
                  </a:ext>
                </a:extLst>
              </a:tr>
              <a:tr h="194715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řídící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na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pracovišti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3619258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0198144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203181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7268330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1494014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89645508"/>
                  </a:ext>
                </a:extLst>
              </a:tr>
              <a:tr h="18472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910425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B5747BD-386E-1646-880C-4B91E3DBF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18286"/>
              </p:ext>
            </p:extLst>
          </p:nvPr>
        </p:nvGraphicFramePr>
        <p:xfrm>
          <a:off x="3915410" y="1673352"/>
          <a:ext cx="439547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5470">
                  <a:extLst>
                    <a:ext uri="{9D8B030D-6E8A-4147-A177-3AD203B41FA5}">
                      <a16:colId xmlns:a16="http://schemas.microsoft.com/office/drawing/2014/main" val="42813311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solidFill>
                            <a:srgbClr val="0065BD"/>
                          </a:solidFill>
                          <a:effectLst/>
                        </a:rPr>
                        <a:t>tým</a:t>
                      </a:r>
                      <a:r>
                        <a:rPr lang="en-GB" sz="1200" u="none" strike="noStrike" dirty="0">
                          <a:solidFill>
                            <a:srgbClr val="0065BD"/>
                          </a:solidFill>
                          <a:effectLst/>
                        </a:rPr>
                        <a:t> 3</a:t>
                      </a:r>
                      <a:endParaRPr lang="en-GB" sz="1200" b="0" i="0" u="none" strike="noStrike" dirty="0">
                        <a:solidFill>
                          <a:srgbClr val="0065BD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86833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pracovník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8455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pracovník</a:t>
                      </a:r>
                      <a:r>
                        <a:rPr lang="en-GB" sz="1200" u="none" strike="noStrike" dirty="0">
                          <a:effectLst/>
                        </a:rPr>
                        <a:t> 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4115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33CC1C-6262-BA4E-8681-4BCDE49E2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36642"/>
              </p:ext>
            </p:extLst>
          </p:nvPr>
        </p:nvGraphicFramePr>
        <p:xfrm>
          <a:off x="3915410" y="2746249"/>
          <a:ext cx="4395470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5470">
                  <a:extLst>
                    <a:ext uri="{9D8B030D-6E8A-4147-A177-3AD203B41FA5}">
                      <a16:colId xmlns:a16="http://schemas.microsoft.com/office/drawing/2014/main" val="429297237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kontaktní osoba 24/7 projektu služby GetThatWorkDone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78433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právní zařizovatel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59779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objednavatel materiálu + externích prací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28091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revizní technik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88017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zpracovatel dokumentace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825242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účetní projektu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915001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 err="1">
                          <a:effectLst/>
                        </a:rPr>
                        <a:t>vedoucí</a:t>
                      </a:r>
                      <a:r>
                        <a:rPr lang="en-GB" sz="1200" u="none" strike="noStrike" dirty="0">
                          <a:effectLst/>
                        </a:rPr>
                        <a:t> </a:t>
                      </a:r>
                      <a:r>
                        <a:rPr lang="en-GB" sz="1200" u="none" strike="noStrike" dirty="0" err="1">
                          <a:effectLst/>
                        </a:rPr>
                        <a:t>projektu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10835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545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95B8E4-F46A-A142-B938-932A78E39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22993"/>
              </p:ext>
            </p:extLst>
          </p:nvPr>
        </p:nvGraphicFramePr>
        <p:xfrm>
          <a:off x="0" y="142887"/>
          <a:ext cx="9039225" cy="6565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7104">
                  <a:extLst>
                    <a:ext uri="{9D8B030D-6E8A-4147-A177-3AD203B41FA5}">
                      <a16:colId xmlns:a16="http://schemas.microsoft.com/office/drawing/2014/main" val="1819684636"/>
                    </a:ext>
                  </a:extLst>
                </a:gridCol>
                <a:gridCol w="509265">
                  <a:extLst>
                    <a:ext uri="{9D8B030D-6E8A-4147-A177-3AD203B41FA5}">
                      <a16:colId xmlns:a16="http://schemas.microsoft.com/office/drawing/2014/main" val="3944039914"/>
                    </a:ext>
                  </a:extLst>
                </a:gridCol>
                <a:gridCol w="432609">
                  <a:extLst>
                    <a:ext uri="{9D8B030D-6E8A-4147-A177-3AD203B41FA5}">
                      <a16:colId xmlns:a16="http://schemas.microsoft.com/office/drawing/2014/main" val="943793619"/>
                    </a:ext>
                  </a:extLst>
                </a:gridCol>
                <a:gridCol w="510989">
                  <a:extLst>
                    <a:ext uri="{9D8B030D-6E8A-4147-A177-3AD203B41FA5}">
                      <a16:colId xmlns:a16="http://schemas.microsoft.com/office/drawing/2014/main" val="1935454026"/>
                    </a:ext>
                  </a:extLst>
                </a:gridCol>
                <a:gridCol w="416279">
                  <a:extLst>
                    <a:ext uri="{9D8B030D-6E8A-4147-A177-3AD203B41FA5}">
                      <a16:colId xmlns:a16="http://schemas.microsoft.com/office/drawing/2014/main" val="2053051937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1908961743"/>
                    </a:ext>
                  </a:extLst>
                </a:gridCol>
                <a:gridCol w="271072">
                  <a:extLst>
                    <a:ext uri="{9D8B030D-6E8A-4147-A177-3AD203B41FA5}">
                      <a16:colId xmlns:a16="http://schemas.microsoft.com/office/drawing/2014/main" val="3037766656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870860361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1726717232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val="1963366533"/>
                    </a:ext>
                  </a:extLst>
                </a:gridCol>
                <a:gridCol w="568852">
                  <a:extLst>
                    <a:ext uri="{9D8B030D-6E8A-4147-A177-3AD203B41FA5}">
                      <a16:colId xmlns:a16="http://schemas.microsoft.com/office/drawing/2014/main" val="2220866759"/>
                    </a:ext>
                  </a:extLst>
                </a:gridCol>
                <a:gridCol w="580441">
                  <a:extLst>
                    <a:ext uri="{9D8B030D-6E8A-4147-A177-3AD203B41FA5}">
                      <a16:colId xmlns:a16="http://schemas.microsoft.com/office/drawing/2014/main" val="1544067331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2324257669"/>
                    </a:ext>
                  </a:extLst>
                </a:gridCol>
                <a:gridCol w="449144">
                  <a:extLst>
                    <a:ext uri="{9D8B030D-6E8A-4147-A177-3AD203B41FA5}">
                      <a16:colId xmlns:a16="http://schemas.microsoft.com/office/drawing/2014/main" val="4085928720"/>
                    </a:ext>
                  </a:extLst>
                </a:gridCol>
                <a:gridCol w="421602">
                  <a:extLst>
                    <a:ext uri="{9D8B030D-6E8A-4147-A177-3AD203B41FA5}">
                      <a16:colId xmlns:a16="http://schemas.microsoft.com/office/drawing/2014/main" val="4052058586"/>
                    </a:ext>
                  </a:extLst>
                </a:gridCol>
                <a:gridCol w="700879">
                  <a:extLst>
                    <a:ext uri="{9D8B030D-6E8A-4147-A177-3AD203B41FA5}">
                      <a16:colId xmlns:a16="http://schemas.microsoft.com/office/drawing/2014/main" val="245669069"/>
                    </a:ext>
                  </a:extLst>
                </a:gridCol>
              </a:tblGrid>
              <a:tr h="905368"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projektant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elektro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projektant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elektro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automatizační technik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developer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řidící pracovník na pracovišti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 1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 2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tým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projektu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zařizovatel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 technik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zpracovatel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účetní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objednatel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27470441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legislativní</a:t>
                      </a:r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úkony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3176444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zjištění aktuálního skutečného stavu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046435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220125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výpočty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671781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výpočty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0229997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návrhu elektroinstalace a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9499704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zakreslení elektroinstalace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905785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nákup materiálu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57808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 se zákazníkem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950223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sjednocofání faktur/kontrola financí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382527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přítomnost materiálu na pracovišti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5392973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dopravní prostředky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408082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osvětlení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26119682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rozvaděčů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6108136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 kabeláže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351855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SW automatizace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46695449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návrh uživatelského rozhraní ovládacího SW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9681476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montáže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467872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zápis do deníku práce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49513779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správa GetThatWorkDone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8271190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kompletace dokumentace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9513023"/>
                  </a:ext>
                </a:extLst>
              </a:tr>
              <a:tr h="34710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dodržování harmonogramu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5204769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fotodokumentace projektu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2887088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prezentace úvodní studie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4636375"/>
                  </a:ext>
                </a:extLst>
              </a:tr>
              <a:tr h="209941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vytvoření revizní zprávy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CZ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7986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51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Zajištění projektu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545765"/>
          </a:xfrm>
        </p:spPr>
        <p:txBody>
          <a:bodyPr>
            <a:normAutofit/>
          </a:bodyPr>
          <a:lstStyle/>
          <a:p>
            <a:r>
              <a:rPr lang="cs-CZ" dirty="0"/>
              <a:t>počáteční plánování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E9D650-BBD1-D24C-ABE2-62EB92D75917}"/>
              </a:ext>
            </a:extLst>
          </p:cNvPr>
          <p:cNvSpPr txBox="1">
            <a:spLocks/>
          </p:cNvSpPr>
          <p:nvPr/>
        </p:nvSpPr>
        <p:spPr>
          <a:xfrm>
            <a:off x="268941" y="2220585"/>
            <a:ext cx="8605058" cy="96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dokumentaci stávajícího stavu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zajištěná vyhovující vysokozdvižná plošina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159C42-19F6-854B-A616-102BFFF177F2}"/>
              </a:ext>
            </a:extLst>
          </p:cNvPr>
          <p:cNvSpPr txBox="1">
            <a:spLocks/>
          </p:cNvSpPr>
          <p:nvPr/>
        </p:nvSpPr>
        <p:spPr>
          <a:xfrm>
            <a:off x="268941" y="3196089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příprava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AAF529-6D07-FE48-AD81-997D318C0AD2}"/>
              </a:ext>
            </a:extLst>
          </p:cNvPr>
          <p:cNvSpPr txBox="1">
            <a:spLocks/>
          </p:cNvSpPr>
          <p:nvPr/>
        </p:nvSpPr>
        <p:spPr>
          <a:xfrm>
            <a:off x="268941" y="3751674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dostatečné množství materiálu – radši více ne méně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E7F20D-80C2-6744-BC02-07D6DB9CC415}"/>
              </a:ext>
            </a:extLst>
          </p:cNvPr>
          <p:cNvSpPr txBox="1">
            <a:spLocks/>
          </p:cNvSpPr>
          <p:nvPr/>
        </p:nvSpPr>
        <p:spPr>
          <a:xfrm>
            <a:off x="268941" y="4365670"/>
            <a:ext cx="8605058" cy="54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po celý projekt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2BEB30-1E78-B042-9481-1BDCDB9C4579}"/>
              </a:ext>
            </a:extLst>
          </p:cNvPr>
          <p:cNvSpPr txBox="1">
            <a:spLocks/>
          </p:cNvSpPr>
          <p:nvPr/>
        </p:nvSpPr>
        <p:spPr>
          <a:xfrm>
            <a:off x="268941" y="4921254"/>
            <a:ext cx="8605058" cy="1500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kvalifikovaní pracovníci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vyhláška 50/1978 Sb.</a:t>
            </a:r>
          </a:p>
          <a:p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potřebné normy</a:t>
            </a:r>
          </a:p>
        </p:txBody>
      </p:sp>
    </p:spTree>
    <p:extLst>
      <p:ext uri="{BB962C8B-B14F-4D97-AF65-F5344CB8AC3E}">
        <p14:creationId xmlns:p14="http://schemas.microsoft.com/office/powerpoint/2010/main" val="697629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Školení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3989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WBS – </a:t>
            </a:r>
            <a:r>
              <a:rPr lang="cs-CZ" dirty="0" err="1">
                <a:solidFill>
                  <a:srgbClr val="FF0000"/>
                </a:solidFill>
              </a:rPr>
              <a:t>W</a:t>
            </a:r>
            <a:r>
              <a:rPr lang="cs-CZ" dirty="0" err="1"/>
              <a:t>ork</a:t>
            </a:r>
            <a:r>
              <a:rPr lang="cs-CZ" dirty="0"/>
              <a:t> </a:t>
            </a:r>
            <a:r>
              <a:rPr lang="cs-CZ" dirty="0" err="1">
                <a:solidFill>
                  <a:srgbClr val="FF0000"/>
                </a:solidFill>
              </a:rPr>
              <a:t>B</a:t>
            </a:r>
            <a:r>
              <a:rPr lang="cs-CZ" dirty="0" err="1"/>
              <a:t>reakdown</a:t>
            </a:r>
            <a:r>
              <a:rPr lang="cs-CZ" dirty="0"/>
              <a:t> </a:t>
            </a:r>
            <a:r>
              <a:rPr lang="cs-CZ" dirty="0" err="1">
                <a:solidFill>
                  <a:srgbClr val="FF0000"/>
                </a:solidFill>
              </a:rPr>
              <a:t>S</a:t>
            </a:r>
            <a:r>
              <a:rPr lang="cs-CZ" dirty="0" err="1"/>
              <a:t>tructure</a:t>
            </a:r>
            <a:endParaRPr lang="en-CZ" dirty="0"/>
          </a:p>
        </p:txBody>
      </p:sp>
      <p:pic>
        <p:nvPicPr>
          <p:cNvPr id="14" name="Content Placeholder 13" descr="Shape&#10;&#10;Description automatically generated with low confidence">
            <a:extLst>
              <a:ext uri="{FF2B5EF4-FFF2-40B4-BE49-F238E27FC236}">
                <a16:creationId xmlns:a16="http://schemas.microsoft.com/office/drawing/2014/main" id="{A9B73C93-E1F7-7548-A395-D670382EF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1" y="1509942"/>
            <a:ext cx="3487923" cy="4972743"/>
          </a:xfr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EC33C548-8445-D04D-AD00-C8401374A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31" y="1509942"/>
            <a:ext cx="2590668" cy="5142513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5935D365-7E1C-2B43-8CF2-2E21EB224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467" y="1509941"/>
            <a:ext cx="2739864" cy="514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GANTT</a:t>
            </a:r>
            <a:endParaRPr lang="en-CZ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4722E7F0-C1F4-2041-997A-C8298127B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585"/>
            <a:ext cx="9144000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GANTT</a:t>
            </a:r>
            <a:endParaRPr lang="en-CZ" dirty="0"/>
          </a:p>
        </p:txBody>
      </p:sp>
      <p:pic>
        <p:nvPicPr>
          <p:cNvPr id="6" name="Picture 5" descr="A picture containing text, window&#10;&#10;Description automatically generated">
            <a:extLst>
              <a:ext uri="{FF2B5EF4-FFF2-40B4-BE49-F238E27FC236}">
                <a16:creationId xmlns:a16="http://schemas.microsoft.com/office/drawing/2014/main" id="{BE638D3C-676D-374F-8A07-32855C9F1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8976"/>
            <a:ext cx="9144000" cy="465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500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FMEA – analýza rizik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952248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FMEA – analýza rizik</a:t>
            </a:r>
            <a:endParaRPr lang="en-CZ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7AF3A9-CF19-4C42-97CB-86D13395E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03976"/>
              </p:ext>
            </p:extLst>
          </p:nvPr>
        </p:nvGraphicFramePr>
        <p:xfrm>
          <a:off x="0" y="0"/>
          <a:ext cx="9144005" cy="68579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678">
                  <a:extLst>
                    <a:ext uri="{9D8B030D-6E8A-4147-A177-3AD203B41FA5}">
                      <a16:colId xmlns:a16="http://schemas.microsoft.com/office/drawing/2014/main" val="3679326276"/>
                    </a:ext>
                  </a:extLst>
                </a:gridCol>
                <a:gridCol w="1059279">
                  <a:extLst>
                    <a:ext uri="{9D8B030D-6E8A-4147-A177-3AD203B41FA5}">
                      <a16:colId xmlns:a16="http://schemas.microsoft.com/office/drawing/2014/main" val="865741585"/>
                    </a:ext>
                  </a:extLst>
                </a:gridCol>
                <a:gridCol w="1036498">
                  <a:extLst>
                    <a:ext uri="{9D8B030D-6E8A-4147-A177-3AD203B41FA5}">
                      <a16:colId xmlns:a16="http://schemas.microsoft.com/office/drawing/2014/main" val="255875092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614320188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769645901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236652170"/>
                    </a:ext>
                  </a:extLst>
                </a:gridCol>
                <a:gridCol w="451685">
                  <a:extLst>
                    <a:ext uri="{9D8B030D-6E8A-4147-A177-3AD203B41FA5}">
                      <a16:colId xmlns:a16="http://schemas.microsoft.com/office/drawing/2014/main" val="3171398165"/>
                    </a:ext>
                  </a:extLst>
                </a:gridCol>
                <a:gridCol w="709671">
                  <a:extLst>
                    <a:ext uri="{9D8B030D-6E8A-4147-A177-3AD203B41FA5}">
                      <a16:colId xmlns:a16="http://schemas.microsoft.com/office/drawing/2014/main" val="1164201992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652613583"/>
                    </a:ext>
                  </a:extLst>
                </a:gridCol>
                <a:gridCol w="647781">
                  <a:extLst>
                    <a:ext uri="{9D8B030D-6E8A-4147-A177-3AD203B41FA5}">
                      <a16:colId xmlns:a16="http://schemas.microsoft.com/office/drawing/2014/main" val="3146213515"/>
                    </a:ext>
                  </a:extLst>
                </a:gridCol>
                <a:gridCol w="513575">
                  <a:extLst>
                    <a:ext uri="{9D8B030D-6E8A-4147-A177-3AD203B41FA5}">
                      <a16:colId xmlns:a16="http://schemas.microsoft.com/office/drawing/2014/main" val="229869714"/>
                    </a:ext>
                  </a:extLst>
                </a:gridCol>
                <a:gridCol w="660770">
                  <a:extLst>
                    <a:ext uri="{9D8B030D-6E8A-4147-A177-3AD203B41FA5}">
                      <a16:colId xmlns:a16="http://schemas.microsoft.com/office/drawing/2014/main" val="1489749220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595952076"/>
                    </a:ext>
                  </a:extLst>
                </a:gridCol>
                <a:gridCol w="580678">
                  <a:extLst>
                    <a:ext uri="{9D8B030D-6E8A-4147-A177-3AD203B41FA5}">
                      <a16:colId xmlns:a16="http://schemas.microsoft.com/office/drawing/2014/main" val="3533683917"/>
                    </a:ext>
                  </a:extLst>
                </a:gridCol>
              </a:tblGrid>
              <a:tr h="359175">
                <a:tc>
                  <a:txBody>
                    <a:bodyPr/>
                    <a:lstStyle/>
                    <a:p>
                      <a:pPr algn="ctr" fontAlgn="ctr"/>
                      <a:r>
                        <a:rPr lang="en-CZ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CZ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Funkční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Potencionální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poruchy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následky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Závažnost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Třída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Potenciální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příčina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Pravděpodobnost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Nynější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řešení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defektu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Detekovatelnost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RPN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Doporučené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akce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Zodpovědná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osoba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klíčový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datum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Stav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Podniklé</a:t>
                      </a:r>
                      <a:r>
                        <a:rPr lang="en-GB" sz="7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kroky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864511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žádost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dotace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nezískání dotace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problém financování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nesplnění požadavků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počítáme, že dotaci získáme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získání lepších informacích o požadavcích na dotace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zařizovatel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258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dodejka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méně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materiálu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než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je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objednáno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posunutí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zboží u dodavatele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dodavatelů s identickým zbožím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609600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dostupnost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zpoždění realizace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neočekávaná nemoc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testování na nemoci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vakcinace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39204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materiál není přivezen na místo určení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práce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</a:t>
                      </a:r>
                      <a:r>
                        <a:rPr lang="en-GB" sz="7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díle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automobilů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cest pro materiál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nákup automobilů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110792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zboží není dodáno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není materiál, nemůže se projekt realizovat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vyčerpání zásob dodavatele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více dodavatelů s identickým zbožím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pracích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690086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dodávka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poškození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nedostatek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zakoupení více svítidel při prvotní objednávce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pevnější obaly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pracovník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plánu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336855"/>
                  </a:ext>
                </a:extLst>
              </a:tr>
              <a:tr h="79283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likvidace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likvidace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hromadění odpadu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přeplněné odběrné místo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do jiného odběrového místa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uzavření smlouvy s odběrovým místem tak, aby vždy byla kapacita pro naše odpady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46259"/>
                  </a:ext>
                </a:extLst>
              </a:tr>
              <a:tr h="269383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tažení kabelů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 kabelu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nefunkčnost instalace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 kabeláže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 kvalifikace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8112308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montáž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poničení svítidel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zvýšení finanční náročnosti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nesprávná manipulace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vyšší kvalifikace pracovníků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řídící pracovnk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0577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nesplnění požadavků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posun harmonogramu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nekvalitní montáž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výměna svítidla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kontrola revizním technikem již za montáže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revizní technik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765713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předávání instalace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odmítá dílo převzít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spory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změna managementu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neřeší se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lepší smlouva a právníci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právní zřizovatel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vyřešeno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801737"/>
                  </a:ext>
                </a:extLst>
              </a:tr>
              <a:tr h="906101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materiálu v OC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uskladnění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příliš malé plochy k uskladnění 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ve skladě HnaZak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přesvědčení zákazníka, že další plochy je nutnost uzavřít, vyjde to levněji a ekologičtěji, než jízda pro materiál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 osoba GTWD + vedoucí projektu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 řešení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032955"/>
                  </a:ext>
                </a:extLst>
              </a:tr>
              <a:tr h="453050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nemožnost uskladnění materiálu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komplikace uskladnění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sklad HnaZak je zaplněn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najímání skladu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rozšíření skladu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objednavatel materiálu + externích služeb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25356"/>
                  </a:ext>
                </a:extLst>
              </a:tr>
              <a:tr h="339788"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komunikace se zákazníkem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zákazník nekomunikuje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nejistota zakázky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špatná orientace v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telefonní kontakt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Z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CZ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vylepšení UX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kontaktní osoba GTWD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7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otázky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16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058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Odbavení a podpora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16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Dnešní prezentační jednání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2965326" cy="4997682"/>
          </a:xfrm>
        </p:spPr>
        <p:txBody>
          <a:bodyPr>
            <a:normAutofit/>
          </a:bodyPr>
          <a:lstStyle/>
          <a:p>
            <a:r>
              <a:rPr lang="cs-CZ" dirty="0"/>
              <a:t>Realizace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připomenutí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organizační struktura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zajištění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školení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matice zodpovědnosti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FMEA(T)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A95724-2E69-6347-9641-CE83C240802A}"/>
              </a:ext>
            </a:extLst>
          </p:cNvPr>
          <p:cNvSpPr txBox="1">
            <a:spLocks/>
          </p:cNvSpPr>
          <p:nvPr/>
        </p:nvSpPr>
        <p:spPr>
          <a:xfrm>
            <a:off x="3081868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Odbavení a podpora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odbavení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plán odstavení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3EC6A3-F220-5640-A5BD-3616FDD40507}"/>
              </a:ext>
            </a:extLst>
          </p:cNvPr>
          <p:cNvSpPr txBox="1">
            <a:spLocks/>
          </p:cNvSpPr>
          <p:nvPr/>
        </p:nvSpPr>
        <p:spPr>
          <a:xfrm>
            <a:off x="5908673" y="1665000"/>
            <a:ext cx="2965326" cy="4997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Vyhodnocení projektu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znovupoužitelné artefakty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zhodnocení tvořitelů</a:t>
            </a:r>
          </a:p>
          <a:p>
            <a:endParaRPr lang="cs-CZ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65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odbavení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71" y="2205818"/>
            <a:ext cx="8605058" cy="271651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školení</a:t>
            </a:r>
            <a:r>
              <a:rPr lang="cs-CZ" dirty="0"/>
              <a:t> před předáním díla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provedení</a:t>
            </a:r>
            <a:r>
              <a:rPr lang="cs-CZ" dirty="0"/>
              <a:t> dokončeným dílem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zodpovězení</a:t>
            </a:r>
            <a:r>
              <a:rPr lang="cs-CZ" dirty="0"/>
              <a:t> doplňujících otázek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podpis</a:t>
            </a:r>
            <a:r>
              <a:rPr lang="cs-CZ" dirty="0"/>
              <a:t> předávacího protokolu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solidFill>
                  <a:srgbClr val="FF0000"/>
                </a:solidFill>
              </a:rPr>
              <a:t>předání</a:t>
            </a:r>
            <a:r>
              <a:rPr lang="cs-CZ" dirty="0"/>
              <a:t> kompletní dokumentace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žádost o dotace </a:t>
            </a:r>
            <a:r>
              <a:rPr lang="cs-CZ" dirty="0">
                <a:solidFill>
                  <a:srgbClr val="FF0000"/>
                </a:solidFill>
              </a:rPr>
              <a:t>posouzena zpětně </a:t>
            </a:r>
            <a:r>
              <a:rPr lang="cs-CZ" dirty="0"/>
              <a:t>příslušným orgánem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80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podpory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po jednom roce od uvedení zařízení do provozu – preventivní </a:t>
            </a:r>
            <a:r>
              <a:rPr lang="cs-CZ" dirty="0">
                <a:solidFill>
                  <a:srgbClr val="FF0000"/>
                </a:solidFill>
              </a:rPr>
              <a:t>REVIZE</a:t>
            </a:r>
            <a:r>
              <a:rPr lang="cs-CZ" dirty="0"/>
              <a:t> instalace</a:t>
            </a:r>
          </a:p>
          <a:p>
            <a:r>
              <a:rPr lang="cs-CZ" dirty="0"/>
              <a:t>kontrola aktualizací SW na monitoring a řízení</a:t>
            </a:r>
          </a:p>
          <a:p>
            <a:r>
              <a:rPr lang="cs-CZ" dirty="0"/>
              <a:t>podpora zabudovaná v SW na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operátor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podpůrný technik podpory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technici pracující na projektu</a:t>
            </a:r>
          </a:p>
          <a:p>
            <a:endParaRPr lang="cs-C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cs-CZ" dirty="0">
                <a:latin typeface="+mj-lt"/>
                <a:cs typeface="Times New Roman" panose="02020603050405020304" pitchFamily="18" charset="0"/>
              </a:rPr>
              <a:t>náhradní díly a svítidla</a:t>
            </a:r>
          </a:p>
          <a:p>
            <a:r>
              <a:rPr lang="cs-CZ" dirty="0">
                <a:latin typeface="+mj-lt"/>
                <a:cs typeface="Times New Roman" panose="02020603050405020304" pitchFamily="18" charset="0"/>
              </a:rPr>
              <a:t>další podpora dle balíčku zákazníka</a:t>
            </a:r>
          </a:p>
        </p:txBody>
      </p:sp>
    </p:spTree>
    <p:extLst>
      <p:ext uri="{BB962C8B-B14F-4D97-AF65-F5344CB8AC3E}">
        <p14:creationId xmlns:p14="http://schemas.microsoft.com/office/powerpoint/2010/main" val="251731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Plán odstavení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není přesný plán odstavení, pokud nedojde k nenadále změně norem, vyhlášek, zásahu vyšší moci</a:t>
            </a:r>
          </a:p>
          <a:p>
            <a:r>
              <a:rPr lang="cs-CZ" dirty="0"/>
              <a:t>plánovaná výměna svítidel za 10 let</a:t>
            </a:r>
          </a:p>
          <a:p>
            <a:r>
              <a:rPr lang="cs-CZ" dirty="0"/>
              <a:t>výměna kabeláže po předchozí kontrole</a:t>
            </a:r>
          </a:p>
        </p:txBody>
      </p:sp>
    </p:spTree>
    <p:extLst>
      <p:ext uri="{BB962C8B-B14F-4D97-AF65-F5344CB8AC3E}">
        <p14:creationId xmlns:p14="http://schemas.microsoft.com/office/powerpoint/2010/main" val="378971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Vyhodnocení projektu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80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cs-CZ" dirty="0"/>
              <a:t>Znovupoužitelné artefakty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4997682"/>
          </a:xfrm>
        </p:spPr>
        <p:txBody>
          <a:bodyPr>
            <a:normAutofit/>
          </a:bodyPr>
          <a:lstStyle/>
          <a:p>
            <a:r>
              <a:rPr lang="cs-CZ" dirty="0"/>
              <a:t>zakoupené normy</a:t>
            </a:r>
          </a:p>
          <a:p>
            <a:r>
              <a:rPr lang="cs-CZ" dirty="0"/>
              <a:t>UX v SW na monitoring, řízení osvětlení a elektrické instalace</a:t>
            </a:r>
          </a:p>
          <a:p>
            <a:r>
              <a:rPr lang="cs-CZ" dirty="0"/>
              <a:t>automatická šablona standardizovaných žádostí o dotace</a:t>
            </a:r>
          </a:p>
          <a:p>
            <a:r>
              <a:rPr lang="cs-CZ" dirty="0"/>
              <a:t>generalizace části projektové dokumentace (nadpisy, sekce, obecná automatizace šablony)</a:t>
            </a:r>
          </a:p>
        </p:txBody>
      </p:sp>
    </p:spTree>
    <p:extLst>
      <p:ext uri="{BB962C8B-B14F-4D97-AF65-F5344CB8AC3E}">
        <p14:creationId xmlns:p14="http://schemas.microsoft.com/office/powerpoint/2010/main" val="3950657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71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B46B1-D9B3-D943-9388-518C00D58F87}"/>
              </a:ext>
            </a:extLst>
          </p:cNvPr>
          <p:cNvSpPr txBox="1">
            <a:spLocks/>
          </p:cNvSpPr>
          <p:nvPr/>
        </p:nvSpPr>
        <p:spPr>
          <a:xfrm>
            <a:off x="0" y="405321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>
                <a:solidFill>
                  <a:srgbClr val="0065BD"/>
                </a:solidFill>
              </a:rPr>
              <a:t>Jan Hnát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620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57214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Získaná zkušenost?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F42B1-547A-C541-9A5B-E51C3AA0A2AE}"/>
              </a:ext>
            </a:extLst>
          </p:cNvPr>
          <p:cNvSpPr txBox="1">
            <a:spLocks/>
          </p:cNvSpPr>
          <p:nvPr/>
        </p:nvSpPr>
        <p:spPr>
          <a:xfrm>
            <a:off x="0" y="3312683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600" dirty="0">
                <a:solidFill>
                  <a:srgbClr val="FF0000"/>
                </a:solidFill>
              </a:rPr>
              <a:t>Zhodnocení tvořitelů</a:t>
            </a:r>
            <a:endParaRPr lang="en-CZ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99B46B1-D9B3-D943-9388-518C00D58F87}"/>
              </a:ext>
            </a:extLst>
          </p:cNvPr>
          <p:cNvSpPr txBox="1">
            <a:spLocks/>
          </p:cNvSpPr>
          <p:nvPr/>
        </p:nvSpPr>
        <p:spPr>
          <a:xfrm>
            <a:off x="0" y="4053218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>
                <a:solidFill>
                  <a:srgbClr val="0065BD"/>
                </a:solidFill>
              </a:rPr>
              <a:t>Petr Zakopal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60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94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F81D-D815-C64B-B580-2F7E104B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000" y="2705668"/>
            <a:ext cx="7736694" cy="1446663"/>
          </a:xfrm>
        </p:spPr>
        <p:txBody>
          <a:bodyPr/>
          <a:lstStyle/>
          <a:p>
            <a:r>
              <a:rPr lang="en-CZ" dirty="0"/>
              <a:t>Děkujeme za pozornost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89FA9D-E085-184A-85E2-259E55750507}"/>
              </a:ext>
            </a:extLst>
          </p:cNvPr>
          <p:cNvSpPr txBox="1">
            <a:spLocks/>
          </p:cNvSpPr>
          <p:nvPr/>
        </p:nvSpPr>
        <p:spPr>
          <a:xfrm>
            <a:off x="-457200" y="6272448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ptzk.cz</a:t>
            </a:r>
            <a:r>
              <a:rPr lang="cs-CZ" sz="2800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cs-CZ" sz="2800" dirty="0" err="1">
                <a:solidFill>
                  <a:schemeClr val="bg1">
                    <a:lumMod val="85000"/>
                  </a:schemeClr>
                </a:solidFill>
              </a:rPr>
              <a:t>tpr</a:t>
            </a:r>
            <a:endParaRPr lang="en-CZ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4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Realizace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35972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Jaký </a:t>
            </a:r>
            <a:r>
              <a:rPr lang="cs-CZ" sz="4400" dirty="0">
                <a:solidFill>
                  <a:srgbClr val="0065BD"/>
                </a:solidFill>
              </a:rPr>
              <a:t>projekt?</a:t>
            </a:r>
            <a:endParaRPr lang="en-CZ" sz="4400" dirty="0">
              <a:solidFill>
                <a:srgbClr val="0065BD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1735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23770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 err="1"/>
              <a:t>Rekonstrukce</a:t>
            </a:r>
            <a:r>
              <a:rPr lang="en-US" sz="4400" dirty="0"/>
              <a:t> </a:t>
            </a:r>
            <a:r>
              <a:rPr lang="en-US" sz="4400" dirty="0" err="1"/>
              <a:t>osvětlení</a:t>
            </a:r>
            <a:r>
              <a:rPr lang="en-US" sz="4400" dirty="0"/>
              <a:t> a </a:t>
            </a:r>
            <a:r>
              <a:rPr lang="en-US" sz="4400" dirty="0" err="1"/>
              <a:t>kabeláže</a:t>
            </a:r>
            <a:r>
              <a:rPr lang="en-US" sz="4400" dirty="0"/>
              <a:t> </a:t>
            </a:r>
            <a:r>
              <a:rPr lang="en-US" sz="4400" dirty="0" err="1"/>
              <a:t>garáží</a:t>
            </a:r>
            <a:r>
              <a:rPr lang="en-US" sz="4400" dirty="0"/>
              <a:t> OC </a:t>
            </a:r>
            <a:r>
              <a:rPr lang="en-US" sz="4400" dirty="0" err="1"/>
              <a:t>Trnávka</a:t>
            </a:r>
            <a:r>
              <a:rPr lang="en-US" sz="4400" dirty="0"/>
              <a:t> 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18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EEAF-85F4-F64E-97FF-63AFACC7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665000"/>
            <a:ext cx="8605058" cy="872138"/>
          </a:xfrm>
        </p:spPr>
        <p:txBody>
          <a:bodyPr/>
          <a:lstStyle/>
          <a:p>
            <a:r>
              <a:rPr lang="en-GB" dirty="0"/>
              <a:t>o</a:t>
            </a:r>
            <a:r>
              <a:rPr lang="en-CZ" dirty="0"/>
              <a:t>bjednávka rekonstrukce nevyhovujícího osvětlení podzemních garáží včetně výměny stávající nevyhovující kabeláže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268941" y="3216092"/>
            <a:ext cx="8605058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Z" dirty="0"/>
              <a:t>legislativní záležitosti</a:t>
            </a:r>
            <a:br>
              <a:rPr lang="en-CZ" dirty="0"/>
            </a:br>
            <a:r>
              <a:rPr lang="en-GB" dirty="0"/>
              <a:t>z</a:t>
            </a:r>
            <a:r>
              <a:rPr lang="en-CZ" dirty="0"/>
              <a:t>a provozu</a:t>
            </a:r>
            <a:br>
              <a:rPr lang="en-CZ" dirty="0"/>
            </a:br>
            <a:r>
              <a:rPr lang="en-CZ" dirty="0"/>
              <a:t>likvidace</a:t>
            </a:r>
            <a:br>
              <a:rPr lang="en-CZ" dirty="0"/>
            </a:br>
            <a:r>
              <a:rPr lang="en-CZ" dirty="0"/>
              <a:t>fond na revitalizaci VPO</a:t>
            </a:r>
            <a:br>
              <a:rPr lang="en-CZ" dirty="0"/>
            </a:br>
            <a:r>
              <a:rPr lang="en-CZ" dirty="0"/>
              <a:t>splatnost faktury 120 dnů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F9F5F9-4D93-E542-BFA6-CE5D3523347A}"/>
              </a:ext>
            </a:extLst>
          </p:cNvPr>
          <p:cNvSpPr txBox="1">
            <a:spLocks/>
          </p:cNvSpPr>
          <p:nvPr/>
        </p:nvSpPr>
        <p:spPr>
          <a:xfrm>
            <a:off x="2151528" y="658003"/>
            <a:ext cx="8605058" cy="872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>
                <a:solidFill>
                  <a:srgbClr val="FF0000"/>
                </a:solidFill>
              </a:rPr>
              <a:t>rekonstrukce podzemních garáží OC Trnávka</a:t>
            </a:r>
            <a:endParaRPr lang="en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9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1FA2-444D-9248-A2E7-0F1E6210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28" y="195318"/>
            <a:ext cx="6722471" cy="1087934"/>
          </a:xfrm>
        </p:spPr>
        <p:txBody>
          <a:bodyPr/>
          <a:lstStyle/>
          <a:p>
            <a:r>
              <a:rPr lang="en-CZ" dirty="0"/>
              <a:t>Zadání projektu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1" y="2688465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ukončení projektu do </a:t>
            </a:r>
            <a:r>
              <a:rPr lang="cs-CZ" sz="4400" dirty="0">
                <a:solidFill>
                  <a:srgbClr val="FF0000"/>
                </a:solidFill>
              </a:rPr>
              <a:t>30.10.2021</a:t>
            </a:r>
            <a:endParaRPr lang="en-CZ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3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64734D-A18E-854D-A37D-1E66E63CEBA2}"/>
              </a:ext>
            </a:extLst>
          </p:cNvPr>
          <p:cNvSpPr txBox="1">
            <a:spLocks/>
          </p:cNvSpPr>
          <p:nvPr/>
        </p:nvSpPr>
        <p:spPr>
          <a:xfrm>
            <a:off x="-457200" y="3429000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3200" dirty="0"/>
              <a:t>dokumentace k dispozici</a:t>
            </a:r>
            <a:br>
              <a:rPr lang="cs-CZ" sz="3200" dirty="0"/>
            </a:br>
            <a:r>
              <a:rPr lang="cs-CZ" sz="3200" dirty="0">
                <a:solidFill>
                  <a:srgbClr val="0065BD"/>
                </a:solidFill>
              </a:rPr>
              <a:t>ON-LINE</a:t>
            </a:r>
            <a:endParaRPr lang="en-CZ" sz="3200" dirty="0">
              <a:solidFill>
                <a:srgbClr val="0065BD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A0DE-8400-2C4E-A32C-9A45FE207807}"/>
              </a:ext>
            </a:extLst>
          </p:cNvPr>
          <p:cNvSpPr txBox="1">
            <a:spLocks/>
          </p:cNvSpPr>
          <p:nvPr/>
        </p:nvSpPr>
        <p:spPr>
          <a:xfrm>
            <a:off x="-457200" y="2688465"/>
            <a:ext cx="10058400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 err="1">
                <a:solidFill>
                  <a:srgbClr val="0065BD"/>
                </a:solidFill>
              </a:rPr>
              <a:t>ptzk.cz</a:t>
            </a:r>
            <a:r>
              <a:rPr lang="cs-CZ" sz="4400" dirty="0"/>
              <a:t>/</a:t>
            </a:r>
            <a:r>
              <a:rPr lang="cs-CZ" sz="4400" dirty="0" err="1"/>
              <a:t>tpr</a:t>
            </a:r>
            <a:endParaRPr lang="en-CZ" sz="44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1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1FEC2B-AF84-C148-84D4-6254352A82B0}"/>
              </a:ext>
            </a:extLst>
          </p:cNvPr>
          <p:cNvSpPr txBox="1">
            <a:spLocks/>
          </p:cNvSpPr>
          <p:nvPr/>
        </p:nvSpPr>
        <p:spPr>
          <a:xfrm>
            <a:off x="0" y="2881241"/>
            <a:ext cx="9143999" cy="1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400" dirty="0"/>
              <a:t>Organizační struktura &amp; Team a role</a:t>
            </a:r>
            <a:endParaRPr lang="en-CZ" sz="4400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3449D7-2B47-B546-919F-748754FC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9859525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15194</TotalTime>
  <Words>1345</Words>
  <Application>Microsoft Macintosh PowerPoint</Application>
  <PresentationFormat>On-screen Show (4:3)</PresentationFormat>
  <Paragraphs>744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Technika-Bold</vt:lpstr>
      <vt:lpstr>Arial</vt:lpstr>
      <vt:lpstr>Times New Roman</vt:lpstr>
      <vt:lpstr>Technika</vt:lpstr>
      <vt:lpstr>Motiv Office</vt:lpstr>
      <vt:lpstr>Rekonstrukce osvětlení a kabeláže garáží OC Trnávka 2021</vt:lpstr>
      <vt:lpstr>Dnešní prezentační jednání</vt:lpstr>
      <vt:lpstr>PowerPoint Presentation</vt:lpstr>
      <vt:lpstr>PowerPoint Presentation</vt:lpstr>
      <vt:lpstr>PowerPoint Presentation</vt:lpstr>
      <vt:lpstr>Zadání projektu</vt:lpstr>
      <vt:lpstr>Zadání projektu</vt:lpstr>
      <vt:lpstr>PowerPoint Presentation</vt:lpstr>
      <vt:lpstr>PowerPoint Presentation</vt:lpstr>
      <vt:lpstr>Matice zodpovědnosti a role</vt:lpstr>
      <vt:lpstr>PowerPoint Presentation</vt:lpstr>
      <vt:lpstr>Zajištění projektu</vt:lpstr>
      <vt:lpstr>PowerPoint Presentation</vt:lpstr>
      <vt:lpstr>WBS – Work Breakdown Structure</vt:lpstr>
      <vt:lpstr>GANTT</vt:lpstr>
      <vt:lpstr>GANTT</vt:lpstr>
      <vt:lpstr>FMEA – analýza rizik</vt:lpstr>
      <vt:lpstr>FMEA – analýza rizik</vt:lpstr>
      <vt:lpstr>PowerPoint Presentation</vt:lpstr>
      <vt:lpstr>Plán odbavení</vt:lpstr>
      <vt:lpstr>Plán podpory</vt:lpstr>
      <vt:lpstr>Plán odstavení</vt:lpstr>
      <vt:lpstr>PowerPoint Presentation</vt:lpstr>
      <vt:lpstr>Znovupoužitelné artefakty</vt:lpstr>
      <vt:lpstr>PowerPoint Presentation</vt:lpstr>
      <vt:lpstr>PowerPoint Presentation</vt:lpstr>
      <vt:lpstr>PowerPoint Presentation</vt:lpstr>
      <vt:lpstr>PowerPoint Presentation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178</cp:revision>
  <dcterms:created xsi:type="dcterms:W3CDTF">2021-03-09T09:05:17Z</dcterms:created>
  <dcterms:modified xsi:type="dcterms:W3CDTF">2021-04-29T19:37:06Z</dcterms:modified>
</cp:coreProperties>
</file>