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309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300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8" r:id="rId34"/>
    <p:sldId id="286" r:id="rId35"/>
    <p:sldId id="287" r:id="rId36"/>
    <p:sldId id="302" r:id="rId37"/>
    <p:sldId id="303" r:id="rId38"/>
    <p:sldId id="304" r:id="rId39"/>
    <p:sldId id="305" r:id="rId40"/>
    <p:sldId id="306" r:id="rId41"/>
    <p:sldId id="307" r:id="rId42"/>
    <p:sldId id="311" r:id="rId43"/>
    <p:sldId id="312" r:id="rId44"/>
    <p:sldId id="298" r:id="rId45"/>
    <p:sldId id="310" r:id="rId46"/>
    <p:sldId id="290" r:id="rId47"/>
    <p:sldId id="308" r:id="rId48"/>
  </p:sldIdLst>
  <p:sldSz cx="9144000" cy="6858000" type="screen4x3"/>
  <p:notesSz cx="6858000" cy="9144000"/>
  <p:embeddedFontLst>
    <p:embeddedFont>
      <p:font typeface="Technika" pitchFamily="2" charset="77"/>
      <p:regular r:id="rId49"/>
      <p:bold r:id="rId50"/>
      <p:italic r:id="rId51"/>
      <p:boldItalic r:id="rId52"/>
    </p:embeddedFont>
    <p:embeddedFont>
      <p:font typeface="Technika-Bold" pitchFamily="2" charset="77"/>
      <p:regular r:id="rId53"/>
      <p:bold r:id="rId5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D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tremeprogramming.org/" TargetMode="External"/><Relationship Id="rId2" Type="http://schemas.openxmlformats.org/officeDocument/2006/relationships/hyperlink" Target="https://www.agilealliance.org/glossary/xp/#q=~(infinite~false~filters~(postType~(~'post~'aa_book~'aa_event_session~'aa_experience_report~'aa_glossary~'aa_research_paper~'aa_video)~tags~(~'xp))~searchTerm~'~sort~false~sortDirection~'asc~page~1)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10F9-6449-C649-AE38-0FE89C23B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Z" dirty="0"/>
              <a:t>Extreme programming and Extreme manufacturing</a:t>
            </a:r>
          </a:p>
        </p:txBody>
      </p:sp>
      <p:sp>
        <p:nvSpPr>
          <p:cNvPr id="4" name="Podnadpis 10">
            <a:extLst>
              <a:ext uri="{FF2B5EF4-FFF2-40B4-BE49-F238E27FC236}">
                <a16:creationId xmlns:a16="http://schemas.microsoft.com/office/drawing/2014/main" id="{D31841A0-334D-C94C-B46E-F7EA7EE73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3997544"/>
            <a:ext cx="7736693" cy="1771721"/>
          </a:xfrm>
        </p:spPr>
        <p:txBody>
          <a:bodyPr/>
          <a:lstStyle/>
          <a:p>
            <a:r>
              <a:rPr lang="en-US" dirty="0"/>
              <a:t>Jan </a:t>
            </a:r>
            <a:r>
              <a:rPr lang="en-US" dirty="0" err="1"/>
              <a:t>Hnát</a:t>
            </a:r>
            <a:endParaRPr lang="en-US" dirty="0"/>
          </a:p>
          <a:p>
            <a:r>
              <a:rPr lang="en-US" dirty="0"/>
              <a:t>Petr </a:t>
            </a:r>
            <a:r>
              <a:rPr lang="en-US" dirty="0" err="1"/>
              <a:t>Zakopal</a:t>
            </a:r>
            <a:endParaRPr lang="en-US" dirty="0"/>
          </a:p>
          <a:p>
            <a:r>
              <a:rPr lang="en-US" dirty="0" err="1"/>
              <a:t>Fakulta</a:t>
            </a:r>
            <a:r>
              <a:rPr lang="en-US" dirty="0"/>
              <a:t> </a:t>
            </a:r>
            <a:r>
              <a:rPr lang="en-US" dirty="0" err="1"/>
              <a:t>elektrotechnická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9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Jednoduchost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6066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Jednoduchost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Zpětná vazba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21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Jednoduchost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Zpětná vazba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Kuráž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6723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Jednoduchost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Zpětná vazba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Kuráž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Respekt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753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0303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160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7472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887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6667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122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64734D-A18E-854D-A37D-1E66E63CEBA2}"/>
              </a:ext>
            </a:extLst>
          </p:cNvPr>
          <p:cNvSpPr txBox="1">
            <a:spLocks/>
          </p:cNvSpPr>
          <p:nvPr/>
        </p:nvSpPr>
        <p:spPr>
          <a:xfrm>
            <a:off x="-457200" y="3429000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3200" dirty="0"/>
              <a:t>poznámky k dispozici</a:t>
            </a:r>
            <a:br>
              <a:rPr lang="cs-CZ" sz="3200" dirty="0"/>
            </a:br>
            <a:r>
              <a:rPr lang="cs-CZ" sz="3200" dirty="0">
                <a:solidFill>
                  <a:srgbClr val="0065BD"/>
                </a:solidFill>
              </a:rPr>
              <a:t>ON-LINE</a:t>
            </a:r>
            <a:endParaRPr lang="en-CZ" sz="3200" dirty="0">
              <a:solidFill>
                <a:srgbClr val="0065BD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4DA0DE-8400-2C4E-A32C-9A45FE207807}"/>
              </a:ext>
            </a:extLst>
          </p:cNvPr>
          <p:cNvSpPr txBox="1">
            <a:spLocks/>
          </p:cNvSpPr>
          <p:nvPr/>
        </p:nvSpPr>
        <p:spPr>
          <a:xfrm>
            <a:off x="-457200" y="2688465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 err="1">
                <a:solidFill>
                  <a:srgbClr val="0065BD"/>
                </a:solidFill>
              </a:rPr>
              <a:t>ptzk.cz</a:t>
            </a:r>
            <a:r>
              <a:rPr lang="cs-CZ" sz="4400" dirty="0"/>
              <a:t>/</a:t>
            </a:r>
            <a:r>
              <a:rPr lang="cs-CZ" sz="4400" dirty="0" err="1"/>
              <a:t>tpr</a:t>
            </a:r>
            <a:endParaRPr lang="en-CZ" sz="44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814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368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8554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3841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7516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6416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5093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0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123F34-CE9C-6E46-86F9-37A8A6949595}"/>
              </a:ext>
            </a:extLst>
          </p:cNvPr>
          <p:cNvSpPr txBox="1">
            <a:spLocks/>
          </p:cNvSpPr>
          <p:nvPr/>
        </p:nvSpPr>
        <p:spPr>
          <a:xfrm>
            <a:off x="4213331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 minute build</a:t>
            </a:r>
          </a:p>
        </p:txBody>
      </p:sp>
    </p:spTree>
    <p:extLst>
      <p:ext uri="{BB962C8B-B14F-4D97-AF65-F5344CB8AC3E}">
        <p14:creationId xmlns:p14="http://schemas.microsoft.com/office/powerpoint/2010/main" val="2704786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0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123F34-CE9C-6E46-86F9-37A8A6949595}"/>
              </a:ext>
            </a:extLst>
          </p:cNvPr>
          <p:cNvSpPr txBox="1">
            <a:spLocks/>
          </p:cNvSpPr>
          <p:nvPr/>
        </p:nvSpPr>
        <p:spPr>
          <a:xfrm>
            <a:off x="4213331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minute build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Průběžná integrace</a:t>
            </a:r>
          </a:p>
          <a:p>
            <a:pPr algn="ctr"/>
            <a:endParaRPr lang="en-CZ" sz="24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698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0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123F34-CE9C-6E46-86F9-37A8A6949595}"/>
              </a:ext>
            </a:extLst>
          </p:cNvPr>
          <p:cNvSpPr txBox="1">
            <a:spLocks/>
          </p:cNvSpPr>
          <p:nvPr/>
        </p:nvSpPr>
        <p:spPr>
          <a:xfrm>
            <a:off x="4213331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minute build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Průběžná integrace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Test-First programming</a:t>
            </a:r>
          </a:p>
          <a:p>
            <a:pPr algn="ctr"/>
            <a:endParaRPr lang="en-CZ" sz="24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998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0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123F34-CE9C-6E46-86F9-37A8A6949595}"/>
              </a:ext>
            </a:extLst>
          </p:cNvPr>
          <p:cNvSpPr txBox="1">
            <a:spLocks/>
          </p:cNvSpPr>
          <p:nvPr/>
        </p:nvSpPr>
        <p:spPr>
          <a:xfrm>
            <a:off x="4213331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minute build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Průběžná integrace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Test-First programming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Incremental design</a:t>
            </a:r>
          </a:p>
          <a:p>
            <a:pPr algn="ctr"/>
            <a:endParaRPr lang="en-CZ" sz="24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561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4756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Zákazník</a:t>
            </a:r>
          </a:p>
        </p:txBody>
      </p:sp>
    </p:spTree>
    <p:extLst>
      <p:ext uri="{BB962C8B-B14F-4D97-AF65-F5344CB8AC3E}">
        <p14:creationId xmlns:p14="http://schemas.microsoft.com/office/powerpoint/2010/main" val="261814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5ED9-112E-C549-AE13-7BCA5E9C0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477071"/>
            <a:ext cx="9144000" cy="1230227"/>
          </a:xfrm>
        </p:spPr>
        <p:txBody>
          <a:bodyPr>
            <a:normAutofit/>
          </a:bodyPr>
          <a:lstStyle/>
          <a:p>
            <a:pPr algn="ctr"/>
            <a:r>
              <a:rPr lang="en-CZ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Extreme programming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6F586B-7296-CC4D-ADE0-96F48083DD72}"/>
              </a:ext>
            </a:extLst>
          </p:cNvPr>
          <p:cNvSpPr txBox="1">
            <a:spLocks/>
          </p:cNvSpPr>
          <p:nvPr/>
        </p:nvSpPr>
        <p:spPr>
          <a:xfrm>
            <a:off x="0" y="3309732"/>
            <a:ext cx="9143999" cy="1230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pPr algn="ctr"/>
            <a:r>
              <a:rPr lang="en-CZ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XP</a:t>
            </a:r>
          </a:p>
        </p:txBody>
      </p:sp>
    </p:spTree>
    <p:extLst>
      <p:ext uri="{BB962C8B-B14F-4D97-AF65-F5344CB8AC3E}">
        <p14:creationId xmlns:p14="http://schemas.microsoft.com/office/powerpoint/2010/main" val="2493974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Zákazník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Vývojář</a:t>
            </a:r>
          </a:p>
        </p:txBody>
      </p:sp>
    </p:spTree>
    <p:extLst>
      <p:ext uri="{BB962C8B-B14F-4D97-AF65-F5344CB8AC3E}">
        <p14:creationId xmlns:p14="http://schemas.microsoft.com/office/powerpoint/2010/main" val="3428025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Zákazník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Vývojář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Tracker</a:t>
            </a:r>
          </a:p>
        </p:txBody>
      </p:sp>
    </p:spTree>
    <p:extLst>
      <p:ext uri="{BB962C8B-B14F-4D97-AF65-F5344CB8AC3E}">
        <p14:creationId xmlns:p14="http://schemas.microsoft.com/office/powerpoint/2010/main" val="3030067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Zákazník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Vývojář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Tracker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Coach</a:t>
            </a:r>
          </a:p>
        </p:txBody>
      </p:sp>
    </p:spTree>
    <p:extLst>
      <p:ext uri="{BB962C8B-B14F-4D97-AF65-F5344CB8AC3E}">
        <p14:creationId xmlns:p14="http://schemas.microsoft.com/office/powerpoint/2010/main" val="599465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alliance</a:t>
            </a:r>
            <a:b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https://www.agilealliance.org/glossary/xp/#q=~(infinite~false~filters~(postType~(~'post~'aa_book~'aa_event_session~'aa_experience_report~'aa_glossary~'aa_research_paper~'aa_video)~tags~(~'xp))~searchTerm~'~sort~false~sortDirection~'asc~page~1)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 programming: A gentle introduction</a:t>
            </a:r>
            <a:b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http://www.extremeprogramming.org</a:t>
            </a:r>
            <a:endParaRPr lang="en-GB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Z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Zdroje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7310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5ED9-112E-C549-AE13-7BCA5E9C0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477071"/>
            <a:ext cx="9144000" cy="1230227"/>
          </a:xfrm>
        </p:spPr>
        <p:txBody>
          <a:bodyPr>
            <a:normAutofit/>
          </a:bodyPr>
          <a:lstStyle/>
          <a:p>
            <a:pPr algn="ctr"/>
            <a:r>
              <a:rPr lang="en-CZ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Extreme manufacturing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6F586B-7296-CC4D-ADE0-96F48083DD72}"/>
              </a:ext>
            </a:extLst>
          </p:cNvPr>
          <p:cNvSpPr txBox="1">
            <a:spLocks/>
          </p:cNvSpPr>
          <p:nvPr/>
        </p:nvSpPr>
        <p:spPr>
          <a:xfrm>
            <a:off x="0" y="3309732"/>
            <a:ext cx="9143999" cy="1230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pPr algn="ctr"/>
            <a:r>
              <a:rPr lang="en-CZ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XM</a:t>
            </a:r>
          </a:p>
        </p:txBody>
      </p:sp>
    </p:spTree>
    <p:extLst>
      <p:ext uri="{BB962C8B-B14F-4D97-AF65-F5344CB8AC3E}">
        <p14:creationId xmlns:p14="http://schemas.microsoft.com/office/powerpoint/2010/main" val="3339952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3E62B6-B26A-6043-8F92-2A838E5BE81A}"/>
              </a:ext>
            </a:extLst>
          </p:cNvPr>
          <p:cNvSpPr txBox="1">
            <a:spLocks/>
          </p:cNvSpPr>
          <p:nvPr/>
        </p:nvSpPr>
        <p:spPr>
          <a:xfrm>
            <a:off x="64394" y="1877096"/>
            <a:ext cx="9015211" cy="3103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5700" dirty="0">
                <a:solidFill>
                  <a:srgbClr val="0065BD"/>
                </a:solidFill>
              </a:rPr>
              <a:t>?</a:t>
            </a:r>
            <a:endParaRPr lang="en-CZ" sz="257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59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</p:txBody>
      </p:sp>
    </p:spTree>
    <p:extLst>
      <p:ext uri="{BB962C8B-B14F-4D97-AF65-F5344CB8AC3E}">
        <p14:creationId xmlns:p14="http://schemas.microsoft.com/office/powerpoint/2010/main" val="2220901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</p:txBody>
      </p:sp>
    </p:spTree>
    <p:extLst>
      <p:ext uri="{BB962C8B-B14F-4D97-AF65-F5344CB8AC3E}">
        <p14:creationId xmlns:p14="http://schemas.microsoft.com/office/powerpoint/2010/main" val="4222871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iterační princip</a:t>
            </a:r>
          </a:p>
        </p:txBody>
      </p:sp>
    </p:spTree>
    <p:extLst>
      <p:ext uri="{BB962C8B-B14F-4D97-AF65-F5344CB8AC3E}">
        <p14:creationId xmlns:p14="http://schemas.microsoft.com/office/powerpoint/2010/main" val="3275247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iterační princip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vytvoření Manifesto for Agile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74576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3E62B6-B26A-6043-8F92-2A838E5BE81A}"/>
              </a:ext>
            </a:extLst>
          </p:cNvPr>
          <p:cNvSpPr txBox="1">
            <a:spLocks/>
          </p:cNvSpPr>
          <p:nvPr/>
        </p:nvSpPr>
        <p:spPr>
          <a:xfrm>
            <a:off x="64394" y="1877096"/>
            <a:ext cx="9015211" cy="3103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5700" dirty="0">
                <a:solidFill>
                  <a:srgbClr val="0065BD"/>
                </a:solidFill>
              </a:rPr>
              <a:t>?</a:t>
            </a:r>
            <a:endParaRPr lang="en-CZ" sz="257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2378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iterační princip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vytvoření Manifesto for Agile Software Development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principy Manifesto přeformulovány ze SW do manufacturing</a:t>
            </a:r>
          </a:p>
        </p:txBody>
      </p:sp>
    </p:spTree>
    <p:extLst>
      <p:ext uri="{BB962C8B-B14F-4D97-AF65-F5344CB8AC3E}">
        <p14:creationId xmlns:p14="http://schemas.microsoft.com/office/powerpoint/2010/main" val="14258649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iterační princip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vytvoření Manifesto for Agile Software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principy Manifesto přeformulovány ze SW do manufacturing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základy ze Scrum</a:t>
            </a:r>
          </a:p>
        </p:txBody>
      </p:sp>
    </p:spTree>
    <p:extLst>
      <p:ext uri="{BB962C8B-B14F-4D97-AF65-F5344CB8AC3E}">
        <p14:creationId xmlns:p14="http://schemas.microsoft.com/office/powerpoint/2010/main" val="25111029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Upravené principy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32445"/>
            <a:ext cx="7794000" cy="509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Naší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nejvyšší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prioritou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uspokojení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zákazníka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pomocí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včasného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kvalitního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dodání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hodnotného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produktu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Změny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požadavků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možné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pokročilém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stádiu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vývoje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Díky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těmto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změnám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vylepšuje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pozice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zákazníka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výhoda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trhu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Často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dodávejte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potřebné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funkční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nebo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prototypy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Často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rámci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měsíců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nebo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týdnů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Preferujte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však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kratší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rozestupy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mezi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prototypy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Lidé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 business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oddělení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vývojáři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pracovat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Nejlépe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denně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Vytvářejte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projekty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motivovanými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účastníky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Dejte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prostor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podporujte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věřte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že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opravdu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práci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udělají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0011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Upravené principy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880605"/>
            <a:ext cx="7794000" cy="509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Nejlepší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způsob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mezi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očima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Fungující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hlavní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metrika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postupu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progressu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Agilní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vyzdvihává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neustálý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vývoj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Sponzoři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investoři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vývojáři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uživatelé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jejich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zapálení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měli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udržet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nekonečna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třeba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udržovat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neustálou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pozornost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vůči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technické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dokonalosti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Dobrý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napomáhá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vylepšení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hybnosti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projektu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stále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dopředu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Jednoduchost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důležitá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Umění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maximalizovat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množství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práce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která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udělána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protože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třeba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byla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zbytečná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Nejlepší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požadavky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návrhy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produkovány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samořiditelnými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týmy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pravidelných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intervalech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dochází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vyhodnocení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jak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být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efektivní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Následně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dochází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upravení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chování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procesů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aby se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efektivita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zvýšila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70319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Základy ze Scrum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56688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Základy ze Scrum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Optimizováno pro změnu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Objektivně orientované, modulární architektura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Driven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First Design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the Design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Hardware Design Patterns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Deployment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Patterns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 Patterns</a:t>
            </a:r>
          </a:p>
        </p:txBody>
      </p:sp>
    </p:spTree>
    <p:extLst>
      <p:ext uri="{BB962C8B-B14F-4D97-AF65-F5344CB8AC3E}">
        <p14:creationId xmlns:p14="http://schemas.microsoft.com/office/powerpoint/2010/main" val="31407572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393844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Molhanec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"Extreme manufacturing — Agility to greater productivity and quality," Proceedings of the 2014 37th International Spring Seminar on Electronics Technology, Dresden, Germany, 2014, pp. 164-169,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10.1109/ISSE.2014.6887585.</a:t>
            </a:r>
            <a:endParaRPr lang="en-GB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Z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Zdroje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6062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F81D-D815-C64B-B580-2F7E104BC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2705668"/>
            <a:ext cx="7736694" cy="1446663"/>
          </a:xfrm>
        </p:spPr>
        <p:txBody>
          <a:bodyPr/>
          <a:lstStyle/>
          <a:p>
            <a:r>
              <a:rPr lang="en-CZ" dirty="0"/>
              <a:t>Děkujeme za pozornost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89FA9D-E085-184A-85E2-259E55750507}"/>
              </a:ext>
            </a:extLst>
          </p:cNvPr>
          <p:cNvSpPr txBox="1">
            <a:spLocks/>
          </p:cNvSpPr>
          <p:nvPr/>
        </p:nvSpPr>
        <p:spPr>
          <a:xfrm>
            <a:off x="-457200" y="6272448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800" dirty="0" err="1">
                <a:solidFill>
                  <a:schemeClr val="bg1">
                    <a:lumMod val="85000"/>
                  </a:schemeClr>
                </a:solidFill>
              </a:rPr>
              <a:t>ptzk.cz</a:t>
            </a:r>
            <a:r>
              <a:rPr lang="cs-CZ" sz="28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cs-CZ" sz="2800" dirty="0" err="1">
                <a:solidFill>
                  <a:schemeClr val="bg1">
                    <a:lumMod val="85000"/>
                  </a:schemeClr>
                </a:solidFill>
              </a:rPr>
              <a:t>tpr</a:t>
            </a:r>
            <a:endParaRPr lang="en-CZ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11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2C65-B9FA-AF49-B08C-A0BD0B0A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000" y="19878"/>
            <a:ext cx="907827" cy="544775"/>
          </a:xfrm>
        </p:spPr>
        <p:txBody>
          <a:bodyPr/>
          <a:lstStyle/>
          <a:p>
            <a:r>
              <a:rPr lang="en-CZ" dirty="0"/>
              <a:t>XP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0CCA-7EFF-8742-A7C1-52E61FB37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00" y="2683565"/>
            <a:ext cx="7794000" cy="2385392"/>
          </a:xfrm>
        </p:spPr>
        <p:txBody>
          <a:bodyPr>
            <a:normAutofit/>
          </a:bodyPr>
          <a:lstStyle/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 je agilní vývojářský</a:t>
            </a:r>
            <a:r>
              <a:rPr lang="en-CZ" sz="2800">
                <a:latin typeface="Times New Roman" panose="02020603050405020304" pitchFamily="18" charset="0"/>
                <a:cs typeface="Times New Roman" panose="02020603050405020304" pitchFamily="18" charset="0"/>
              </a:rPr>
              <a:t>/procesní </a:t>
            </a:r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rámec (framework), který má za cíl vytvářet kvalitní software a dbát na vyšší životní kvalitu/úroveň vývojářského týmu.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3B3A76B-2DAF-6C48-B1D3-8F3E03E90245}"/>
              </a:ext>
            </a:extLst>
          </p:cNvPr>
          <p:cNvSpPr txBox="1">
            <a:spLocks/>
          </p:cNvSpPr>
          <p:nvPr/>
        </p:nvSpPr>
        <p:spPr>
          <a:xfrm>
            <a:off x="46330" y="1933381"/>
            <a:ext cx="9097670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pPr algn="ctr"/>
            <a:r>
              <a:rPr lang="en-CZ" sz="4000" dirty="0"/>
              <a:t>Definice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85768-4F54-FE41-A077-852471EAB4E1}"/>
              </a:ext>
            </a:extLst>
          </p:cNvPr>
          <p:cNvSpPr txBox="1"/>
          <p:nvPr/>
        </p:nvSpPr>
        <p:spPr>
          <a:xfrm>
            <a:off x="23165" y="6488668"/>
            <a:ext cx="909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dirty="0">
                <a:solidFill>
                  <a:srgbClr val="9B9B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 je zaměřen přímo na programování.</a:t>
            </a:r>
            <a:endParaRPr lang="en-CZ" dirty="0">
              <a:solidFill>
                <a:srgbClr val="9B9B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17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102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 velmi zaměřený na software development a proto jej nelze jako celek často použít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DŮLEŽITÉ POZNÁMKY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932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velmi zaměřený na software development a proto jej nelze jako celek často použít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 však výhodné aplikovat jeho části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DŮLEŽITÉ POZNÁMKY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882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velmi zaměřený na software development a proto jej nelze jako celek často použít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však výhodné aplikovat jeho části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zakládá se na hodnotách a činnostech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DŮLEŽITÉ POZNÁMKY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881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034232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Motiv Office</Template>
  <TotalTime>17290</TotalTime>
  <Words>889</Words>
  <Application>Microsoft Macintosh PowerPoint</Application>
  <PresentationFormat>On-screen Show (4:3)</PresentationFormat>
  <Paragraphs>265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Technika-Bold</vt:lpstr>
      <vt:lpstr>Arial</vt:lpstr>
      <vt:lpstr>Technika</vt:lpstr>
      <vt:lpstr>Times New Roman</vt:lpstr>
      <vt:lpstr>Motiv Office</vt:lpstr>
      <vt:lpstr>Extreme programming and Extreme manufacturing</vt:lpstr>
      <vt:lpstr>PowerPoint Presentation</vt:lpstr>
      <vt:lpstr>Extreme programming</vt:lpstr>
      <vt:lpstr>PowerPoint Presentation</vt:lpstr>
      <vt:lpstr>XP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Extreme manufacturing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Zakopal, Petr</dc:creator>
  <cp:lastModifiedBy>Zakopal, Petr</cp:lastModifiedBy>
  <cp:revision>204</cp:revision>
  <dcterms:created xsi:type="dcterms:W3CDTF">2021-03-09T09:05:17Z</dcterms:created>
  <dcterms:modified xsi:type="dcterms:W3CDTF">2021-04-22T13:56:59Z</dcterms:modified>
</cp:coreProperties>
</file>