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310" r:id="rId3"/>
    <p:sldId id="294" r:id="rId4"/>
    <p:sldId id="258" r:id="rId5"/>
    <p:sldId id="259" r:id="rId6"/>
    <p:sldId id="296" r:id="rId7"/>
    <p:sldId id="261" r:id="rId8"/>
    <p:sldId id="260" r:id="rId9"/>
    <p:sldId id="263" r:id="rId10"/>
    <p:sldId id="262" r:id="rId11"/>
    <p:sldId id="264" r:id="rId12"/>
    <p:sldId id="321" r:id="rId13"/>
    <p:sldId id="265" r:id="rId14"/>
    <p:sldId id="267" r:id="rId15"/>
    <p:sldId id="297" r:id="rId16"/>
    <p:sldId id="268" r:id="rId17"/>
    <p:sldId id="298" r:id="rId18"/>
    <p:sldId id="300" r:id="rId19"/>
    <p:sldId id="269" r:id="rId20"/>
    <p:sldId id="299" r:id="rId21"/>
    <p:sldId id="302" r:id="rId22"/>
    <p:sldId id="303" r:id="rId23"/>
    <p:sldId id="301" r:id="rId24"/>
    <p:sldId id="270" r:id="rId25"/>
    <p:sldId id="315" r:id="rId26"/>
    <p:sldId id="317" r:id="rId27"/>
    <p:sldId id="271" r:id="rId28"/>
    <p:sldId id="273" r:id="rId29"/>
    <p:sldId id="272" r:id="rId30"/>
    <p:sldId id="274" r:id="rId31"/>
    <p:sldId id="275" r:id="rId32"/>
    <p:sldId id="305" r:id="rId33"/>
    <p:sldId id="320" r:id="rId34"/>
    <p:sldId id="306" r:id="rId35"/>
    <p:sldId id="307" r:id="rId36"/>
    <p:sldId id="308" r:id="rId37"/>
    <p:sldId id="309" r:id="rId38"/>
    <p:sldId id="276" r:id="rId39"/>
    <p:sldId id="277" r:id="rId40"/>
    <p:sldId id="278" r:id="rId41"/>
    <p:sldId id="313" r:id="rId42"/>
    <p:sldId id="322" r:id="rId43"/>
    <p:sldId id="304" r:id="rId44"/>
    <p:sldId id="319" r:id="rId45"/>
    <p:sldId id="280" r:id="rId46"/>
    <p:sldId id="314" r:id="rId47"/>
    <p:sldId id="281" r:id="rId48"/>
    <p:sldId id="282" r:id="rId49"/>
    <p:sldId id="283" r:id="rId50"/>
    <p:sldId id="284" r:id="rId51"/>
    <p:sldId id="318" r:id="rId52"/>
    <p:sldId id="285" r:id="rId53"/>
    <p:sldId id="316" r:id="rId54"/>
    <p:sldId id="286" r:id="rId55"/>
    <p:sldId id="287" r:id="rId56"/>
    <p:sldId id="288" r:id="rId57"/>
    <p:sldId id="289" r:id="rId58"/>
    <p:sldId id="290" r:id="rId59"/>
    <p:sldId id="291" r:id="rId60"/>
    <p:sldId id="292" r:id="rId61"/>
    <p:sldId id="311" r:id="rId62"/>
    <p:sldId id="312" r:id="rId63"/>
    <p:sldId id="293" r:id="rId64"/>
    <p:sldId id="295" r:id="rId65"/>
  </p:sldIdLst>
  <p:sldSz cx="9144000" cy="6858000" type="screen4x3"/>
  <p:notesSz cx="6858000" cy="9144000"/>
  <p:embeddedFontLst>
    <p:embeddedFont>
      <p:font typeface="Technika" pitchFamily="2" charset="77"/>
      <p:regular r:id="rId66"/>
      <p:bold r:id="rId67"/>
      <p:italic r:id="rId68"/>
      <p:boldItalic r:id="rId69"/>
    </p:embeddedFont>
    <p:embeddedFont>
      <p:font typeface="Technika-Bold" pitchFamily="2" charset="77"/>
      <p:regular r:id="rId70"/>
      <p:bold r:id="rId7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Rekonstrukce</a:t>
            </a:r>
            <a:r>
              <a:rPr lang="en-US" dirty="0"/>
              <a:t> </a:t>
            </a:r>
            <a:r>
              <a:rPr lang="en-US" dirty="0" err="1"/>
              <a:t>osvětlení</a:t>
            </a:r>
            <a:r>
              <a:rPr lang="en-US" dirty="0"/>
              <a:t> a </a:t>
            </a:r>
            <a:r>
              <a:rPr lang="en-US" dirty="0" err="1"/>
              <a:t>kabeláže</a:t>
            </a:r>
            <a:r>
              <a:rPr lang="en-US" dirty="0"/>
              <a:t> </a:t>
            </a:r>
            <a:r>
              <a:rPr lang="en-US" dirty="0" err="1"/>
              <a:t>garáží</a:t>
            </a:r>
            <a:r>
              <a:rPr lang="en-US" dirty="0"/>
              <a:t> OC </a:t>
            </a:r>
            <a:r>
              <a:rPr lang="en-US" dirty="0" err="1"/>
              <a:t>Trnávka</a:t>
            </a:r>
            <a:r>
              <a:rPr lang="en-US" dirty="0"/>
              <a:t> 2021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Stav „To Be“ – strategický záměr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722425"/>
            <a:ext cx="8605058" cy="96520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Osvětlení</a:t>
            </a:r>
            <a:br>
              <a:rPr lang="cs-CZ" dirty="0"/>
            </a:b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cs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vyhovujícím stavu</a:t>
            </a:r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dle platných hygienických norem a příslušným právních předpisů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C9121F-1A0A-C241-BA25-978220EBC39F}"/>
              </a:ext>
            </a:extLst>
          </p:cNvPr>
          <p:cNvSpPr txBox="1">
            <a:spLocks/>
          </p:cNvSpPr>
          <p:nvPr/>
        </p:nvSpPr>
        <p:spPr>
          <a:xfrm>
            <a:off x="268941" y="3126799"/>
            <a:ext cx="8605058" cy="965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Kabeláž a elektroinstalace</a:t>
            </a:r>
            <a:br>
              <a:rPr lang="en-CZ" dirty="0"/>
            </a:b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důvodu modernizace je 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vyměněna kabeláž </a:t>
            </a:r>
            <a:r>
              <a:rPr lang="en-GB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stávající rozváděče 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napájící osvětlení &amp; SW online monitoring a řízení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210111-DC6A-C349-B81A-9376961A8AE8}"/>
              </a:ext>
            </a:extLst>
          </p:cNvPr>
          <p:cNvSpPr txBox="1">
            <a:spLocks/>
          </p:cNvSpPr>
          <p:nvPr/>
        </p:nvSpPr>
        <p:spPr>
          <a:xfrm>
            <a:off x="268941" y="4441900"/>
            <a:ext cx="8605058" cy="68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Zrakový komfort</a:t>
            </a:r>
            <a:br>
              <a:rPr lang="en-CZ" dirty="0"/>
            </a:b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značně 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zvýšený</a:t>
            </a:r>
            <a:endParaRPr lang="en-C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0B1C02-555D-B647-B2AF-E51323A67D90}"/>
              </a:ext>
            </a:extLst>
          </p:cNvPr>
          <p:cNvSpPr txBox="1">
            <a:spLocks/>
          </p:cNvSpPr>
          <p:nvPr/>
        </p:nvSpPr>
        <p:spPr>
          <a:xfrm>
            <a:off x="268941" y="5475001"/>
            <a:ext cx="8605058" cy="8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Dokumentace</a:t>
            </a:r>
            <a:br>
              <a:rPr lang="en-CZ" dirty="0"/>
            </a:b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odpovídající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skutečnému provedení</a:t>
            </a:r>
          </a:p>
        </p:txBody>
      </p:sp>
    </p:spTree>
    <p:extLst>
      <p:ext uri="{BB962C8B-B14F-4D97-AF65-F5344CB8AC3E}">
        <p14:creationId xmlns:p14="http://schemas.microsoft.com/office/powerpoint/2010/main" val="109148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CZ" dirty="0"/>
              <a:t>održování zásad SMART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 err="1"/>
              <a:t>Specific</a:t>
            </a:r>
            <a:endParaRPr lang="cs-CZ" dirty="0"/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byl </a:t>
            </a:r>
            <a:r>
              <a:rPr lang="cs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přesně popsán problém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který je nutné řešit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řešení doplněno o prvky, které vylepšují řešení hlavního problému</a:t>
            </a:r>
          </a:p>
          <a:p>
            <a:endParaRPr lang="cs-CZ" dirty="0"/>
          </a:p>
          <a:p>
            <a:r>
              <a:rPr lang="cs-CZ" dirty="0" err="1"/>
              <a:t>Measurable</a:t>
            </a:r>
            <a:endParaRPr lang="cs-CZ" dirty="0"/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měřitelné pomocí OOU a přesně definovaných metrik</a:t>
            </a:r>
          </a:p>
          <a:p>
            <a:endParaRPr lang="cs-CZ" dirty="0"/>
          </a:p>
          <a:p>
            <a:r>
              <a:rPr lang="cs-CZ" dirty="0" err="1"/>
              <a:t>Aligned</a:t>
            </a:r>
            <a:endParaRPr lang="cs-CZ" dirty="0"/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 považoval hlavně rekonstrukci a zajištění legislativy a dokumentace, čehož </a:t>
            </a:r>
            <a:r>
              <a:rPr lang="cs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bylo dosaženo</a:t>
            </a:r>
          </a:p>
        </p:txBody>
      </p:sp>
    </p:spTree>
    <p:extLst>
      <p:ext uri="{BB962C8B-B14F-4D97-AF65-F5344CB8AC3E}">
        <p14:creationId xmlns:p14="http://schemas.microsoft.com/office/powerpoint/2010/main" val="155981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CZ" dirty="0"/>
              <a:t>održování zásad SMART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3485734"/>
          </a:xfrm>
        </p:spPr>
        <p:txBody>
          <a:bodyPr>
            <a:normAutofit/>
          </a:bodyPr>
          <a:lstStyle/>
          <a:p>
            <a:r>
              <a:rPr lang="en-CZ" dirty="0"/>
              <a:t>Realistic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realistické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prakticky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80 %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bezúdržbové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degradaci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použitých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materiálů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celková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rekonstrukce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plánována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2041</a:t>
            </a:r>
          </a:p>
          <a:p>
            <a:endParaRPr lang="en-C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Z" dirty="0"/>
              <a:t>Timed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časový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rámec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stanoven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harmonogramu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GANTT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harmonogram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málo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flexibilní</a:t>
            </a: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7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Obchodní přínos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Náklady</a:t>
            </a:r>
            <a:br>
              <a:rPr lang="cs-CZ" dirty="0"/>
            </a:b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odměny pro zaměstnance, nákup materiálu a služeb, legislativní úkony, náklady částečně kryty z fondu pro revitalizaci VPO</a:t>
            </a: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Z" dirty="0"/>
              <a:t>Přínosy</a:t>
            </a:r>
            <a:br>
              <a:rPr lang="en-CZ" dirty="0"/>
            </a:b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další přínosné zkušenosti s nemožností uzavření celého areálu, rekonstrukce přináší možnost objevu dalších nevyhovujících částí a získání další zakázy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24538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SWOT kvantitativní</a:t>
            </a:r>
            <a:endParaRPr lang="en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91A568-9394-3A4A-AD42-A9B8B23E5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15904"/>
              </p:ext>
            </p:extLst>
          </p:nvPr>
        </p:nvGraphicFramePr>
        <p:xfrm>
          <a:off x="98472" y="1195202"/>
          <a:ext cx="9003324" cy="5573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484">
                  <a:extLst>
                    <a:ext uri="{9D8B030D-6E8A-4147-A177-3AD203B41FA5}">
                      <a16:colId xmlns:a16="http://schemas.microsoft.com/office/drawing/2014/main" val="3447654280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1128181229"/>
                    </a:ext>
                  </a:extLst>
                </a:gridCol>
                <a:gridCol w="739193">
                  <a:extLst>
                    <a:ext uri="{9D8B030D-6E8A-4147-A177-3AD203B41FA5}">
                      <a16:colId xmlns:a16="http://schemas.microsoft.com/office/drawing/2014/main" val="2369647982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1272153830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4058368838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1124936647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3490390402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2169495430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2434779430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2826185285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1739958395"/>
                    </a:ext>
                  </a:extLst>
                </a:gridCol>
              </a:tblGrid>
              <a:tr h="15777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SWOT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Silné</a:t>
                      </a:r>
                      <a:r>
                        <a:rPr lang="en-GB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stránky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Slabé</a:t>
                      </a:r>
                      <a:r>
                        <a:rPr lang="en-GB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stránky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676760"/>
                  </a:ext>
                </a:extLst>
              </a:tr>
              <a:tr h="732867">
                <a:tc gridSpan="2"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tradice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široké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portfolio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schopný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marketing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propracovaná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interní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věkový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průměr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zaměstnanců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služeb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méně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schopné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účetní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oddělení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závislost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zahraničních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měnách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Součet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664656"/>
                  </a:ext>
                </a:extLst>
              </a:tr>
              <a:tr h="63108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Příležitosti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okolní technické průmyslové školy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172662"/>
                  </a:ext>
                </a:extLst>
              </a:tr>
              <a:tr h="788855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zamezení vstupu/složitejší vstup konkurence na trh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937230"/>
                  </a:ext>
                </a:extLst>
              </a:tr>
              <a:tr h="788855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kancelářští pracovníci mohou pracovat odkudkoliv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837898"/>
                  </a:ext>
                </a:extLst>
              </a:tr>
              <a:tr h="434607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růst trhu automatizace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3407"/>
                  </a:ext>
                </a:extLst>
              </a:tr>
              <a:tr h="3643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Hrozby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nemoc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pracovníků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067642"/>
                  </a:ext>
                </a:extLst>
              </a:tr>
              <a:tr h="315542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neplatící zákazníci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331820"/>
                  </a:ext>
                </a:extLst>
              </a:tr>
              <a:tr h="473313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odebrání licencí/povolení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986814"/>
                  </a:ext>
                </a:extLst>
              </a:tr>
              <a:tr h="728711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zvýšení cen produktů od dodavatelů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46872"/>
                  </a:ext>
                </a:extLst>
              </a:tr>
              <a:tr h="1577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Součet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-28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41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00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5F – pět působících sil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469682"/>
            <a:ext cx="8605058" cy="5193000"/>
          </a:xfrm>
        </p:spPr>
        <p:txBody>
          <a:bodyPr>
            <a:normAutofit/>
          </a:bodyPr>
          <a:lstStyle/>
          <a:p>
            <a:r>
              <a:rPr lang="cs-CZ" dirty="0"/>
              <a:t>Konkurence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okrese není velikostně srovnatelná firma působící na stejném trhu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konkurence z řad samostatných projektantů není veliký problém, firma s nimi často spolupracuje na náročnějších zakázkách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samostatní projektanti nabízejí naše dílčí služby za nižší cenu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českém trhu více podobných společností nebo také větších, občas dochází k vzájemné toleranci a práci na společné zakázce</a:t>
            </a:r>
          </a:p>
          <a:p>
            <a:r>
              <a:rPr lang="cs-CZ" dirty="0"/>
              <a:t>Síly dodavatelů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spolupracujeme s pěti tuzemskými a dvěma zahraničními dodavateli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sortiment dodavatelů se částečně překrývá, při výpadku dvou z nich jsme schopni zajistit obdobně kvalitní výrobek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 nákupu ze zahraničí jsme převážně závislí na kurzu EUR a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znatelnější výpadek dodavatele jsme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nutni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řešit využitím dodavatelů, se kterými obvykle nespolupracujeme, proto se cena služby/výrobku zvýší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80918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5F – pět působících sil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Síly odběratelů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patnáct stálých tuzemských odběratelů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nosného odběratelé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nepravidelných odběratelů našich servisních služeb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potencionální zákazníci – zájemci realizující projekt v oboru architektury, stavební, elektrotechniky</a:t>
            </a:r>
          </a:p>
          <a:p>
            <a:r>
              <a:rPr lang="cs-CZ" dirty="0" err="1"/>
              <a:t>Substituté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Ti, jež nenabízejí komplexní balíčky a mohou nabídnout nižší cenu zakázky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firmy v oboru elektrotechniky, architektury, stavebnictví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zákazníkovi nabízíme full-servis balíčky, které zahrnují komplexní služby, nebude muset zařizovat ostatní dílčí části projektu, které budou levnější, ale ztratí čas potřebný na „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samozařizování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472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5F – pět působících sil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Nově příchozí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noví znatelní konkurenti se objevují zřídka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spíše menší OSVČ nenabízející komplexní služby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vstup na trh ve velké míře nutné znalosti a vzdělání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 vstup na trh je nutné splňovat legislativní požadavky, certifikace a licence</a:t>
            </a:r>
          </a:p>
        </p:txBody>
      </p:sp>
    </p:spTree>
    <p:extLst>
      <p:ext uri="{BB962C8B-B14F-4D97-AF65-F5344CB8AC3E}">
        <p14:creationId xmlns:p14="http://schemas.microsoft.com/office/powerpoint/2010/main" val="115840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Politicko-právní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CZ působí úřad pro ochranu hospodářské soutěže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nutnost navrhovat projekty a postupovat v souladu s životním prostředí (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Ekodesign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používání recyklovatelných materiálů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likvidace nebezpečných materiálů zajištěna pomocí dodavatelů služeb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CZ vydávány normy – nejsou právně závazné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normy většinou dávají smysl, změny nejsou rychlé a náročné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politika státu nemá vliv na firmu, krom sankcí na možné spolupracující země</a:t>
            </a:r>
          </a:p>
        </p:txBody>
      </p:sp>
    </p:spTree>
    <p:extLst>
      <p:ext uri="{BB962C8B-B14F-4D97-AF65-F5344CB8AC3E}">
        <p14:creationId xmlns:p14="http://schemas.microsoft.com/office/powerpoint/2010/main" val="27882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Ekonomické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neustálé vyvíjení trhu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nutnost rozpoznávat nekvalitní výrobky na trhu, které není vhodné využívat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nutná diversifikace portfolia firmy – nejistá doba není ohrožující – při výpadku poptávky po rodinných domech – projekce průmyslových aplikací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převážně tuzemští odběratelé minoritní EU a USA – částečná závislost na EUR a USD</a:t>
            </a:r>
          </a:p>
        </p:txBody>
      </p:sp>
    </p:spTree>
    <p:extLst>
      <p:ext uri="{BB962C8B-B14F-4D97-AF65-F5344CB8AC3E}">
        <p14:creationId xmlns:p14="http://schemas.microsoft.com/office/powerpoint/2010/main" val="116267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5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Strategie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deklarace záměru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„AS IS“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„TO BE“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obchodní přínos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5F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LogFrame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metrik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551276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Úvodní studie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návrh řešení a volba z alternativ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0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Sociálně-kulturní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široké portfolio firmy – nezávislost na stáří a zájmech populace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rodinné domy X průmyslové aplikace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expanze do zahraničí – tuzemsko 33 % vs EU 33 % vs USA 33 %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nutná vysoká kvalifikace zaměstnanců firmy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religionistika a kultura nemá vliv</a:t>
            </a:r>
          </a:p>
        </p:txBody>
      </p:sp>
    </p:spTree>
    <p:extLst>
      <p:ext uri="{BB962C8B-B14F-4D97-AF65-F5344CB8AC3E}">
        <p14:creationId xmlns:p14="http://schemas.microsoft.com/office/powerpoint/2010/main" val="290223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Technologické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propagace technických škol – plus pro firmu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neustálý rozvoj technologií + automatizace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nové trendy „každý den“ – použitá technonolie první den může být už zastaralá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analýza technologických novinek v zahrnaničí a implementace v tuzemsku &amp; vice versa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neustále on-line = plus pro nás = snadnější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vlastní nástroj GTWD = GetThatWorkDone</a:t>
            </a:r>
          </a:p>
        </p:txBody>
      </p:sp>
    </p:spTree>
    <p:extLst>
      <p:ext uri="{BB962C8B-B14F-4D97-AF65-F5344CB8AC3E}">
        <p14:creationId xmlns:p14="http://schemas.microsoft.com/office/powerpoint/2010/main" val="103156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Ekologické vlivy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nutné dodržovat directivy Ekodesign + ROHs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nutná snadná likvidance použitých elektrotechnických materiálů, obalů od laků, barev absorpčních činidel =&gt; nejsme výrobci, ale pracujeme s těmito výrobky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nutné počítat se zajištěním likvidace látek jako jsou např. odmašťovadla, recyklace olejů apod., většinou dodavatel jiná firma – my zprostředkovatelé</a:t>
            </a:r>
          </a:p>
        </p:txBody>
      </p:sp>
    </p:spTree>
    <p:extLst>
      <p:ext uri="{BB962C8B-B14F-4D97-AF65-F5344CB8AC3E}">
        <p14:creationId xmlns:p14="http://schemas.microsoft.com/office/powerpoint/2010/main" val="225471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Legislativní vlivy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sídlo v Čerské republice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demokracie + kvalitní, stabilní právo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NV, vyhlášky a normy často měněny, třeba zakupovat změny a studovat 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pozor na prohlášení o shodě – nevytváříme přímo nové výrobky, je třeba dbát na neporušení vzájemné shody komponentů</a:t>
            </a:r>
          </a:p>
        </p:txBody>
      </p:sp>
    </p:spTree>
    <p:extLst>
      <p:ext uri="{BB962C8B-B14F-4D97-AF65-F5344CB8AC3E}">
        <p14:creationId xmlns:p14="http://schemas.microsoft.com/office/powerpoint/2010/main" val="29490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 err="1"/>
              <a:t>LogFrame</a:t>
            </a:r>
            <a:r>
              <a:rPr lang="cs-CZ" dirty="0"/>
              <a:t> – LFM – logický rámec projektu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929554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08E7B9-76AB-4249-8F12-886EA755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77289"/>
              </p:ext>
            </p:extLst>
          </p:nvPr>
        </p:nvGraphicFramePr>
        <p:xfrm>
          <a:off x="0" y="0"/>
          <a:ext cx="9144001" cy="6814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025">
                  <a:extLst>
                    <a:ext uri="{9D8B030D-6E8A-4147-A177-3AD203B41FA5}">
                      <a16:colId xmlns:a16="http://schemas.microsoft.com/office/drawing/2014/main" val="1121367481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535833454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2042700553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4288419366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1582166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Hierarchie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cílů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Objektivně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ověřitelné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ukazetele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Prostředky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ověření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Vnější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rizika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69583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Cíl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14897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Osvětlení vyhovující všem normám a hygienickým předpisů je nainstalováno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připomínek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osvětlení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od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revizního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revizního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porucha svítidel, vyšší moc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475158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Nevyhovující kabeláž a svítidla jsou odstraněny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odstraněných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svítidel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kabeláže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ztráta deníku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80181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Jsou nainstalována vyhovující svítidla a kabeláž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 namontovaných vyhovujících svítidel a kabeláže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 deník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ztráta deníku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735321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Zrakový komfort je zvýšen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hodnota osvětlenosti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 revizního technika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špatný výpočet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862744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Příspěvek z fondu je získán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peněžitá částka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 z účtu klienta, zpráva příslušného ogránu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nevyhovující kritéria, nesprává přihláška, zamítnutí žádosti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136812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Účel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23710"/>
                  </a:ext>
                </a:extLst>
              </a:tr>
              <a:tr h="495908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stávajícího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osvětlení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kabeláže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garážích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 za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vyhovující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vyhovujícího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díla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zákazníkovi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Všechny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svítidla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garážích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všechna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kabelová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vyměněna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30.10.2021 a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zákazníkovi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předávací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43626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Výstupy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54885"/>
                  </a:ext>
                </a:extLst>
              </a:tr>
              <a:tr h="495908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 zajištěna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Veškerá dokumentace zhotovena do 30.09.2021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Jednotlivé dokumenty v originálu, či v kopíích, legislativní povolení možné v notářsky ověřených kopiích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Změna legislativních podmínek státu, změna normy, změna situace ovlivněná pandemií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092035"/>
                  </a:ext>
                </a:extLst>
              </a:tr>
              <a:tr h="682213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Ekologická likvidace zastaralého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Likvidační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veškerou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Originál protokolu přiložen ke kompletní dokumentaci, kopie přiložené do ostatních dokumentací a scan přiložen k elektronické verzi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Odběrové místo nebude schopno odebrat materiál, bude nutnost odvést starý materiál na jiné, vzdálenější místo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387933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Demontáž zastaralých svítidel a montáž nových vyhovujících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Žádné zastaralé svítidlo není namontováno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všech svítidel, zapsání čísla svítidla při montáži do seznamu svítidel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Nebudou dodána požadovaná svítidla včas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73777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Schválena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 fondu pro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revitalizace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veřejně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prospěšných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objektů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Potvrzení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získání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přijato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Potvrzení o příjmu dotace + peníze na účtě investora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Zamítnutí dotace z fondu, vyčerpání peněz z fondu dřív, než o ně bude zažádáno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999574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Finanční krytí zajištěno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Finanční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krytí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zajištěno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27.06.2021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Blokace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XX v GTWD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dostatečné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množství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peněz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účtě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projektové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výdaje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finance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účtě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projektové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výdaje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finance v GTWD,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nutno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zajistit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rezervní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krytí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financování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849457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 dodán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 materiálu se nachází ve skladě HnaZak a část na stavbě v garážích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Dodací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jakosti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kompletnosti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přejímce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zboží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spotřebovaného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denících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GTWD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Možné časové prodlení dodávky, nutnost časové mezery mezi objednávkou a začátkem stavby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405609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Instalace je v souladu s normami a příslušnými právními předpisy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Vyhovující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obdržena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10.09.2021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přiložena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založena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Instalace nebude odpovídat normám a bude ji třeba částečně doplnit či předělat, vložen čas pro připomínky klienta a revizního technika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342732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řízen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Všechny procesy projektu jsou řízeny dle harmonogramu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denících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v GTWD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Ztráta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nekázeň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pracovníků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Prémie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včasné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plnění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deníků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54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401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08E7B9-76AB-4249-8F12-886EA755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18116"/>
              </p:ext>
            </p:extLst>
          </p:nvPr>
        </p:nvGraphicFramePr>
        <p:xfrm>
          <a:off x="0" y="0"/>
          <a:ext cx="9144001" cy="6858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025">
                  <a:extLst>
                    <a:ext uri="{9D8B030D-6E8A-4147-A177-3AD203B41FA5}">
                      <a16:colId xmlns:a16="http://schemas.microsoft.com/office/drawing/2014/main" val="1121367481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535833454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2042700553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4288419366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1582166971"/>
                    </a:ext>
                  </a:extLst>
                </a:gridCol>
              </a:tblGrid>
              <a:tr h="125429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Hierarchie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cílů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Objektivně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ověřitelné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ukazetele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Prostředky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ověření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Vnější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rizika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678507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Klíčové</a:t>
                      </a:r>
                      <a:r>
                        <a:rPr lang="en-GB" sz="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aktivity</a:t>
                      </a:r>
                      <a:endParaRPr lang="en-GB" sz="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903525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přítomnosti všech nutných součástí v administraci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nedodaných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dokumentů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22562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 z části přípravy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hotovo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15.07.2021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 není hotová, zpozdila se, nutné upravit harmonogram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57086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 skutečného provedení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hotovo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17.09.2021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 není kompletní, upravit část harmonogramu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74133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Vytisknutí celkové dokumentace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označená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vytisknutí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tisknutí není možné z nekompletnosti dokumentace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57868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 dokumentace zákazníkovi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28.09.2021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nereaguje na komunikaci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988627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1f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 dokumentace do archivu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archivním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systému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kompletní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archiv není přístupný a nestíhá, je odstávka, není kritický problém, není to kritická část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05165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zabezbečený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24.09.2021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zabezpečený server není funkční, je třeba kontaktovat administrátora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268184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Zajištění kontejneru na odpad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20.04.2021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smlouva o zapůjčení kontejneru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pronajímací firma nemá volné kontejnery a kapacitu, je třeba využít jiného dodavatele služeb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800842"/>
                  </a:ext>
                </a:extLst>
              </a:tr>
              <a:tr h="2822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Přívoz kontejneru na odpad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přistavení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kontejneru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 je na místě určení, předávací protokol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dodavatel nemá v určený datum možnost příjedu, či velikost automobilu přesahuje vjezdovou výšku, třeba využít jiného automobilu či najít jiný termín dodávky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825256"/>
                  </a:ext>
                </a:extLst>
              </a:tr>
              <a:tr h="2822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Zajištění odvozu kontejneru na odpad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 je plný a je uvědoměn pronajímatel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požadavek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od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montérů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 a u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pronajímatele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dodavatel nemá v určený datum možnost příjedu, či velikost automobilu přesahuje vjezdovou výšku, třeba využít jiného automobilu či najít jiný termín dodávky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178887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Odběr materiálu v odběrném místě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příjmací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odběrové místo nemá volnou kapacitu, třeba převést na jiné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897784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Odstranění zastaralého svítidla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odstraněných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svítidel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demontáž je složitější, než bylo předpokládáno, třeba upravit harmonogram nebo vložit do týmů více pracovníků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54006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vyhovujícího svítidla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 namontovaných svítidel v deníku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GTWD a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zbývajících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svítidel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je problematičtější, než bylo očekáváno, třeba upravit harmonogram nebo vložit do týmů více pracovníků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77637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Vypsání žádosti o dotace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vypsáno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09.03.2021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není možné najít informace o dotacích a kontaktovat konkrétní kontaktní osobu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731216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Doručení žádosti příslušnému orgánu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doručeno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příslušnému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orgánu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10.03.2021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 o přijmutí žádosti orgánem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příslušný orgán má omezenou pracovní domu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315914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Dodání plné žádosti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plná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příslušnému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orgánu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14.07.2021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 o přijmutí žádosti orgánem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nestíhání zhotovenní plné žádosti v daném čase, je třeba vložit více pracovníků na vytvoření žádosti a podkladů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81770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Přijmutí peněz z fondu klientem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částka přijmutá klientem od příslušného orgánu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 z účtu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klient nespolupracuje, nutnost zažádat orgán o informace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199666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Vložení potvrzení o příjmu dotací k dokumentaci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potvrzení příjmu financí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 potvrzení, není to závažná část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586304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přítomnosti financí na příslušném účtě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částka na účtě pro projekty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 z účtu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zablokovaný účet, malá částka na účtě, je třeba zasáhnout do rezerv nebo kontaktovat banku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780631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nutné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částky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 není v mínusu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127779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dostupnosti navržených komponent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 svítidel na skladě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odpověď od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navržené komponenty nejsou k dispozici, je třeba hledat alternativu nebo jiného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01416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Objednávka komponent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faktura komponent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mezi kontrolou a objednávkou došlo k změně skladových zásob dodavatele, kontaktovat ho a domluvit řešení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868473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Vyzvednutí komponent ze skladu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komponenty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vyzvednuty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05.05.2021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příjmací protokol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sklad není dostupný, není dostupný dopravní prostředek s dostatečnou kapacitu na převoz materiálu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72131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na staveništi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 staveništi se nachází materiál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 a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realita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 staveništi není dostatečné místo, je třeba skladovat více materiálu ve skladech HnaZak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69580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ve skladě firmy HnaZak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 skladu se nachází materiál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plnost skladů HnaZak, skladování materiálu na povětrnostních podmínkách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5399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Uvědomnění technika z divize revize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uvědomněn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13.08.2021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 revize nemá volný termín, uvědomit jiného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533710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skutečného provedení revizním technikem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technikem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proběhla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03.09.2021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nachází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pracovišti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je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trvá déle, než bylo předpokládáno, třeba upravit harmonogram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854600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 revizního technika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revizního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10.09.2021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vložená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třeba dodělávek na přání investora a revizního technika, třeba upravit harmonogram vydání zprávy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567631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Vypracování harmonogramu montážních prací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montážních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vypracován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30.05.2021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umístěn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s dostatkem pracovníků, třeba hledat alternativu nebo prodloužit harmonogram pro menší počet pracovníků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557986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postupu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procesů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 04.03.2021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nepřetržitě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2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484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metrik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7" y="598349"/>
            <a:ext cx="6722471" cy="793995"/>
          </a:xfrm>
        </p:spPr>
        <p:txBody>
          <a:bodyPr>
            <a:normAutofit/>
          </a:bodyPr>
          <a:lstStyle/>
          <a:p>
            <a:r>
              <a:rPr lang="cs-CZ" dirty="0"/>
              <a:t>máme rádi přehlednost a analytiky, všechny metriky spravujeme v nástroji GTWD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E9DDA3-D255-AD4C-982D-1E5075AEA470}"/>
              </a:ext>
            </a:extLst>
          </p:cNvPr>
          <p:cNvSpPr txBox="1">
            <a:spLocks/>
          </p:cNvSpPr>
          <p:nvPr/>
        </p:nvSpPr>
        <p:spPr>
          <a:xfrm>
            <a:off x="268941" y="1665000"/>
            <a:ext cx="4303059" cy="4997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norem potřebných na realizaci projektu,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pracovníků pracující na přípravě projektu,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montérů potřebných na realizaci projektu,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na výměnu jednoho svítidla,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naprojektovaná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kabeláž mínus skutečně spotřebovaná kabeláž,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pro montáž rozvaděčů,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na proces vytváření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elektroprojektu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pro vyřízení dotace,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zkompletování celkové dokumentace,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na úpravu SW pro monitoring a řízení dle klienta (pokud je vyžadováno),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míra používání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GetThatWorkDone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(počet hodin přihlášení klienta),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AEE8D1-2316-A146-A611-3955720D6D35}"/>
              </a:ext>
            </a:extLst>
          </p:cNvPr>
          <p:cNvSpPr txBox="1">
            <a:spLocks/>
          </p:cNvSpPr>
          <p:nvPr/>
        </p:nvSpPr>
        <p:spPr>
          <a:xfrm>
            <a:off x="4603874" y="1665000"/>
            <a:ext cx="4303059" cy="4997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vyměněných svítidel denní směnou,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vyměněných svítidel noční směnou,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kolika procentech času života projektu byly jednotlivé činnosti dokončeny v plánovaném čase,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hodin školení zákazníka se SW na monitoring,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funkcí dodaných do SW, které je možné generalizovat,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doplňujících prací dle požadavků zákazníka,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chyb svítidel za zkušebního provozu,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kolapsů SW na monitoring za dobu zkušebního provozu,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průměrná doba odezvy pracovníka na podnět v GTWD,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doplňujících dotazů zákazníka po převzetí zakázky.</a:t>
            </a:r>
          </a:p>
        </p:txBody>
      </p:sp>
    </p:spTree>
    <p:extLst>
      <p:ext uri="{BB962C8B-B14F-4D97-AF65-F5344CB8AC3E}">
        <p14:creationId xmlns:p14="http://schemas.microsoft.com/office/powerpoint/2010/main" val="312219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Úvodní studie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4476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Funkční požadavky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de</a:t>
            </a:r>
            <a:r>
              <a:rPr lang="cs-CZ" dirty="0"/>
              <a:t>montáž stávajících kabelových rozvodů + osvětlení</a:t>
            </a:r>
          </a:p>
          <a:p>
            <a:endParaRPr lang="cs-CZ" dirty="0"/>
          </a:p>
          <a:p>
            <a:endParaRPr lang="cs-CZ" dirty="0"/>
          </a:p>
          <a:p>
            <a:r>
              <a:rPr lang="cs-CZ" sz="2800" dirty="0">
                <a:solidFill>
                  <a:srgbClr val="FF0000"/>
                </a:solidFill>
              </a:rPr>
              <a:t>odvoz a likvidace </a:t>
            </a:r>
            <a:r>
              <a:rPr lang="cs-CZ" dirty="0"/>
              <a:t>demontovaného materiálu + protokol o ekologické likvidaci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součástí projektu je </a:t>
            </a:r>
            <a:r>
              <a:rPr lang="cs-CZ" sz="2800" dirty="0">
                <a:solidFill>
                  <a:srgbClr val="FF0000"/>
                </a:solidFill>
              </a:rPr>
              <a:t>KOMPLETNÍ</a:t>
            </a:r>
            <a:r>
              <a:rPr lang="cs-CZ" dirty="0"/>
              <a:t> dokumentace stavu při předání, předána při podpisu předávacího protokolu</a:t>
            </a:r>
          </a:p>
        </p:txBody>
      </p:sp>
    </p:spTree>
    <p:extLst>
      <p:ext uri="{BB962C8B-B14F-4D97-AF65-F5344CB8AC3E}">
        <p14:creationId xmlns:p14="http://schemas.microsoft.com/office/powerpoint/2010/main" val="17528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dokumentace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018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Nefunkční požadavky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sz="2800" dirty="0">
                <a:solidFill>
                  <a:srgbClr val="FF0000"/>
                </a:solidFill>
              </a:rPr>
              <a:t>omezena</a:t>
            </a:r>
            <a:r>
              <a:rPr lang="cs-CZ" dirty="0"/>
              <a:t> plocha určená ke skladování materiálu</a:t>
            </a:r>
          </a:p>
          <a:p>
            <a:endParaRPr lang="cs-CZ" dirty="0"/>
          </a:p>
          <a:p>
            <a:r>
              <a:rPr lang="cs-CZ" dirty="0"/>
              <a:t>omezení uskladnění sběrného kontejneru</a:t>
            </a:r>
          </a:p>
          <a:p>
            <a:endParaRPr lang="cs-CZ" dirty="0"/>
          </a:p>
          <a:p>
            <a:r>
              <a:rPr lang="cs-CZ" dirty="0"/>
              <a:t>omezující výška vjezdu do garáží + spaliny z plošin</a:t>
            </a:r>
          </a:p>
          <a:p>
            <a:endParaRPr lang="cs-CZ" dirty="0"/>
          </a:p>
          <a:p>
            <a:r>
              <a:rPr lang="cs-CZ" dirty="0"/>
              <a:t>finance z fondu pro revitalizaci VPO lze získat časově </a:t>
            </a:r>
            <a:r>
              <a:rPr lang="cs-CZ" sz="2800" dirty="0">
                <a:solidFill>
                  <a:srgbClr val="FF0000"/>
                </a:solidFill>
              </a:rPr>
              <a:t>POUZE</a:t>
            </a:r>
            <a:r>
              <a:rPr lang="cs-CZ" dirty="0"/>
              <a:t> zpětně</a:t>
            </a:r>
          </a:p>
          <a:p>
            <a:endParaRPr lang="cs-CZ" dirty="0"/>
          </a:p>
          <a:p>
            <a:r>
              <a:rPr lang="cs-CZ" dirty="0"/>
              <a:t>nutný </a:t>
            </a:r>
            <a:r>
              <a:rPr lang="cs-CZ" sz="2800" dirty="0">
                <a:solidFill>
                  <a:srgbClr val="FF0000"/>
                </a:solidFill>
              </a:rPr>
              <a:t>dvousměnný</a:t>
            </a:r>
            <a:r>
              <a:rPr lang="cs-CZ" dirty="0"/>
              <a:t> provoz (den &amp; noc)</a:t>
            </a:r>
          </a:p>
        </p:txBody>
      </p:sp>
    </p:spTree>
    <p:extLst>
      <p:ext uri="{BB962C8B-B14F-4D97-AF65-F5344CB8AC3E}">
        <p14:creationId xmlns:p14="http://schemas.microsoft.com/office/powerpoint/2010/main" val="3354252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Návrh řešení a volba z alternativ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projekt realizován majoritně jako </a:t>
            </a:r>
            <a:r>
              <a:rPr lang="cs-CZ" sz="2800" dirty="0">
                <a:solidFill>
                  <a:srgbClr val="FF0000"/>
                </a:solidFill>
              </a:rPr>
              <a:t>VLASTNÍ</a:t>
            </a:r>
            <a:r>
              <a:rPr lang="cs-CZ" dirty="0"/>
              <a:t> řešení</a:t>
            </a:r>
          </a:p>
          <a:p>
            <a:r>
              <a:rPr lang="cs-CZ" dirty="0"/>
              <a:t>minoritní část dodavatelským způsobem – materiál + pronájem vysokozdvižné plošiny, sběrného kontejneru, ekologická likvidace</a:t>
            </a:r>
          </a:p>
          <a:p>
            <a:endParaRPr lang="cs-CZ" dirty="0"/>
          </a:p>
          <a:p>
            <a:r>
              <a:rPr lang="cs-CZ" dirty="0"/>
              <a:t>nabídka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rozšířeného servisního balíčku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úprava monitorovacího a řídícího SW na míru dle přání zákazníka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zářivková svítidla</a:t>
            </a:r>
          </a:p>
        </p:txBody>
      </p:sp>
    </p:spTree>
    <p:extLst>
      <p:ext uri="{BB962C8B-B14F-4D97-AF65-F5344CB8AC3E}">
        <p14:creationId xmlns:p14="http://schemas.microsoft.com/office/powerpoint/2010/main" val="138961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61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5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Strategie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deklarace záměru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„AS IS“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„TO BE“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obchodní přínos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5F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LogFrame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metrik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551276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Úvodní studie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návrh řešení a volba z alternativ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27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Příští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Realizace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připomenutí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organizační struktura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školení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matice zodpovědnosti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FMEAT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3081868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Odbavení a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odbavení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odstavení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EC6A3-F220-5640-A5BD-3616FDD40507}"/>
              </a:ext>
            </a:extLst>
          </p:cNvPr>
          <p:cNvSpPr txBox="1">
            <a:spLocks/>
          </p:cNvSpPr>
          <p:nvPr/>
        </p:nvSpPr>
        <p:spPr>
          <a:xfrm>
            <a:off x="590867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Vyhodnocení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znovupoužitelné artefakty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zhodnocení tvořitelů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48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2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Rekonstrukce</a:t>
            </a:r>
            <a:r>
              <a:rPr lang="en-US" dirty="0"/>
              <a:t> </a:t>
            </a:r>
            <a:r>
              <a:rPr lang="en-US" dirty="0" err="1"/>
              <a:t>osvětlení</a:t>
            </a:r>
            <a:r>
              <a:rPr lang="en-US" dirty="0"/>
              <a:t> a </a:t>
            </a:r>
            <a:r>
              <a:rPr lang="en-US" dirty="0" err="1"/>
              <a:t>kabeláže</a:t>
            </a:r>
            <a:r>
              <a:rPr lang="en-US" dirty="0"/>
              <a:t> </a:t>
            </a:r>
            <a:r>
              <a:rPr lang="en-US" dirty="0" err="1"/>
              <a:t>garáží</a:t>
            </a:r>
            <a:r>
              <a:rPr lang="en-US" dirty="0"/>
              <a:t> OC </a:t>
            </a:r>
            <a:r>
              <a:rPr lang="en-US" dirty="0" err="1"/>
              <a:t>Trnávka</a:t>
            </a:r>
            <a:r>
              <a:rPr lang="en-US" dirty="0"/>
              <a:t> 2021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47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Realizace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připomenutí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organizační struktura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školení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matice zodpovědnosti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FMEA(T)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3081868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Odbavení a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odbavení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odstavení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EC6A3-F220-5640-A5BD-3616FDD40507}"/>
              </a:ext>
            </a:extLst>
          </p:cNvPr>
          <p:cNvSpPr txBox="1">
            <a:spLocks/>
          </p:cNvSpPr>
          <p:nvPr/>
        </p:nvSpPr>
        <p:spPr>
          <a:xfrm>
            <a:off x="590867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Vyhodnocení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znovupoužitelné artefakty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zhodnocení tvořitelů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65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Realizace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59724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Jaký </a:t>
            </a:r>
            <a:r>
              <a:rPr lang="cs-CZ" sz="4400" dirty="0">
                <a:solidFill>
                  <a:srgbClr val="0065BD"/>
                </a:solidFill>
              </a:rPr>
              <a:t>projekt?</a:t>
            </a:r>
            <a:endParaRPr lang="en-CZ" sz="4400" dirty="0">
              <a:solidFill>
                <a:srgbClr val="0065BD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1735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7213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CZ" dirty="0"/>
              <a:t>bjednávka rekonstrukce nevyhovujícího osvětlení podzemních garáží včetně výměny stávající nevyhovující kabeláže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8941" y="3216092"/>
            <a:ext cx="8605058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legislativní záležitosti</a:t>
            </a:r>
            <a:br>
              <a:rPr lang="en-CZ" dirty="0"/>
            </a:br>
            <a:r>
              <a:rPr lang="en-GB" dirty="0"/>
              <a:t>z</a:t>
            </a:r>
            <a:r>
              <a:rPr lang="en-CZ" dirty="0"/>
              <a:t>a provozu</a:t>
            </a:r>
            <a:br>
              <a:rPr lang="en-CZ" dirty="0"/>
            </a:br>
            <a:r>
              <a:rPr lang="en-CZ" dirty="0"/>
              <a:t>likvidace</a:t>
            </a:r>
            <a:br>
              <a:rPr lang="en-CZ" dirty="0"/>
            </a:br>
            <a:r>
              <a:rPr lang="en-CZ" dirty="0"/>
              <a:t>fond na revitalizaci VPO</a:t>
            </a:r>
            <a:br>
              <a:rPr lang="en-CZ" dirty="0"/>
            </a:br>
            <a:r>
              <a:rPr lang="en-CZ" dirty="0"/>
              <a:t>splatnost faktury 120 dnů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CCEF94-F655-C141-990C-BABD7A6CB2A4}"/>
              </a:ext>
            </a:extLst>
          </p:cNvPr>
          <p:cNvSpPr txBox="1">
            <a:spLocks/>
          </p:cNvSpPr>
          <p:nvPr/>
        </p:nvSpPr>
        <p:spPr>
          <a:xfrm>
            <a:off x="2151528" y="658003"/>
            <a:ext cx="8605058" cy="87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FF0000"/>
                </a:solidFill>
              </a:rPr>
              <a:t>rekonstrukce podzemních garáží OC Trnávka</a:t>
            </a:r>
            <a:endParaRPr lang="en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58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23770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err="1"/>
              <a:t>Rekonstrukce</a:t>
            </a:r>
            <a:r>
              <a:rPr lang="en-US" sz="4400" dirty="0"/>
              <a:t> </a:t>
            </a:r>
            <a:r>
              <a:rPr lang="en-US" sz="4400" dirty="0" err="1"/>
              <a:t>osvětlení</a:t>
            </a:r>
            <a:r>
              <a:rPr lang="en-US" sz="4400" dirty="0"/>
              <a:t> a </a:t>
            </a:r>
            <a:r>
              <a:rPr lang="en-US" sz="4400" dirty="0" err="1"/>
              <a:t>kabeláže</a:t>
            </a:r>
            <a:r>
              <a:rPr lang="en-US" sz="4400" dirty="0"/>
              <a:t> </a:t>
            </a:r>
            <a:r>
              <a:rPr lang="en-US" sz="4400" dirty="0" err="1"/>
              <a:t>garáží</a:t>
            </a:r>
            <a:r>
              <a:rPr lang="en-US" sz="4400" dirty="0"/>
              <a:t> OC </a:t>
            </a:r>
            <a:r>
              <a:rPr lang="en-US" sz="4400" dirty="0" err="1"/>
              <a:t>Trnávka</a:t>
            </a:r>
            <a:r>
              <a:rPr lang="en-US" sz="4400" dirty="0"/>
              <a:t> 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81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7213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CZ" dirty="0"/>
              <a:t>bjednávka rekonstrukce nevyhovujícího osvětlení podzemních garáží včetně výměny stávající nevyhovující kabeláže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8941" y="3216092"/>
            <a:ext cx="8605058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legislativní záležitosti</a:t>
            </a:r>
            <a:br>
              <a:rPr lang="en-CZ" dirty="0"/>
            </a:br>
            <a:r>
              <a:rPr lang="en-GB" dirty="0"/>
              <a:t>z</a:t>
            </a:r>
            <a:r>
              <a:rPr lang="en-CZ" dirty="0"/>
              <a:t>a provozu</a:t>
            </a:r>
            <a:br>
              <a:rPr lang="en-CZ" dirty="0"/>
            </a:br>
            <a:r>
              <a:rPr lang="en-CZ" dirty="0"/>
              <a:t>likvidace</a:t>
            </a:r>
            <a:br>
              <a:rPr lang="en-CZ" dirty="0"/>
            </a:br>
            <a:r>
              <a:rPr lang="en-CZ" dirty="0"/>
              <a:t>fond na revitalizaci VPO</a:t>
            </a:r>
            <a:br>
              <a:rPr lang="en-CZ" dirty="0"/>
            </a:br>
            <a:r>
              <a:rPr lang="en-CZ" dirty="0"/>
              <a:t>splatnost faktury 120 dnů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F9F5F9-4D93-E542-BFA6-CE5D3523347A}"/>
              </a:ext>
            </a:extLst>
          </p:cNvPr>
          <p:cNvSpPr txBox="1">
            <a:spLocks/>
          </p:cNvSpPr>
          <p:nvPr/>
        </p:nvSpPr>
        <p:spPr>
          <a:xfrm>
            <a:off x="2151528" y="658003"/>
            <a:ext cx="8605058" cy="87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FF0000"/>
                </a:solidFill>
              </a:rPr>
              <a:t>rekonstrukce podzemních garáží OC Trnávka</a:t>
            </a:r>
            <a:endParaRPr lang="en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93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ukončení projektu do </a:t>
            </a:r>
            <a:r>
              <a:rPr lang="cs-CZ" sz="4400" dirty="0">
                <a:solidFill>
                  <a:srgbClr val="FF0000"/>
                </a:solidFill>
              </a:rPr>
              <a:t>30.10.2021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39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dokumentace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Organizační struktura &amp; Team a role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98595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Matice zodpovědnosti a role</a:t>
            </a:r>
            <a:endParaRPr lang="en-CZ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1F02BE-B771-D547-9BC1-267C83DB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45073"/>
              </p:ext>
            </p:extLst>
          </p:nvPr>
        </p:nvGraphicFramePr>
        <p:xfrm>
          <a:off x="373634" y="1673352"/>
          <a:ext cx="315595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1222912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21368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 kontrola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2044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automatizační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technik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38016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software developer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78010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DDFE60-5925-E140-8B79-8124B4806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4733"/>
              </p:ext>
            </p:extLst>
          </p:nvPr>
        </p:nvGraphicFramePr>
        <p:xfrm>
          <a:off x="373634" y="2746249"/>
          <a:ext cx="3155950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28112731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1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92035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řidící pracovník na pracovišti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4382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29914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773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306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7187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3909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36749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7D9374-F5B1-3448-9E9E-A0B50D9EF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55734"/>
              </p:ext>
            </p:extLst>
          </p:nvPr>
        </p:nvGraphicFramePr>
        <p:xfrm>
          <a:off x="373634" y="4631946"/>
          <a:ext cx="3155950" cy="1487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3370348758"/>
                    </a:ext>
                  </a:extLst>
                </a:gridCol>
              </a:tblGrid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1876333"/>
                  </a:ext>
                </a:extLst>
              </a:tr>
              <a:tr h="1947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řídící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na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pracovišti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61925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019814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203181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7268330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149401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964550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91042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5747BD-386E-1646-880C-4B91E3DBF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18286"/>
              </p:ext>
            </p:extLst>
          </p:nvPr>
        </p:nvGraphicFramePr>
        <p:xfrm>
          <a:off x="3915410" y="1673352"/>
          <a:ext cx="439547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813311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3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683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455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115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33CC1C-6262-BA4E-8681-4BCDE49E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6642"/>
              </p:ext>
            </p:extLst>
          </p:nvPr>
        </p:nvGraphicFramePr>
        <p:xfrm>
          <a:off x="3915410" y="2746249"/>
          <a:ext cx="439547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92972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kontaktní osoba 24/7 projektu služby GetThatWorkDone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8433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právní zařizovatel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9779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objednavatel materiálu + externích prací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2809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revizní technik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880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zpracovatel dokumentace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25242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účetní projektu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91500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vedoucí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projektu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083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545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95B8E4-F46A-A142-B938-932A78E39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67191"/>
              </p:ext>
            </p:extLst>
          </p:nvPr>
        </p:nvGraphicFramePr>
        <p:xfrm>
          <a:off x="0" y="142887"/>
          <a:ext cx="9039225" cy="6565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7104">
                  <a:extLst>
                    <a:ext uri="{9D8B030D-6E8A-4147-A177-3AD203B41FA5}">
                      <a16:colId xmlns:a16="http://schemas.microsoft.com/office/drawing/2014/main" val="1819684636"/>
                    </a:ext>
                  </a:extLst>
                </a:gridCol>
                <a:gridCol w="509265">
                  <a:extLst>
                    <a:ext uri="{9D8B030D-6E8A-4147-A177-3AD203B41FA5}">
                      <a16:colId xmlns:a16="http://schemas.microsoft.com/office/drawing/2014/main" val="3944039914"/>
                    </a:ext>
                  </a:extLst>
                </a:gridCol>
                <a:gridCol w="432609">
                  <a:extLst>
                    <a:ext uri="{9D8B030D-6E8A-4147-A177-3AD203B41FA5}">
                      <a16:colId xmlns:a16="http://schemas.microsoft.com/office/drawing/2014/main" val="943793619"/>
                    </a:ext>
                  </a:extLst>
                </a:gridCol>
                <a:gridCol w="510989">
                  <a:extLst>
                    <a:ext uri="{9D8B030D-6E8A-4147-A177-3AD203B41FA5}">
                      <a16:colId xmlns:a16="http://schemas.microsoft.com/office/drawing/2014/main" val="1935454026"/>
                    </a:ext>
                  </a:extLst>
                </a:gridCol>
                <a:gridCol w="416279">
                  <a:extLst>
                    <a:ext uri="{9D8B030D-6E8A-4147-A177-3AD203B41FA5}">
                      <a16:colId xmlns:a16="http://schemas.microsoft.com/office/drawing/2014/main" val="205305193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1908961743"/>
                    </a:ext>
                  </a:extLst>
                </a:gridCol>
                <a:gridCol w="271072">
                  <a:extLst>
                    <a:ext uri="{9D8B030D-6E8A-4147-A177-3AD203B41FA5}">
                      <a16:colId xmlns:a16="http://schemas.microsoft.com/office/drawing/2014/main" val="3037766656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870860361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1726717232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1963366533"/>
                    </a:ext>
                  </a:extLst>
                </a:gridCol>
                <a:gridCol w="568852">
                  <a:extLst>
                    <a:ext uri="{9D8B030D-6E8A-4147-A177-3AD203B41FA5}">
                      <a16:colId xmlns:a16="http://schemas.microsoft.com/office/drawing/2014/main" val="2220866759"/>
                    </a:ext>
                  </a:extLst>
                </a:gridCol>
                <a:gridCol w="580441">
                  <a:extLst>
                    <a:ext uri="{9D8B030D-6E8A-4147-A177-3AD203B41FA5}">
                      <a16:colId xmlns:a16="http://schemas.microsoft.com/office/drawing/2014/main" val="1544067331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2324257669"/>
                    </a:ext>
                  </a:extLst>
                </a:gridCol>
                <a:gridCol w="449144">
                  <a:extLst>
                    <a:ext uri="{9D8B030D-6E8A-4147-A177-3AD203B41FA5}">
                      <a16:colId xmlns:a16="http://schemas.microsoft.com/office/drawing/2014/main" val="4085928720"/>
                    </a:ext>
                  </a:extLst>
                </a:gridCol>
                <a:gridCol w="421602">
                  <a:extLst>
                    <a:ext uri="{9D8B030D-6E8A-4147-A177-3AD203B41FA5}">
                      <a16:colId xmlns:a16="http://schemas.microsoft.com/office/drawing/2014/main" val="4052058586"/>
                    </a:ext>
                  </a:extLst>
                </a:gridCol>
                <a:gridCol w="700879">
                  <a:extLst>
                    <a:ext uri="{9D8B030D-6E8A-4147-A177-3AD203B41FA5}">
                      <a16:colId xmlns:a16="http://schemas.microsoft.com/office/drawing/2014/main" val="245669069"/>
                    </a:ext>
                  </a:extLst>
                </a:gridCol>
              </a:tblGrid>
              <a:tr h="905368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automatizační technik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řidící pracovník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zařizovatel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zpracovatel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účetní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objednatel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7470441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legislativní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úkony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3176444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zjištění aktuálního skutečného stavu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046435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220125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671781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229997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návrhu elektroinstalace a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9499704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zakreslení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905785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7808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950223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sjednocofání faktur/kontrola financí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382527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539297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dopravní prostředky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408082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6119682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rozvaděčů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6108136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kabeláže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51855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SW automatizace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6695449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uživatelského rozhraní ovládacího SW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681476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montáže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467872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 do deníku práce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9513779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správa GetThatWorkDone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8271190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9513023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dodržování harmonogramu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5204769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fotodokumentace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28870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prezentace úvodní studie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463637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vytvoření revizní zprávy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798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11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Zajištění projektu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545765"/>
          </a:xfrm>
        </p:spPr>
        <p:txBody>
          <a:bodyPr>
            <a:normAutofit/>
          </a:bodyPr>
          <a:lstStyle/>
          <a:p>
            <a:r>
              <a:rPr lang="cs-CZ" dirty="0"/>
              <a:t>počáteční plánování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9D650-BBD1-D24C-ABE2-62EB92D75917}"/>
              </a:ext>
            </a:extLst>
          </p:cNvPr>
          <p:cNvSpPr txBox="1">
            <a:spLocks/>
          </p:cNvSpPr>
          <p:nvPr/>
        </p:nvSpPr>
        <p:spPr>
          <a:xfrm>
            <a:off x="268941" y="2220585"/>
            <a:ext cx="8605058" cy="96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dokumentaci stávajícího stavu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zajištěná vyhovující vysokozdvižná plošina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59C42-19F6-854B-A616-102BFFF177F2}"/>
              </a:ext>
            </a:extLst>
          </p:cNvPr>
          <p:cNvSpPr txBox="1">
            <a:spLocks/>
          </p:cNvSpPr>
          <p:nvPr/>
        </p:nvSpPr>
        <p:spPr>
          <a:xfrm>
            <a:off x="268941" y="3196089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příprava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AAF529-6D07-FE48-AD81-997D318C0AD2}"/>
              </a:ext>
            </a:extLst>
          </p:cNvPr>
          <p:cNvSpPr txBox="1">
            <a:spLocks/>
          </p:cNvSpPr>
          <p:nvPr/>
        </p:nvSpPr>
        <p:spPr>
          <a:xfrm>
            <a:off x="268941" y="3751674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dostatečné množství materiálu – radši více ne méně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E7F20D-80C2-6744-BC02-07D6DB9CC415}"/>
              </a:ext>
            </a:extLst>
          </p:cNvPr>
          <p:cNvSpPr txBox="1">
            <a:spLocks/>
          </p:cNvSpPr>
          <p:nvPr/>
        </p:nvSpPr>
        <p:spPr>
          <a:xfrm>
            <a:off x="268941" y="4365670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po celý projekt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2BEB30-1E78-B042-9481-1BDCDB9C4579}"/>
              </a:ext>
            </a:extLst>
          </p:cNvPr>
          <p:cNvSpPr txBox="1">
            <a:spLocks/>
          </p:cNvSpPr>
          <p:nvPr/>
        </p:nvSpPr>
        <p:spPr>
          <a:xfrm>
            <a:off x="268941" y="4921254"/>
            <a:ext cx="8605058" cy="150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kvalifikovaní pracovníci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vyhláška 50/1978 Sb.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potřebné normy</a:t>
            </a:r>
          </a:p>
        </p:txBody>
      </p:sp>
    </p:spTree>
    <p:extLst>
      <p:ext uri="{BB962C8B-B14F-4D97-AF65-F5344CB8AC3E}">
        <p14:creationId xmlns:p14="http://schemas.microsoft.com/office/powerpoint/2010/main" val="697629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Školení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39895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WBS – </a:t>
            </a:r>
            <a:r>
              <a:rPr lang="cs-CZ" dirty="0" err="1">
                <a:solidFill>
                  <a:srgbClr val="FF0000"/>
                </a:solidFill>
              </a:rPr>
              <a:t>W</a:t>
            </a:r>
            <a:r>
              <a:rPr lang="cs-CZ" dirty="0" err="1"/>
              <a:t>ork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B</a:t>
            </a:r>
            <a:r>
              <a:rPr lang="cs-CZ" dirty="0" err="1"/>
              <a:t>reakdown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S</a:t>
            </a:r>
            <a:r>
              <a:rPr lang="cs-CZ" dirty="0" err="1"/>
              <a:t>tructure</a:t>
            </a:r>
            <a:endParaRPr lang="en-CZ" dirty="0"/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CC90659F-DAFD-3142-A733-EA5B1BBE0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987"/>
            <a:ext cx="3323304" cy="5329538"/>
          </a:xfr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2DC858C-FB5B-B243-B1FF-A086F04C6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62" y="1100053"/>
            <a:ext cx="2774784" cy="5604131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1542DAC9-3472-C544-8641-33E53922A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882" y="1100053"/>
            <a:ext cx="2870595" cy="552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ukončení projektu do </a:t>
            </a:r>
            <a:r>
              <a:rPr lang="cs-CZ" sz="4400" dirty="0">
                <a:solidFill>
                  <a:srgbClr val="FF0000"/>
                </a:solidFill>
              </a:rPr>
              <a:t>30.10.2021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2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722E7F0-C1F4-2041-997A-C8298127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585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13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BE638D3C-676D-374F-8A07-32855C9F1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976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00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FMEA – analýza rizik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952248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FMEA – analýza rizik</a:t>
            </a:r>
            <a:endParaRPr lang="en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7AF3A9-CF19-4C42-97CB-86D13395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58228"/>
              </p:ext>
            </p:extLst>
          </p:nvPr>
        </p:nvGraphicFramePr>
        <p:xfrm>
          <a:off x="0" y="0"/>
          <a:ext cx="9144005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678">
                  <a:extLst>
                    <a:ext uri="{9D8B030D-6E8A-4147-A177-3AD203B41FA5}">
                      <a16:colId xmlns:a16="http://schemas.microsoft.com/office/drawing/2014/main" val="3679326276"/>
                    </a:ext>
                  </a:extLst>
                </a:gridCol>
                <a:gridCol w="1515099">
                  <a:extLst>
                    <a:ext uri="{9D8B030D-6E8A-4147-A177-3AD203B41FA5}">
                      <a16:colId xmlns:a16="http://schemas.microsoft.com/office/drawing/2014/main" val="865741585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2558750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614320188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769645901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236652170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171398165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11642019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652613583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146213515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229869714"/>
                    </a:ext>
                  </a:extLst>
                </a:gridCol>
                <a:gridCol w="660770">
                  <a:extLst>
                    <a:ext uri="{9D8B030D-6E8A-4147-A177-3AD203B41FA5}">
                      <a16:colId xmlns:a16="http://schemas.microsoft.com/office/drawing/2014/main" val="1489749220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95952076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33683917"/>
                    </a:ext>
                  </a:extLst>
                </a:gridCol>
              </a:tblGrid>
              <a:tr h="359175">
                <a:tc>
                  <a:txBody>
                    <a:bodyPr/>
                    <a:lstStyle/>
                    <a:p>
                      <a:pPr algn="ctr" fontAlgn="ctr"/>
                      <a:r>
                        <a:rPr lang="en-CZ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CZ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Potencionální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poruchy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následky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Závažnost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Třída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příčina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Pravděpodobnost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Nynější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řešení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Detekovatelnost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RPN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Doporučené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akce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Zodpovědná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klíčový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datum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Stav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Podniklé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kroky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64511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nezískání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problém financování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počítáme, že dotaci získáme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získání lepších informacích o požadavcích na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zařizovatel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58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dodejka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méně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než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posunutí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zboží u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609600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dostupnost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 realizace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neočekávaná nemoc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testování na nemoci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vakcinace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9204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 není přivezen na místo určení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díle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cest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10792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zboží není dodáno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není materiál, nemůže se projekt realizovat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vyčerpání zásob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690086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poškození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zakoupení více svítidel při prvotní objednávce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pevnější obaly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pracovník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336855"/>
                  </a:ext>
                </a:extLst>
              </a:tr>
              <a:tr h="79283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likvidace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likvidace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hromadění odpadu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přeplněné odběrné místo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do jiného odběrového místa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uzavření smlouvy s odběrovým místem tak, aby vždy byla kapacita pro naše odpady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46259"/>
                  </a:ext>
                </a:extLst>
              </a:tr>
              <a:tr h="269383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tažení kabelů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kabelu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kabeláže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112308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poničení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zvýšení finanční náročnosti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577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nekvalitní 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svítidla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revizním technikem již za montáže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5713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předávání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odmítá dílo převzít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spory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změna managementu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neřeší se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lepší smlouva a právníci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vyřešeno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801737"/>
                  </a:ext>
                </a:extLst>
              </a:tr>
              <a:tr h="906101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 v 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příliš malé plochy k uskladnění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ve skladě HnaZak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přesvědčení zákazníka, že další plochy je nutnost uzavřít, vyjde to levněji a ekologičtěji, než jízda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 + 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03295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sklad HnaZak je zaplněn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najímání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rozšíření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služeb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25356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nekomunikuje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nejistota zakázky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špatná orientace v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telefonní kontakt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vylepšení UX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1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582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Odbavení a podpora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66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odbavení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71" y="2205818"/>
            <a:ext cx="8605058" cy="27165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školení</a:t>
            </a:r>
            <a:r>
              <a:rPr lang="cs-CZ" dirty="0"/>
              <a:t> před předáním díla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provedení</a:t>
            </a:r>
            <a:r>
              <a:rPr lang="cs-CZ" dirty="0"/>
              <a:t> dokončeným dílem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zodpovězení</a:t>
            </a:r>
            <a:r>
              <a:rPr lang="cs-CZ" dirty="0"/>
              <a:t> doplňujících otázek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podpis</a:t>
            </a:r>
            <a:r>
              <a:rPr lang="cs-CZ" dirty="0"/>
              <a:t> předávacího protokolu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předání</a:t>
            </a:r>
            <a:r>
              <a:rPr lang="cs-CZ" dirty="0"/>
              <a:t> kompletní dokumentace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žádost o dotace </a:t>
            </a:r>
            <a:r>
              <a:rPr lang="cs-CZ" dirty="0">
                <a:solidFill>
                  <a:srgbClr val="FF0000"/>
                </a:solidFill>
              </a:rPr>
              <a:t>posouzena zpětně </a:t>
            </a:r>
            <a:r>
              <a:rPr lang="cs-CZ" dirty="0"/>
              <a:t>příslušným orgánem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80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podpory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po jednom roce od uvedení zařízení do provozu – preventivní </a:t>
            </a:r>
            <a:r>
              <a:rPr lang="cs-CZ" dirty="0">
                <a:solidFill>
                  <a:srgbClr val="FF0000"/>
                </a:solidFill>
              </a:rPr>
              <a:t>REVIZE</a:t>
            </a:r>
            <a:r>
              <a:rPr lang="cs-CZ" dirty="0"/>
              <a:t> instalace</a:t>
            </a:r>
          </a:p>
          <a:p>
            <a:r>
              <a:rPr lang="cs-CZ" dirty="0"/>
              <a:t>kontrola aktualizací SW na monitoring a řízení</a:t>
            </a:r>
          </a:p>
          <a:p>
            <a:r>
              <a:rPr lang="cs-CZ" dirty="0"/>
              <a:t>podpora zabudovaná v SW na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operátor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podpůrný technik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technici pracující na projektu</a:t>
            </a:r>
          </a:p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náhradní díly a svítidla</a:t>
            </a: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další podpora dle balíčku zákazníka</a:t>
            </a:r>
          </a:p>
        </p:txBody>
      </p:sp>
    </p:spTree>
    <p:extLst>
      <p:ext uri="{BB962C8B-B14F-4D97-AF65-F5344CB8AC3E}">
        <p14:creationId xmlns:p14="http://schemas.microsoft.com/office/powerpoint/2010/main" val="25173150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odstavení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není přesný plán odstavení, pokud nedojde k nenadále změně norem, vyhlášek, zásahu vyšší moci</a:t>
            </a:r>
          </a:p>
          <a:p>
            <a:r>
              <a:rPr lang="cs-CZ" dirty="0"/>
              <a:t>plánovaná výměna svítidel za 10 let</a:t>
            </a:r>
          </a:p>
          <a:p>
            <a:r>
              <a:rPr lang="cs-CZ" dirty="0"/>
              <a:t>výměna kabeláže po předchozí kontrole</a:t>
            </a:r>
          </a:p>
        </p:txBody>
      </p:sp>
    </p:spTree>
    <p:extLst>
      <p:ext uri="{BB962C8B-B14F-4D97-AF65-F5344CB8AC3E}">
        <p14:creationId xmlns:p14="http://schemas.microsoft.com/office/powerpoint/2010/main" val="3789716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Vyhodnocení projektu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804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Znovupoužitelné artefakty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zakoupené normy</a:t>
            </a:r>
          </a:p>
          <a:p>
            <a:r>
              <a:rPr lang="cs-CZ" dirty="0"/>
              <a:t>UX v SW na monitoring, řízení osvětlení a elektrické instalace</a:t>
            </a:r>
          </a:p>
          <a:p>
            <a:r>
              <a:rPr lang="cs-CZ" dirty="0"/>
              <a:t>automatická šablona standardizovaných žádostí o dotace</a:t>
            </a:r>
          </a:p>
          <a:p>
            <a:r>
              <a:rPr lang="cs-CZ" dirty="0"/>
              <a:t>generalizace části projektové dokumentace (nadpisy, sekce, obecná automatizace šablony)</a:t>
            </a:r>
          </a:p>
        </p:txBody>
      </p:sp>
    </p:spTree>
    <p:extLst>
      <p:ext uri="{BB962C8B-B14F-4D97-AF65-F5344CB8AC3E}">
        <p14:creationId xmlns:p14="http://schemas.microsoft.com/office/powerpoint/2010/main" val="395065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240 </a:t>
            </a:r>
            <a:r>
              <a:rPr lang="cs-CZ" sz="3600" dirty="0"/>
              <a:t>KD</a:t>
            </a:r>
            <a:r>
              <a:rPr lang="cs-CZ" sz="4400" dirty="0"/>
              <a:t> – 74 </a:t>
            </a:r>
            <a:r>
              <a:rPr lang="cs-CZ" sz="3600" dirty="0"/>
              <a:t>VV</a:t>
            </a:r>
            <a:r>
              <a:rPr lang="cs-CZ" sz="4400" dirty="0"/>
              <a:t> = </a:t>
            </a:r>
            <a:r>
              <a:rPr lang="cs-CZ" sz="4400" dirty="0">
                <a:solidFill>
                  <a:srgbClr val="FF0000"/>
                </a:solidFill>
              </a:rPr>
              <a:t>166</a:t>
            </a:r>
            <a:r>
              <a:rPr lang="cs-CZ" sz="4400" dirty="0"/>
              <a:t> </a:t>
            </a:r>
            <a:r>
              <a:rPr lang="cs-CZ" sz="3600" dirty="0"/>
              <a:t>PD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FDAE4C-C0D6-6C47-82F9-DF3DCA7B907B}"/>
              </a:ext>
            </a:extLst>
          </p:cNvPr>
          <p:cNvSpPr txBox="1">
            <a:spLocks/>
          </p:cNvSpPr>
          <p:nvPr/>
        </p:nvSpPr>
        <p:spPr>
          <a:xfrm>
            <a:off x="0" y="6118715"/>
            <a:ext cx="9143999" cy="1087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sz="1800" dirty="0">
                <a:solidFill>
                  <a:schemeClr val="bg2">
                    <a:lumMod val="50000"/>
                  </a:schemeClr>
                </a:solidFill>
              </a:rPr>
              <a:t>KD – kalendářní dny, VV – víkendy, volno PD – pracovní dny</a:t>
            </a:r>
          </a:p>
          <a:p>
            <a:pPr algn="ctr"/>
            <a:r>
              <a:rPr lang="en-CZ" sz="1800" dirty="0">
                <a:solidFill>
                  <a:schemeClr val="bg2">
                    <a:lumMod val="50000"/>
                  </a:schemeClr>
                </a:solidFill>
              </a:rPr>
              <a:t>začátek 04.03.2021</a:t>
            </a:r>
          </a:p>
        </p:txBody>
      </p:sp>
    </p:spTree>
    <p:extLst>
      <p:ext uri="{BB962C8B-B14F-4D97-AF65-F5344CB8AC3E}">
        <p14:creationId xmlns:p14="http://schemas.microsoft.com/office/powerpoint/2010/main" val="880346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712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Jan Hnát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205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Petr Zakopal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60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943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4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Strategie Business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3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Mise/Vize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4999"/>
            <a:ext cx="8605058" cy="1764001"/>
          </a:xfrm>
        </p:spPr>
        <p:txBody>
          <a:bodyPr>
            <a:normAutofit/>
          </a:bodyPr>
          <a:lstStyle/>
          <a:p>
            <a:r>
              <a:rPr lang="cs-CZ" dirty="0"/>
              <a:t>Mise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Výměna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stávájícího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nevyhovujícího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osvětlení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podzemních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garážích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Trnávka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nové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vyhovující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Součástí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výměny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svítidel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taktéž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výměna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stávajícího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kabelového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rozvodu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napájející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rekonstruované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osvětlení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9471" y="3810100"/>
            <a:ext cx="8605058" cy="2590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Vize</a:t>
            </a:r>
          </a:p>
          <a:p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 rekonstrukci osvětlení dojde ke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správné výměně svítidel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která již nevyhovují odpovídajícím normám a příslušným právním předpisům. Díky modernizaci kabelových rozvodů napájících osvětlení dojde k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minimalizaci</a:t>
            </a:r>
            <a:r>
              <a:rPr lang="en-CZ" altLang="en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vzniku možného požáru či výpadku osvětlení.</a:t>
            </a:r>
          </a:p>
          <a:p>
            <a:r>
              <a:rPr lang="en-CZ" altLang="en-C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rekonstrukce bude ukončen, předán a uveden do provozu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30.10.2021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Tato výměna osvětlení a kabeláže bude provedena tak, že nebude nutné osvětlení alespoň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let</a:t>
            </a:r>
            <a:r>
              <a:rPr lang="en-CZ" altLang="en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rekonstruovat, krom drobných servisních oprav.</a:t>
            </a:r>
            <a:endParaRPr lang="en-CZ" altLang="en-CZ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0E8C686-2AD7-C740-94E6-150342E4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987" y="10356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3218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Stav „As Is“ - současný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29733"/>
          </a:xfrm>
        </p:spPr>
        <p:txBody>
          <a:bodyPr/>
          <a:lstStyle/>
          <a:p>
            <a:r>
              <a:rPr lang="cs-CZ" dirty="0"/>
              <a:t>Osvětlení</a:t>
            </a:r>
            <a:br>
              <a:rPr lang="cs-CZ" dirty="0"/>
            </a:br>
            <a:r>
              <a:rPr lang="cs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stav 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CZ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nesplněny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platné právní předpisy a normy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ED872-543A-BD43-B4D8-BC3E6B5EDCF6}"/>
              </a:ext>
            </a:extLst>
          </p:cNvPr>
          <p:cNvSpPr txBox="1">
            <a:spLocks/>
          </p:cNvSpPr>
          <p:nvPr/>
        </p:nvSpPr>
        <p:spPr>
          <a:xfrm>
            <a:off x="268941" y="2918066"/>
            <a:ext cx="8605058" cy="102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Kabeláž a elektroinstalace</a:t>
            </a:r>
            <a:br>
              <a:rPr lang="en-CZ" dirty="0"/>
            </a:b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evyhovující 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stav pro další dlouhodobý provoz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D1D535-73D9-D944-ADCE-F04472B24B4D}"/>
              </a:ext>
            </a:extLst>
          </p:cNvPr>
          <p:cNvSpPr txBox="1">
            <a:spLocks/>
          </p:cNvSpPr>
          <p:nvPr/>
        </p:nvSpPr>
        <p:spPr>
          <a:xfrm>
            <a:off x="268941" y="4363266"/>
            <a:ext cx="8605058" cy="102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Stávající dokumentace</a:t>
            </a:r>
            <a:br>
              <a:rPr lang="en-CZ" dirty="0"/>
            </a:b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nevyhovující, neodpovídající skutečnosti</a:t>
            </a:r>
            <a:endParaRPr lang="en-C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366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15129</TotalTime>
  <Words>4228</Words>
  <Application>Microsoft Macintosh PowerPoint</Application>
  <PresentationFormat>On-screen Show (4:3)</PresentationFormat>
  <Paragraphs>1294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Technika-Bold</vt:lpstr>
      <vt:lpstr>Times New Roman</vt:lpstr>
      <vt:lpstr>Technika</vt:lpstr>
      <vt:lpstr>Motiv Office</vt:lpstr>
      <vt:lpstr>Rekonstrukce osvětlení a kabeláže garáží OC Trnávka 2021</vt:lpstr>
      <vt:lpstr>Dnešní prezentační jednání</vt:lpstr>
      <vt:lpstr>PowerPoint Presentation</vt:lpstr>
      <vt:lpstr>Zadání projektu</vt:lpstr>
      <vt:lpstr>Zadání projektu</vt:lpstr>
      <vt:lpstr>Zadání projektu</vt:lpstr>
      <vt:lpstr>PowerPoint Presentation</vt:lpstr>
      <vt:lpstr>Mise/Vize</vt:lpstr>
      <vt:lpstr>Stav „As Is“ - současný</vt:lpstr>
      <vt:lpstr>Stav „To Be“ – strategický záměr</vt:lpstr>
      <vt:lpstr>Dodržování zásad SMART</vt:lpstr>
      <vt:lpstr>Dodržování zásad SMART</vt:lpstr>
      <vt:lpstr>Obchodní přínos</vt:lpstr>
      <vt:lpstr>Analýza SWOT kvantitativní</vt:lpstr>
      <vt:lpstr>Analýza 5F – pět působících sil</vt:lpstr>
      <vt:lpstr>Analýza 5F – pět působících sil</vt:lpstr>
      <vt:lpstr>Analýza 5F – pět působících sil</vt:lpstr>
      <vt:lpstr>Analýza PEST(EL)</vt:lpstr>
      <vt:lpstr>Analýza PEST(EL)</vt:lpstr>
      <vt:lpstr>Analýza PEST(EL)</vt:lpstr>
      <vt:lpstr>Analýza PEST(EL)</vt:lpstr>
      <vt:lpstr>Analýza PEST(EL)</vt:lpstr>
      <vt:lpstr>Analýza PEST(EL)</vt:lpstr>
      <vt:lpstr>LogFrame – LFM – logický rámec projektu</vt:lpstr>
      <vt:lpstr>PowerPoint Presentation</vt:lpstr>
      <vt:lpstr>PowerPoint Presentation</vt:lpstr>
      <vt:lpstr>Plán metrik</vt:lpstr>
      <vt:lpstr>PowerPoint Presentation</vt:lpstr>
      <vt:lpstr>Funkční požadavky</vt:lpstr>
      <vt:lpstr>Nefunkční požadavky</vt:lpstr>
      <vt:lpstr>Návrh řešení a volba z alternativ</vt:lpstr>
      <vt:lpstr>PowerPoint Presentation</vt:lpstr>
      <vt:lpstr>Dnešní prezentační jednání</vt:lpstr>
      <vt:lpstr>Příští prezentační jednání</vt:lpstr>
      <vt:lpstr>Děkujeme za pozornost</vt:lpstr>
      <vt:lpstr>Rekonstrukce osvětlení a kabeláže garáží OC Trnávka 2021</vt:lpstr>
      <vt:lpstr>Dnešní prezentační jednání</vt:lpstr>
      <vt:lpstr>PowerPoint Presentation</vt:lpstr>
      <vt:lpstr>PowerPoint Presentation</vt:lpstr>
      <vt:lpstr>PowerPoint Presentation</vt:lpstr>
      <vt:lpstr>Zadání projektu</vt:lpstr>
      <vt:lpstr>Zadání projektu</vt:lpstr>
      <vt:lpstr>PowerPoint Presentation</vt:lpstr>
      <vt:lpstr>PowerPoint Presentation</vt:lpstr>
      <vt:lpstr>Matice zodpovědnosti a role</vt:lpstr>
      <vt:lpstr>PowerPoint Presentation</vt:lpstr>
      <vt:lpstr>Zajištění projektu</vt:lpstr>
      <vt:lpstr>PowerPoint Presentation</vt:lpstr>
      <vt:lpstr>WBS – Work Breakdown Structure</vt:lpstr>
      <vt:lpstr>GANTT</vt:lpstr>
      <vt:lpstr>GANTT</vt:lpstr>
      <vt:lpstr>FMEA – analýza rizik</vt:lpstr>
      <vt:lpstr>FMEA – analýza rizik</vt:lpstr>
      <vt:lpstr>PowerPoint Presentation</vt:lpstr>
      <vt:lpstr>Plán odbavení</vt:lpstr>
      <vt:lpstr>Plán podpory</vt:lpstr>
      <vt:lpstr>Plán odstavení</vt:lpstr>
      <vt:lpstr>PowerPoint Presentation</vt:lpstr>
      <vt:lpstr>Znovupoužitelné artefakty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172</cp:revision>
  <dcterms:created xsi:type="dcterms:W3CDTF">2021-03-09T09:05:17Z</dcterms:created>
  <dcterms:modified xsi:type="dcterms:W3CDTF">2021-03-24T08:46:15Z</dcterms:modified>
</cp:coreProperties>
</file>