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0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8" r:id="rId33"/>
    <p:sldId id="286" r:id="rId34"/>
    <p:sldId id="287" r:id="rId35"/>
    <p:sldId id="289" r:id="rId36"/>
    <p:sldId id="302" r:id="rId37"/>
    <p:sldId id="303" r:id="rId38"/>
    <p:sldId id="304" r:id="rId39"/>
    <p:sldId id="305" r:id="rId40"/>
    <p:sldId id="306" r:id="rId41"/>
    <p:sldId id="307" r:id="rId42"/>
    <p:sldId id="301" r:id="rId43"/>
    <p:sldId id="299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0" r:id="rId53"/>
  </p:sldIdLst>
  <p:sldSz cx="9144000" cy="6858000" type="screen4x3"/>
  <p:notesSz cx="6858000" cy="9144000"/>
  <p:embeddedFontLst>
    <p:embeddedFont>
      <p:font typeface="Technika" pitchFamily="2" charset="77"/>
      <p:regular r:id="rId54"/>
      <p:bold r:id="rId55"/>
      <p:italic r:id="rId56"/>
      <p:boldItalic r:id="rId57"/>
    </p:embeddedFont>
    <p:embeddedFont>
      <p:font typeface="Technika-Bold" pitchFamily="2" charset="77"/>
      <p:regular r:id="rId58"/>
      <p:bold r:id="rId5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BD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904" autoAdjust="0"/>
    <p:restoredTop sz="94660"/>
  </p:normalViewPr>
  <p:slideViewPr>
    <p:cSldViewPr snapToGrid="0">
      <p:cViewPr>
        <p:scale>
          <a:sx n="64" d="100"/>
          <a:sy n="64" d="100"/>
        </p:scale>
        <p:origin x="2856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-1"/>
          <a:stretch/>
        </p:blipFill>
        <p:spPr>
          <a:xfrm>
            <a:off x="0" y="2"/>
            <a:ext cx="10076688" cy="7556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bg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  <p:pic>
        <p:nvPicPr>
          <p:cNvPr id="5" name="Obrázek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03" y="274320"/>
            <a:ext cx="1773814" cy="8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0076688" cy="7555992"/>
          </a:xfrm>
          <a:prstGeom prst="rect">
            <a:avLst/>
          </a:prstGeom>
        </p:spPr>
      </p:pic>
      <p:pic>
        <p:nvPicPr>
          <p:cNvPr id="7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080000" y="1800001"/>
            <a:ext cx="7736694" cy="1446663"/>
          </a:xfrm>
        </p:spPr>
        <p:txBody>
          <a:bodyPr anchor="t"/>
          <a:lstStyle>
            <a:lvl1pPr algn="l"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</a:lstStyle>
          <a:p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TITUL PREZENTACE</a:t>
            </a:r>
            <a:br>
              <a:rPr lang="cs-CZ" sz="4800" b="1" i="0" u="none" strike="noStrike" baseline="0" dirty="0">
                <a:latin typeface="Technika-Bold" panose="00000600000000000000" pitchFamily="50" charset="-18"/>
              </a:rPr>
            </a:br>
            <a:r>
              <a:rPr lang="cs-CZ" sz="4800" b="1" i="0" u="none" strike="noStrike" baseline="0" dirty="0">
                <a:latin typeface="Technika-Bold" panose="00000600000000000000" pitchFamily="50" charset="-18"/>
              </a:rPr>
              <a:t>PODTITUL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80000" y="3441732"/>
            <a:ext cx="7736693" cy="1771721"/>
          </a:xfrm>
        </p:spPr>
        <p:txBody>
          <a:bodyPr/>
          <a:lstStyle>
            <a:lvl1pPr marL="0" indent="0" algn="l">
              <a:buNone/>
              <a:defRPr lang="cs-CZ" sz="2400" b="1" i="0" u="none" strike="noStrike" kern="2800" baseline="0" smtClean="0">
                <a:solidFill>
                  <a:schemeClr val="tx1"/>
                </a:solidFill>
                <a:latin typeface="Technika-Bold" panose="00000600000000000000" pitchFamily="50" charset="-1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cs-CZ" dirty="0"/>
              <a:t>NÁZEV FAKULTY A PRACOVIŠTĚ</a:t>
            </a:r>
            <a:br>
              <a:rPr lang="en-US" dirty="0"/>
            </a:br>
            <a:r>
              <a:rPr lang="cs-CZ" dirty="0"/>
              <a:t>AUTOR/TITUL JMÉNO PŘÍJMENÍ</a:t>
            </a:r>
            <a:br>
              <a:rPr lang="en-US" dirty="0"/>
            </a:br>
            <a:r>
              <a:rPr lang="cs-CZ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05716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80000" y="1800000"/>
            <a:ext cx="7794000" cy="1087934"/>
          </a:xfrm>
        </p:spPr>
        <p:txBody>
          <a:bodyPr anchor="t"/>
          <a:lstStyle>
            <a:lvl1pPr>
              <a:defRPr sz="2800" kern="2800" baseline="0">
                <a:latin typeface="Technika-Bold" panose="00000600000000000000" pitchFamily="50" charset="-18"/>
              </a:defRPr>
            </a:lvl1pPr>
          </a:lstStyle>
          <a:p>
            <a:r>
              <a:rPr lang="cs-CZ" dirty="0"/>
              <a:t>PODTITUL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79999" y="3059766"/>
            <a:ext cx="7794000" cy="352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dpis a 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177198" y="1800001"/>
            <a:ext cx="7696800" cy="4788000"/>
          </a:xfrm>
        </p:spPr>
        <p:txBody>
          <a:bodyPr>
            <a:normAutofit/>
          </a:bodyPr>
          <a:lstStyle>
            <a:lvl1pPr marL="0" indent="0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9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áz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 userDrawn="1"/>
        </p:nvSpPr>
        <p:spPr>
          <a:xfrm>
            <a:off x="2067641" y="368300"/>
            <a:ext cx="6888707" cy="122848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180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0000" y="270000"/>
            <a:ext cx="8604000" cy="6318000"/>
          </a:xfrm>
        </p:spPr>
        <p:txBody>
          <a:bodyPr>
            <a:normAutofit/>
          </a:bodyPr>
          <a:lstStyle>
            <a:lvl1pPr marL="0" indent="0" algn="ctr">
              <a:buNone/>
              <a:defRPr sz="2000" kern="3000" baseline="0">
                <a:latin typeface="Technika-Bold" panose="00000600000000000000" pitchFamily="50" charset="-18"/>
              </a:defRPr>
            </a:lvl1pPr>
          </a:lstStyle>
          <a:p>
            <a:pPr lvl="0"/>
            <a:r>
              <a:rPr lang="cs-CZ" dirty="0"/>
              <a:t>VLOŽIT OBRÁZEK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0000" y="1440000"/>
            <a:ext cx="779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000" y="2880000"/>
            <a:ext cx="7794000" cy="37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/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  <a:endParaRPr lang="en-US" dirty="0"/>
          </a:p>
        </p:txBody>
      </p:sp>
      <p:pic>
        <p:nvPicPr>
          <p:cNvPr id="1026" name="Picture 2" descr="https://www.email.cz/download/i/J_cdaADwWifiayZrAXd9jpkdWor_gYe_4QlhA3zsTzSB0jpv76wY4UUYT-LRJNvubDBn-to/logo_cvut.jp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" y="274320"/>
            <a:ext cx="1770611" cy="863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43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6" r:id="rId2"/>
    <p:sldLayoutId id="2147483674" r:id="rId3"/>
    <p:sldLayoutId id="2147483685" r:id="rId4"/>
    <p:sldLayoutId id="2147483684" r:id="rId5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chnika-Bold" panose="00000600000000000000" pitchFamily="50" charset="-18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chnika" panose="00000600000000000000" pitchFamily="50" charset="-18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13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tremeprogramming.org/" TargetMode="External"/><Relationship Id="rId2" Type="http://schemas.openxmlformats.org/officeDocument/2006/relationships/hyperlink" Target="https://www.agilealliance.org/glossary/xp/#q=~(infinite~false~filters~(postType~(~'post~'aa_book~'aa_event_session~'aa_experience_report~'aa_glossary~'aa_research_paper~'aa_video)~tags~(~'xp))~searchTerm~'~sort~false~sortDirection~'asc~page~1)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10F9-6449-C649-AE38-0FE89C23B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Z" dirty="0"/>
              <a:t>Extreme programming and Extreme manufacturing</a:t>
            </a:r>
          </a:p>
        </p:txBody>
      </p:sp>
      <p:sp>
        <p:nvSpPr>
          <p:cNvPr id="4" name="Podnadpis 10">
            <a:extLst>
              <a:ext uri="{FF2B5EF4-FFF2-40B4-BE49-F238E27FC236}">
                <a16:creationId xmlns:a16="http://schemas.microsoft.com/office/drawing/2014/main" id="{D31841A0-334D-C94C-B46E-F7EA7EE73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00" y="3997544"/>
            <a:ext cx="7736693" cy="1771721"/>
          </a:xfrm>
        </p:spPr>
        <p:txBody>
          <a:bodyPr/>
          <a:lstStyle/>
          <a:p>
            <a:r>
              <a:rPr lang="en-US" dirty="0"/>
              <a:t>Jan </a:t>
            </a:r>
            <a:r>
              <a:rPr lang="en-US" dirty="0" err="1"/>
              <a:t>Hnát</a:t>
            </a:r>
            <a:endParaRPr lang="en-US" dirty="0"/>
          </a:p>
          <a:p>
            <a:r>
              <a:rPr lang="en-US" dirty="0"/>
              <a:t>Petr </a:t>
            </a:r>
            <a:r>
              <a:rPr lang="en-US" dirty="0" err="1"/>
              <a:t>Zakopal</a:t>
            </a:r>
            <a:endParaRPr lang="en-US" dirty="0"/>
          </a:p>
          <a:p>
            <a:r>
              <a:rPr lang="en-US" dirty="0" err="1"/>
              <a:t>Fakulta</a:t>
            </a:r>
            <a:r>
              <a:rPr lang="en-US" dirty="0"/>
              <a:t> </a:t>
            </a:r>
            <a:r>
              <a:rPr lang="en-US" dirty="0" err="1"/>
              <a:t>elektrotechnická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6217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672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Zpětná vazba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Kuráž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Respekt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753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0303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16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747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01887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6667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1226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368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855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programming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XP</a:t>
            </a:r>
          </a:p>
        </p:txBody>
      </p:sp>
    </p:spTree>
    <p:extLst>
      <p:ext uri="{BB962C8B-B14F-4D97-AF65-F5344CB8AC3E}">
        <p14:creationId xmlns:p14="http://schemas.microsoft.com/office/powerpoint/2010/main" val="24939746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3841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57516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6416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5093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</p:txBody>
      </p:sp>
    </p:spTree>
    <p:extLst>
      <p:ext uri="{BB962C8B-B14F-4D97-AF65-F5344CB8AC3E}">
        <p14:creationId xmlns:p14="http://schemas.microsoft.com/office/powerpoint/2010/main" val="27047866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698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99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0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Společně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Celý tým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Pracovní prostředí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Energized work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Párové programování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Příběhy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Týdenní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Kvartální cyklus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Uvolněnost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Činnosti</a:t>
            </a:r>
            <a:endParaRPr lang="en-CZ" sz="2800" dirty="0">
              <a:latin typeface="+mj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123F34-CE9C-6E46-86F9-37A8A6949595}"/>
              </a:ext>
            </a:extLst>
          </p:cNvPr>
          <p:cNvSpPr txBox="1">
            <a:spLocks/>
          </p:cNvSpPr>
          <p:nvPr/>
        </p:nvSpPr>
        <p:spPr>
          <a:xfrm>
            <a:off x="4213331" y="2401239"/>
            <a:ext cx="4930669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 minute build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Průběžná integrace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Test-First programming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design</a:t>
            </a:r>
          </a:p>
          <a:p>
            <a:pPr algn="ctr"/>
            <a:endParaRPr lang="en-CZ" sz="24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61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14756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</p:txBody>
      </p:sp>
    </p:spTree>
    <p:extLst>
      <p:ext uri="{BB962C8B-B14F-4D97-AF65-F5344CB8AC3E}">
        <p14:creationId xmlns:p14="http://schemas.microsoft.com/office/powerpoint/2010/main" val="2618144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</p:txBody>
      </p:sp>
    </p:spTree>
    <p:extLst>
      <p:ext uri="{BB962C8B-B14F-4D97-AF65-F5344CB8AC3E}">
        <p14:creationId xmlns:p14="http://schemas.microsoft.com/office/powerpoint/2010/main" val="342802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237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</p:txBody>
      </p:sp>
    </p:spTree>
    <p:extLst>
      <p:ext uri="{BB962C8B-B14F-4D97-AF65-F5344CB8AC3E}">
        <p14:creationId xmlns:p14="http://schemas.microsoft.com/office/powerpoint/2010/main" val="3030067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Role</a:t>
            </a:r>
            <a:endParaRPr lang="en-CZ" sz="2800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Zákazník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Vývojář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Tracker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Coach</a:t>
            </a:r>
          </a:p>
        </p:txBody>
      </p:sp>
    </p:spTree>
    <p:extLst>
      <p:ext uri="{BB962C8B-B14F-4D97-AF65-F5344CB8AC3E}">
        <p14:creationId xmlns:p14="http://schemas.microsoft.com/office/powerpoint/2010/main" val="599465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alliance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https://www.agilealliance.org/glossary/xp/#q=~(infinite~false~filters~(postType~(~'post~'aa_book~'aa_event_session~'aa_experience_report~'aa_glossary~'aa_research_paper~'aa_video)~tags~(~'xp))~searchTerm~'~sort~false~sortDirection~'asc~page~1)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programming: A gentle introduction</a:t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http://www.extremeprogramming.org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7310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5ED9-112E-C549-AE13-7BCA5E9C0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77071"/>
            <a:ext cx="9144000" cy="1230227"/>
          </a:xfrm>
        </p:spPr>
        <p:txBody>
          <a:bodyPr>
            <a:normAutofit/>
          </a:bodyPr>
          <a:lstStyle/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Extreme manufacturing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F586B-7296-CC4D-ADE0-96F48083DD72}"/>
              </a:ext>
            </a:extLst>
          </p:cNvPr>
          <p:cNvSpPr txBox="1">
            <a:spLocks/>
          </p:cNvSpPr>
          <p:nvPr/>
        </p:nvSpPr>
        <p:spPr>
          <a:xfrm>
            <a:off x="0" y="3309732"/>
            <a:ext cx="9143999" cy="1230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cs-CZ" sz="4800" b="1" i="0" u="none" strike="noStrike" kern="4800" baseline="0" smtClean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dirty="0">
                <a:latin typeface="+mj-lt"/>
                <a:ea typeface="Verdana" panose="020B0604030504040204" pitchFamily="34" charset="0"/>
                <a:cs typeface="Verdana" panose="020B0604030504040204" pitchFamily="34" charset="0"/>
              </a:rPr>
              <a:t>XM</a:t>
            </a:r>
          </a:p>
        </p:txBody>
      </p:sp>
    </p:spTree>
    <p:extLst>
      <p:ext uri="{BB962C8B-B14F-4D97-AF65-F5344CB8AC3E}">
        <p14:creationId xmlns:p14="http://schemas.microsoft.com/office/powerpoint/2010/main" val="33399525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3E62B6-B26A-6043-8F92-2A838E5BE81A}"/>
              </a:ext>
            </a:extLst>
          </p:cNvPr>
          <p:cNvSpPr txBox="1">
            <a:spLocks/>
          </p:cNvSpPr>
          <p:nvPr/>
        </p:nvSpPr>
        <p:spPr>
          <a:xfrm>
            <a:off x="64394" y="1877096"/>
            <a:ext cx="9015211" cy="31038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700" dirty="0">
                <a:solidFill>
                  <a:srgbClr val="0065BD"/>
                </a:solidFill>
              </a:rPr>
              <a:t>?</a:t>
            </a:r>
            <a:endParaRPr lang="en-CZ" sz="25700" dirty="0">
              <a:solidFill>
                <a:srgbClr val="0065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9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základy ze Scrum</a:t>
            </a:r>
          </a:p>
        </p:txBody>
      </p:sp>
    </p:spTree>
    <p:extLst>
      <p:ext uri="{BB962C8B-B14F-4D97-AF65-F5344CB8AC3E}">
        <p14:creationId xmlns:p14="http://schemas.microsoft.com/office/powerpoint/2010/main" val="1598922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</p:txBody>
      </p:sp>
    </p:spTree>
    <p:extLst>
      <p:ext uri="{BB962C8B-B14F-4D97-AF65-F5344CB8AC3E}">
        <p14:creationId xmlns:p14="http://schemas.microsoft.com/office/powerpoint/2010/main" val="222090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</p:txBody>
      </p:sp>
    </p:spTree>
    <p:extLst>
      <p:ext uri="{BB962C8B-B14F-4D97-AF65-F5344CB8AC3E}">
        <p14:creationId xmlns:p14="http://schemas.microsoft.com/office/powerpoint/2010/main" val="4222871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</p:txBody>
      </p:sp>
    </p:spTree>
    <p:extLst>
      <p:ext uri="{BB962C8B-B14F-4D97-AF65-F5344CB8AC3E}">
        <p14:creationId xmlns:p14="http://schemas.microsoft.com/office/powerpoint/2010/main" val="3275247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74576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2C65-B9FA-AF49-B08C-A0BD0B0AE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000" y="19878"/>
            <a:ext cx="907827" cy="544775"/>
          </a:xfrm>
        </p:spPr>
        <p:txBody>
          <a:bodyPr/>
          <a:lstStyle/>
          <a:p>
            <a:r>
              <a:rPr lang="en-CZ" dirty="0"/>
              <a:t>XP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E0CCA-7EFF-8742-A7C1-52E61FB3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000" y="2683565"/>
            <a:ext cx="7794000" cy="2385392"/>
          </a:xfrm>
        </p:spPr>
        <p:txBody>
          <a:bodyPr>
            <a:normAutofit/>
          </a:bodyPr>
          <a:lstStyle/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 je agilní projektový rámec, který má za cíl vytvářet kvalitní software a dbát na vyšší životní kvalitu/úroveň vývojářského týmu.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3B3A76B-2DAF-6C48-B1D3-8F3E03E90245}"/>
              </a:ext>
            </a:extLst>
          </p:cNvPr>
          <p:cNvSpPr txBox="1">
            <a:spLocks/>
          </p:cNvSpPr>
          <p:nvPr/>
        </p:nvSpPr>
        <p:spPr>
          <a:xfrm>
            <a:off x="46330" y="1933381"/>
            <a:ext cx="9097670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pPr algn="ctr"/>
            <a:r>
              <a:rPr lang="en-CZ" sz="4000" dirty="0"/>
              <a:t>Definice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85768-4F54-FE41-A077-852471EAB4E1}"/>
              </a:ext>
            </a:extLst>
          </p:cNvPr>
          <p:cNvSpPr txBox="1"/>
          <p:nvPr/>
        </p:nvSpPr>
        <p:spPr>
          <a:xfrm>
            <a:off x="23165" y="6488668"/>
            <a:ext cx="9097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dirty="0">
                <a:solidFill>
                  <a:srgbClr val="9B9B9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 je zaměřen přímo na programování.</a:t>
            </a:r>
            <a:endParaRPr lang="en-CZ" dirty="0">
              <a:solidFill>
                <a:srgbClr val="9B9B9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176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</p:txBody>
      </p:sp>
    </p:spTree>
    <p:extLst>
      <p:ext uri="{BB962C8B-B14F-4D97-AF65-F5344CB8AC3E}">
        <p14:creationId xmlns:p14="http://schemas.microsoft.com/office/powerpoint/2010/main" val="142586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XM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založen na agility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přístup agility vytvořen z důvodu problémů ve vývoji SW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iterační princip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vytvoření Manifesto for Agile Software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principy Manifesto přeformulovány ze SW do manufacturing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základy ze Scrum</a:t>
            </a:r>
          </a:p>
        </p:txBody>
      </p:sp>
    </p:spTree>
    <p:extLst>
      <p:ext uri="{BB962C8B-B14F-4D97-AF65-F5344CB8AC3E}">
        <p14:creationId xmlns:p14="http://schemas.microsoft.com/office/powerpoint/2010/main" val="25111029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</p:txBody>
      </p:sp>
    </p:spTree>
    <p:extLst>
      <p:ext uri="{BB962C8B-B14F-4D97-AF65-F5344CB8AC3E}">
        <p14:creationId xmlns:p14="http://schemas.microsoft.com/office/powerpoint/2010/main" val="3447380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12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4981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05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370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endParaRPr lang="en-CZ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370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68832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</p:txBody>
      </p:sp>
    </p:spTree>
    <p:extLst>
      <p:ext uri="{BB962C8B-B14F-4D97-AF65-F5344CB8AC3E}">
        <p14:creationId xmlns:p14="http://schemas.microsoft.com/office/powerpoint/2010/main" val="331596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102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932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</p:txBody>
      </p:sp>
    </p:spTree>
    <p:extLst>
      <p:ext uri="{BB962C8B-B14F-4D97-AF65-F5344CB8AC3E}">
        <p14:creationId xmlns:p14="http://schemas.microsoft.com/office/powerpoint/2010/main" val="1741826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22133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Základy ze Scrum</a:t>
            </a:r>
            <a:endParaRPr lang="en-CZ" sz="2800" dirty="0">
              <a:latin typeface="+mj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DE13750-9F62-BD48-9589-CF29E926F7C9}"/>
              </a:ext>
            </a:extLst>
          </p:cNvPr>
          <p:cNvSpPr txBox="1">
            <a:spLocks/>
          </p:cNvSpPr>
          <p:nvPr/>
        </p:nvSpPr>
        <p:spPr>
          <a:xfrm>
            <a:off x="675000" y="1924161"/>
            <a:ext cx="7794000" cy="4774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Optimizováno pro změnu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Objektivně orientované, modulární architektura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Driven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First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the Design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Hardware Design Patterns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Deployment Development</a:t>
            </a:r>
          </a:p>
          <a:p>
            <a:pPr algn="ctr"/>
            <a:r>
              <a:rPr lang="en-CZ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Patterns</a:t>
            </a:r>
          </a:p>
          <a:p>
            <a:pPr algn="ctr"/>
            <a:r>
              <a:rPr lang="en-CZ" sz="24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 Patterns</a:t>
            </a:r>
          </a:p>
        </p:txBody>
      </p:sp>
    </p:spTree>
    <p:extLst>
      <p:ext uri="{BB962C8B-B14F-4D97-AF65-F5344CB8AC3E}">
        <p14:creationId xmlns:p14="http://schemas.microsoft.com/office/powerpoint/2010/main" val="3905668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 dirty="0"/>
              <a:t>XM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67AAF0-3F87-4C4E-8628-E168637FE451}"/>
              </a:ext>
            </a:extLst>
          </p:cNvPr>
          <p:cNvSpPr txBox="1">
            <a:spLocks/>
          </p:cNvSpPr>
          <p:nvPr/>
        </p:nvSpPr>
        <p:spPr>
          <a:xfrm>
            <a:off x="675000" y="2401239"/>
            <a:ext cx="7794000" cy="4238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Molhanec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"Extreme manufacturing — Agility to greater productivity and quality," Proceedings of the 2014 37th International Spring Seminar on Electronics Technology, Dresden, Germany, 2014, pp. 164-169,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10.1109/ISSE.2014.6887585.</a:t>
            </a:r>
            <a:endParaRPr lang="en-GB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Z" sz="1600" dirty="0">
              <a:solidFill>
                <a:srgbClr val="0065B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7D00E-39C2-D145-A631-DBA36E45E7E1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Zdroje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60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88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velmi zaměřený na software development a proto jej nelze jako celek často použít</a:t>
            </a:r>
          </a:p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 však výhodné aplikovat jeho části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zakládá se na hodnotách a činnostech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DŮLEŽITÉ POZNÁMKY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8816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034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C89203-5005-0B45-9FCF-265149A07EAD}"/>
              </a:ext>
            </a:extLst>
          </p:cNvPr>
          <p:cNvSpPr txBox="1">
            <a:spLocks/>
          </p:cNvSpPr>
          <p:nvPr/>
        </p:nvSpPr>
        <p:spPr>
          <a:xfrm>
            <a:off x="675000" y="2401240"/>
            <a:ext cx="7794000" cy="273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3000" baseline="0">
                <a:solidFill>
                  <a:schemeClr val="tx1"/>
                </a:solidFill>
                <a:latin typeface="Technika-Bold" panose="00000600000000000000" pitchFamily="50" charset="-18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chnika" panose="00000600000000000000" pitchFamily="50" charset="-18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Z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Komunikace</a:t>
            </a:r>
          </a:p>
          <a:p>
            <a:pPr algn="ctr"/>
            <a:r>
              <a:rPr lang="en-CZ" sz="2800" dirty="0">
                <a:solidFill>
                  <a:srgbClr val="0065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Jednoduchost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8F5AB8-30D0-2943-8A43-A6E04205B88F}"/>
              </a:ext>
            </a:extLst>
          </p:cNvPr>
          <p:cNvSpPr txBox="1">
            <a:spLocks/>
          </p:cNvSpPr>
          <p:nvPr/>
        </p:nvSpPr>
        <p:spPr>
          <a:xfrm>
            <a:off x="8469000" y="19878"/>
            <a:ext cx="907827" cy="5447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2800" baseline="0">
                <a:solidFill>
                  <a:schemeClr val="tx1"/>
                </a:solidFill>
                <a:latin typeface="Technika-Bold" panose="00000600000000000000" pitchFamily="50" charset="-18"/>
                <a:ea typeface="+mj-ea"/>
                <a:cs typeface="+mj-cs"/>
              </a:defRPr>
            </a:lvl1pPr>
          </a:lstStyle>
          <a:p>
            <a:r>
              <a:rPr lang="en-CZ"/>
              <a:t>XP</a:t>
            </a:r>
            <a:endParaRPr lang="en-CZ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37AB8-AA4D-164B-A47F-A164B0BA7158}"/>
              </a:ext>
            </a:extLst>
          </p:cNvPr>
          <p:cNvSpPr txBox="1"/>
          <p:nvPr/>
        </p:nvSpPr>
        <p:spPr>
          <a:xfrm>
            <a:off x="0" y="1540089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Z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Hodnoty</a:t>
            </a:r>
            <a:endParaRPr lang="en-CZ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6606674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chnika">
      <a:majorFont>
        <a:latin typeface="Technika-Bold"/>
        <a:ea typeface=""/>
        <a:cs typeface=""/>
      </a:majorFont>
      <a:minorFont>
        <a:latin typeface="Technika"/>
        <a:ea typeface=""/>
        <a:cs typeface="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CZ.potx" id="{1BD4F44E-F71F-4A14-9EF9-FF6613634235}" vid="{496B007D-76DB-4922-86C8-13F7F6C54E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Motiv Office</Template>
  <TotalTime>17235</TotalTime>
  <Words>873</Words>
  <Application>Microsoft Macintosh PowerPoint</Application>
  <PresentationFormat>On-screen Show (4:3)</PresentationFormat>
  <Paragraphs>314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Times New Roman</vt:lpstr>
      <vt:lpstr>Technika</vt:lpstr>
      <vt:lpstr>Arial</vt:lpstr>
      <vt:lpstr>Technika-Bold</vt:lpstr>
      <vt:lpstr>Motiv Office</vt:lpstr>
      <vt:lpstr>Extreme programming and Extreme manufacturing</vt:lpstr>
      <vt:lpstr>Extreme programming</vt:lpstr>
      <vt:lpstr>PowerPoint Presentation</vt:lpstr>
      <vt:lpstr>XP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Extreme manufacturing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Zakopal, Petr</dc:creator>
  <cp:lastModifiedBy>Zakopal, Petr</cp:lastModifiedBy>
  <cp:revision>198</cp:revision>
  <dcterms:created xsi:type="dcterms:W3CDTF">2021-03-09T09:05:17Z</dcterms:created>
  <dcterms:modified xsi:type="dcterms:W3CDTF">2021-03-26T07:47:03Z</dcterms:modified>
</cp:coreProperties>
</file>