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8288000" cy="10287000"/>
  <p:notesSz cx="6858000" cy="9144000"/>
  <p:embeddedFontLst>
    <p:embeddedFont>
      <p:font typeface="Moontime" charset="1" panose="00000000000000000000"/>
      <p:regular r:id="rId36"/>
    </p:embeddedFont>
    <p:embeddedFont>
      <p:font typeface="League Spartan" charset="1" panose="00000800000000000000"/>
      <p:regular r:id="rId37"/>
    </p:embeddedFont>
    <p:embeddedFont>
      <p:font typeface="Quicksand Bold" charset="1" panose="00000800000000000000"/>
      <p:regular r:id="rId38"/>
    </p:embeddedFont>
    <p:embeddedFont>
      <p:font typeface="Lilita One" charset="1" panose="02000000000000000000"/>
      <p:regular r:id="rId39"/>
    </p:embeddedFont>
    <p:embeddedFont>
      <p:font typeface="Open Sans Bold" charset="1" panose="020B0806030504020204"/>
      <p:regular r:id="rId40"/>
    </p:embeddedFont>
    <p:embeddedFont>
      <p:font typeface="Open Sans" charset="1" panose="020B0606030504020204"/>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3.png" Type="http://schemas.openxmlformats.org/officeDocument/2006/relationships/image"/><Relationship Id="rId15" Target="../media/image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3.png" Type="http://schemas.openxmlformats.org/officeDocument/2006/relationships/image"/><Relationship Id="rId15" Target="../media/image4.sv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sp>
        <p:nvSpPr>
          <p:cNvPr name="TextBox 3" id="3"/>
          <p:cNvSpPr txBox="true"/>
          <p:nvPr/>
        </p:nvSpPr>
        <p:spPr>
          <a:xfrm rot="0">
            <a:off x="4537903" y="3860236"/>
            <a:ext cx="7056353" cy="1047750"/>
          </a:xfrm>
          <a:prstGeom prst="rect">
            <a:avLst/>
          </a:prstGeom>
        </p:spPr>
        <p:txBody>
          <a:bodyPr anchor="t" rtlCol="false" tIns="0" lIns="0" bIns="0" rIns="0">
            <a:spAutoFit/>
          </a:bodyPr>
          <a:lstStyle/>
          <a:p>
            <a:pPr algn="l">
              <a:lnSpc>
                <a:spcPts val="8271"/>
              </a:lnSpc>
            </a:pPr>
            <a:r>
              <a:rPr lang="en-US" sz="6892" spc="344">
                <a:solidFill>
                  <a:srgbClr val="663208"/>
                </a:solidFill>
                <a:latin typeface="Moontime"/>
                <a:ea typeface="Moontime"/>
                <a:cs typeface="Moontime"/>
                <a:sym typeface="Moontime"/>
              </a:rPr>
              <a:t>LOOK LIKE NEW </a:t>
            </a:r>
          </a:p>
        </p:txBody>
      </p:sp>
      <p:sp>
        <p:nvSpPr>
          <p:cNvPr name="Freeform 4" id="4"/>
          <p:cNvSpPr/>
          <p:nvPr/>
        </p:nvSpPr>
        <p:spPr>
          <a:xfrm flipH="false" flipV="false" rot="-475429">
            <a:off x="1375876" y="7004444"/>
            <a:ext cx="1544109" cy="1457077"/>
          </a:xfrm>
          <a:custGeom>
            <a:avLst/>
            <a:gdLst/>
            <a:ahLst/>
            <a:cxnLst/>
            <a:rect r="r" b="b" t="t" l="l"/>
            <a:pathLst>
              <a:path h="1457077" w="1544109">
                <a:moveTo>
                  <a:pt x="0" y="0"/>
                </a:moveTo>
                <a:lnTo>
                  <a:pt x="1544109" y="0"/>
                </a:lnTo>
                <a:lnTo>
                  <a:pt x="1544109" y="1457078"/>
                </a:lnTo>
                <a:lnTo>
                  <a:pt x="0" y="1457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695478" y="8718286"/>
            <a:ext cx="1102134" cy="1040014"/>
          </a:xfrm>
          <a:custGeom>
            <a:avLst/>
            <a:gdLst/>
            <a:ahLst/>
            <a:cxnLst/>
            <a:rect r="r" b="b" t="t" l="l"/>
            <a:pathLst>
              <a:path h="1040014" w="1102134">
                <a:moveTo>
                  <a:pt x="0" y="0"/>
                </a:moveTo>
                <a:lnTo>
                  <a:pt x="1102134" y="0"/>
                </a:lnTo>
                <a:lnTo>
                  <a:pt x="1102134" y="1040013"/>
                </a:lnTo>
                <a:lnTo>
                  <a:pt x="0" y="1040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84364" y="2293728"/>
            <a:ext cx="15568779" cy="1566508"/>
          </a:xfrm>
          <a:prstGeom prst="rect">
            <a:avLst/>
          </a:prstGeom>
        </p:spPr>
        <p:txBody>
          <a:bodyPr anchor="t" rtlCol="false" tIns="0" lIns="0" bIns="0" rIns="0">
            <a:spAutoFit/>
          </a:bodyPr>
          <a:lstStyle/>
          <a:p>
            <a:pPr algn="l">
              <a:lnSpc>
                <a:spcPts val="12882"/>
              </a:lnSpc>
              <a:spcBef>
                <a:spcPct val="0"/>
              </a:spcBef>
            </a:pPr>
            <a:r>
              <a:rPr lang="en-US" sz="9201">
                <a:solidFill>
                  <a:srgbClr val="6D4F38"/>
                </a:solidFill>
                <a:latin typeface="League Spartan"/>
                <a:ea typeface="League Spartan"/>
                <a:cs typeface="League Spartan"/>
                <a:sym typeface="League Spartan"/>
              </a:rPr>
              <a:t>HUELLITAS CON  AMOR </a:t>
            </a:r>
          </a:p>
        </p:txBody>
      </p:sp>
      <p:grpSp>
        <p:nvGrpSpPr>
          <p:cNvPr name="Group 7" id="7"/>
          <p:cNvGrpSpPr/>
          <p:nvPr/>
        </p:nvGrpSpPr>
        <p:grpSpPr>
          <a:xfrm rot="0">
            <a:off x="11594257" y="3558096"/>
            <a:ext cx="6693743" cy="6693743"/>
            <a:chOff x="0" y="0"/>
            <a:chExt cx="8924991" cy="8924991"/>
          </a:xfrm>
        </p:grpSpPr>
        <p:sp>
          <p:nvSpPr>
            <p:cNvPr name="Freeform 8" id="8"/>
            <p:cNvSpPr/>
            <p:nvPr/>
          </p:nvSpPr>
          <p:spPr>
            <a:xfrm flipH="false" flipV="false" rot="0">
              <a:off x="1198395" y="1068196"/>
              <a:ext cx="6627179" cy="6788598"/>
            </a:xfrm>
            <a:custGeom>
              <a:avLst/>
              <a:gdLst/>
              <a:ahLst/>
              <a:cxnLst/>
              <a:rect r="r" b="b" t="t" l="l"/>
              <a:pathLst>
                <a:path h="6788598" w="6627179">
                  <a:moveTo>
                    <a:pt x="0" y="0"/>
                  </a:moveTo>
                  <a:lnTo>
                    <a:pt x="6627179" y="0"/>
                  </a:lnTo>
                  <a:lnTo>
                    <a:pt x="6627179" y="6788599"/>
                  </a:lnTo>
                  <a:lnTo>
                    <a:pt x="0" y="67885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0" y="0"/>
              <a:ext cx="8924991" cy="8924991"/>
            </a:xfrm>
            <a:custGeom>
              <a:avLst/>
              <a:gdLst/>
              <a:ahLst/>
              <a:cxnLst/>
              <a:rect r="r" b="b" t="t" l="l"/>
              <a:pathLst>
                <a:path h="8924991" w="8924991">
                  <a:moveTo>
                    <a:pt x="0" y="0"/>
                  </a:moveTo>
                  <a:lnTo>
                    <a:pt x="8924991" y="0"/>
                  </a:lnTo>
                  <a:lnTo>
                    <a:pt x="8924991" y="8924991"/>
                  </a:lnTo>
                  <a:lnTo>
                    <a:pt x="0" y="89249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1609" y="137483"/>
              <a:ext cx="8650025" cy="8650025"/>
            </a:xfrm>
            <a:custGeom>
              <a:avLst/>
              <a:gdLst/>
              <a:ahLst/>
              <a:cxnLst/>
              <a:rect r="r" b="b" t="t" l="l"/>
              <a:pathLst>
                <a:path h="8650025" w="8650025">
                  <a:moveTo>
                    <a:pt x="0" y="0"/>
                  </a:moveTo>
                  <a:lnTo>
                    <a:pt x="8650025" y="0"/>
                  </a:lnTo>
                  <a:lnTo>
                    <a:pt x="8650025" y="8650025"/>
                  </a:lnTo>
                  <a:lnTo>
                    <a:pt x="0" y="86500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323996" y="330678"/>
              <a:ext cx="8215568" cy="8215568"/>
            </a:xfrm>
            <a:custGeom>
              <a:avLst/>
              <a:gdLst/>
              <a:ahLst/>
              <a:cxnLst/>
              <a:rect r="r" b="b" t="t" l="l"/>
              <a:pathLst>
                <a:path h="8215568" w="8215568">
                  <a:moveTo>
                    <a:pt x="0" y="0"/>
                  </a:moveTo>
                  <a:lnTo>
                    <a:pt x="8215569" y="0"/>
                  </a:lnTo>
                  <a:lnTo>
                    <a:pt x="8215569" y="8215569"/>
                  </a:lnTo>
                  <a:lnTo>
                    <a:pt x="0" y="821556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105860">
              <a:off x="1216739" y="5820237"/>
              <a:ext cx="6562482" cy="2297610"/>
            </a:xfrm>
            <a:prstGeom prst="rect">
              <a:avLst/>
            </a:prstGeom>
          </p:spPr>
          <p:txBody>
            <a:bodyPr anchor="t" rtlCol="false" tIns="0" lIns="0" bIns="0" rIns="0">
              <a:spAutoFit/>
            </a:bodyPr>
            <a:lstStyle/>
            <a:p>
              <a:pPr algn="ctr">
                <a:lnSpc>
                  <a:spcPts val="3920"/>
                </a:lnSpc>
              </a:pPr>
            </a:p>
            <a:p>
              <a:pPr algn="ctr">
                <a:lnSpc>
                  <a:spcPts val="3920"/>
                </a:lnSpc>
              </a:pPr>
              <a:r>
                <a:rPr lang="en-US" b="true" sz="2529" spc="885">
                  <a:solidFill>
                    <a:srgbClr val="703A44"/>
                  </a:solidFill>
                  <a:latin typeface="Quicksand Bold"/>
                  <a:ea typeface="Quicksand Bold"/>
                  <a:cs typeface="Quicksand Bold"/>
                  <a:sym typeface="Quicksand Bold"/>
                </a:rPr>
                <a:t>HUELLITAS CON AMOR</a:t>
              </a:r>
            </a:p>
          </p:txBody>
        </p:sp>
        <p:sp>
          <p:nvSpPr>
            <p:cNvPr name="TextBox 13" id="13"/>
            <p:cNvSpPr txBox="true"/>
            <p:nvPr/>
          </p:nvSpPr>
          <p:spPr>
            <a:xfrm rot="0">
              <a:off x="1774093" y="683274"/>
              <a:ext cx="5475784" cy="2196639"/>
            </a:xfrm>
            <a:prstGeom prst="rect">
              <a:avLst/>
            </a:prstGeom>
          </p:spPr>
          <p:txBody>
            <a:bodyPr anchor="t" rtlCol="false" tIns="0" lIns="0" bIns="0" rIns="0">
              <a:spAutoFit/>
            </a:bodyPr>
            <a:lstStyle/>
            <a:p>
              <a:pPr algn="ctr">
                <a:lnSpc>
                  <a:spcPts val="8036"/>
                </a:lnSpc>
              </a:pPr>
              <a:r>
                <a:rPr lang="en-US" sz="7653" spc="229">
                  <a:solidFill>
                    <a:srgbClr val="703A44"/>
                  </a:solidFill>
                  <a:latin typeface="Lilita One"/>
                  <a:ea typeface="Lilita One"/>
                  <a:cs typeface="Lilita One"/>
                  <a:sym typeface="Lilita One"/>
                </a:rPr>
                <a:t>Pet shop</a:t>
              </a:r>
            </a:p>
          </p:txBody>
        </p:sp>
        <p:sp>
          <p:nvSpPr>
            <p:cNvPr name="Freeform 14" id="14"/>
            <p:cNvSpPr/>
            <p:nvPr/>
          </p:nvSpPr>
          <p:spPr>
            <a:xfrm flipH="false" flipV="false" rot="0">
              <a:off x="2412785" y="2879912"/>
              <a:ext cx="4198399" cy="4370997"/>
            </a:xfrm>
            <a:custGeom>
              <a:avLst/>
              <a:gdLst/>
              <a:ahLst/>
              <a:cxnLst/>
              <a:rect r="r" b="b" t="t" l="l"/>
              <a:pathLst>
                <a:path h="4370997" w="4198399">
                  <a:moveTo>
                    <a:pt x="0" y="0"/>
                  </a:moveTo>
                  <a:lnTo>
                    <a:pt x="4198399" y="0"/>
                  </a:lnTo>
                  <a:lnTo>
                    <a:pt x="4198399" y="4370997"/>
                  </a:lnTo>
                  <a:lnTo>
                    <a:pt x="0" y="437099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5" id="15"/>
          <p:cNvSpPr txBox="true"/>
          <p:nvPr/>
        </p:nvSpPr>
        <p:spPr>
          <a:xfrm rot="0">
            <a:off x="4537903" y="8195120"/>
            <a:ext cx="4906744" cy="1705464"/>
          </a:xfrm>
          <a:prstGeom prst="rect">
            <a:avLst/>
          </a:prstGeom>
        </p:spPr>
        <p:txBody>
          <a:bodyPr anchor="t" rtlCol="false" tIns="0" lIns="0" bIns="0" rIns="0">
            <a:spAutoFit/>
          </a:bodyPr>
          <a:lstStyle/>
          <a:p>
            <a:pPr algn="ctr">
              <a:lnSpc>
                <a:spcPts val="7019"/>
              </a:lnSpc>
            </a:pPr>
            <a:r>
              <a:rPr lang="en-US" sz="5013" b="true">
                <a:solidFill>
                  <a:srgbClr val="000000"/>
                </a:solidFill>
                <a:latin typeface="Open Sans Bold"/>
                <a:ea typeface="Open Sans Bold"/>
                <a:cs typeface="Open Sans Bold"/>
                <a:sym typeface="Open Sans Bold"/>
              </a:rPr>
              <a:t> Laura Tobón V.</a:t>
            </a:r>
          </a:p>
          <a:p>
            <a:pPr algn="ctr">
              <a:lnSpc>
                <a:spcPts val="6629"/>
              </a:lnSpc>
            </a:pPr>
            <a:r>
              <a:rPr lang="en-US" sz="4735" b="true">
                <a:solidFill>
                  <a:srgbClr val="000000"/>
                </a:solidFill>
                <a:latin typeface="Open Sans Bold"/>
                <a:ea typeface="Open Sans Bold"/>
                <a:cs typeface="Open Sans Bold"/>
                <a:sym typeface="Open Sans Bold"/>
              </a:rPr>
              <a:t>Daniel Ramirez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sp>
        <p:nvSpPr>
          <p:cNvPr name="Freeform 3" id="3"/>
          <p:cNvSpPr/>
          <p:nvPr/>
        </p:nvSpPr>
        <p:spPr>
          <a:xfrm flipH="false" flipV="false" rot="-475429">
            <a:off x="1375876" y="7004444"/>
            <a:ext cx="1544109" cy="1457077"/>
          </a:xfrm>
          <a:custGeom>
            <a:avLst/>
            <a:gdLst/>
            <a:ahLst/>
            <a:cxnLst/>
            <a:rect r="r" b="b" t="t" l="l"/>
            <a:pathLst>
              <a:path h="1457077" w="1544109">
                <a:moveTo>
                  <a:pt x="0" y="0"/>
                </a:moveTo>
                <a:lnTo>
                  <a:pt x="1544109" y="0"/>
                </a:lnTo>
                <a:lnTo>
                  <a:pt x="1544109" y="1457078"/>
                </a:lnTo>
                <a:lnTo>
                  <a:pt x="0" y="1457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56001">
            <a:off x="695478" y="8718286"/>
            <a:ext cx="1102134" cy="1040014"/>
          </a:xfrm>
          <a:custGeom>
            <a:avLst/>
            <a:gdLst/>
            <a:ahLst/>
            <a:cxnLst/>
            <a:rect r="r" b="b" t="t" l="l"/>
            <a:pathLst>
              <a:path h="1040014" w="1102134">
                <a:moveTo>
                  <a:pt x="0" y="0"/>
                </a:moveTo>
                <a:lnTo>
                  <a:pt x="1102134" y="0"/>
                </a:lnTo>
                <a:lnTo>
                  <a:pt x="1102134" y="1040013"/>
                </a:lnTo>
                <a:lnTo>
                  <a:pt x="0" y="1040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59610" y="528885"/>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POLITICAS AMBIENTALES</a:t>
            </a:r>
          </a:p>
        </p:txBody>
      </p:sp>
      <p:grpSp>
        <p:nvGrpSpPr>
          <p:cNvPr name="Group 6" id="6"/>
          <p:cNvGrpSpPr/>
          <p:nvPr/>
        </p:nvGrpSpPr>
        <p:grpSpPr>
          <a:xfrm rot="0">
            <a:off x="14676962" y="664080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0" y="2543905"/>
            <a:ext cx="18288000" cy="3798251"/>
          </a:xfrm>
          <a:prstGeom prst="rect">
            <a:avLst/>
          </a:prstGeom>
        </p:spPr>
        <p:txBody>
          <a:bodyPr anchor="t" rtlCol="false" tIns="0" lIns="0" bIns="0" rIns="0">
            <a:spAutoFit/>
          </a:bodyPr>
          <a:lstStyle/>
          <a:p>
            <a:pPr algn="l">
              <a:lnSpc>
                <a:spcPts val="5059"/>
              </a:lnSpc>
              <a:spcBef>
                <a:spcPct val="0"/>
              </a:spcBef>
            </a:pPr>
            <a:r>
              <a:rPr lang="en-US" b="true" sz="3264" spc="186">
                <a:solidFill>
                  <a:srgbClr val="000000"/>
                </a:solidFill>
                <a:latin typeface="Open Sans Bold"/>
                <a:ea typeface="Open Sans Bold"/>
                <a:cs typeface="Open Sans Bold"/>
                <a:sym typeface="Open Sans Bold"/>
              </a:rPr>
              <a:t>Implementar políticas ambientales en una tienda de mascotas no solo ayuda a reducir el impacto ecológico, sino que también fortalece la imagen de la tienda como una empresa responsable y consciente de su entorno. Las prácticas sostenibles y responsables son cada vez más apreciadas por los consumidores, lo que puede traducirse en una mayor lealtad de los clientes y en un impacto positivo para la comunidad.</a:t>
            </a:r>
          </a:p>
        </p:txBody>
      </p:sp>
      <p:sp>
        <p:nvSpPr>
          <p:cNvPr name="TextBox 15" id="15"/>
          <p:cNvSpPr txBox="true"/>
          <p:nvPr/>
        </p:nvSpPr>
        <p:spPr>
          <a:xfrm rot="0">
            <a:off x="3728928" y="6227856"/>
            <a:ext cx="10232154" cy="3781424"/>
          </a:xfrm>
          <a:prstGeom prst="rect">
            <a:avLst/>
          </a:prstGeom>
        </p:spPr>
        <p:txBody>
          <a:bodyPr anchor="t" rtlCol="false" tIns="0" lIns="0" bIns="0" rIns="0">
            <a:spAutoFit/>
          </a:bodyPr>
          <a:lstStyle/>
          <a:p>
            <a:pPr algn="just" marL="683176" indent="-341588" lvl="1">
              <a:lnSpc>
                <a:spcPts val="4904"/>
              </a:lnSpc>
              <a:buFont typeface="Arial"/>
              <a:buChar char="•"/>
            </a:pPr>
            <a:r>
              <a:rPr lang="en-US" b="true" sz="3164">
                <a:solidFill>
                  <a:srgbClr val="000000"/>
                </a:solidFill>
                <a:latin typeface="Open Sans Bold"/>
                <a:ea typeface="Open Sans Bold"/>
                <a:cs typeface="Open Sans Bold"/>
                <a:sym typeface="Open Sans Bold"/>
              </a:rPr>
              <a:t>Promoción de productos ecologicos</a:t>
            </a:r>
          </a:p>
          <a:p>
            <a:pPr algn="just" marL="704766" indent="-352383" lvl="1">
              <a:lnSpc>
                <a:spcPts val="5059"/>
              </a:lnSpc>
              <a:buFont typeface="Arial"/>
              <a:buChar char="•"/>
            </a:pPr>
            <a:r>
              <a:rPr lang="en-US" b="true" sz="3264">
                <a:solidFill>
                  <a:srgbClr val="000000"/>
                </a:solidFill>
                <a:latin typeface="Open Sans Bold"/>
                <a:ea typeface="Open Sans Bold"/>
                <a:cs typeface="Open Sans Bold"/>
                <a:sym typeface="Open Sans Bold"/>
              </a:rPr>
              <a:t>Empaques resiclables </a:t>
            </a:r>
          </a:p>
          <a:p>
            <a:pPr algn="just" marL="704766" indent="-352383" lvl="1">
              <a:lnSpc>
                <a:spcPts val="5059"/>
              </a:lnSpc>
              <a:buFont typeface="Arial"/>
              <a:buChar char="•"/>
            </a:pPr>
            <a:r>
              <a:rPr lang="en-US" b="true" sz="3264">
                <a:solidFill>
                  <a:srgbClr val="000000"/>
                </a:solidFill>
                <a:latin typeface="Open Sans Bold"/>
                <a:ea typeface="Open Sans Bold"/>
                <a:cs typeface="Open Sans Bold"/>
                <a:sym typeface="Open Sans Bold"/>
              </a:rPr>
              <a:t>Reducir el uso de bolsas plasticas</a:t>
            </a:r>
          </a:p>
          <a:p>
            <a:pPr algn="just" marL="704766" indent="-352383" lvl="1">
              <a:lnSpc>
                <a:spcPts val="5059"/>
              </a:lnSpc>
              <a:buFont typeface="Arial"/>
              <a:buChar char="•"/>
            </a:pPr>
            <a:r>
              <a:rPr lang="en-US" b="true" sz="3264">
                <a:solidFill>
                  <a:srgbClr val="000000"/>
                </a:solidFill>
                <a:latin typeface="Open Sans Bold"/>
                <a:ea typeface="Open Sans Bold"/>
                <a:cs typeface="Open Sans Bold"/>
                <a:sym typeface="Open Sans Bold"/>
              </a:rPr>
              <a:t>Energia renovable</a:t>
            </a:r>
          </a:p>
          <a:p>
            <a:pPr algn="just" marL="704766" indent="-352383" lvl="1">
              <a:lnSpc>
                <a:spcPts val="5059"/>
              </a:lnSpc>
              <a:buFont typeface="Arial"/>
              <a:buChar char="•"/>
            </a:pPr>
            <a:r>
              <a:rPr lang="en-US" b="true" sz="3264">
                <a:solidFill>
                  <a:srgbClr val="000000"/>
                </a:solidFill>
                <a:latin typeface="Open Sans Bold"/>
                <a:ea typeface="Open Sans Bold"/>
                <a:cs typeface="Open Sans Bold"/>
                <a:sym typeface="Open Sans Bold"/>
              </a:rPr>
              <a:t>Seleccionar proveedores responsables</a:t>
            </a:r>
          </a:p>
          <a:p>
            <a:pPr algn="just" marL="704766" indent="-352383" lvl="1">
              <a:lnSpc>
                <a:spcPts val="5059"/>
              </a:lnSpc>
              <a:buFont typeface="Arial"/>
              <a:buChar char="•"/>
            </a:pPr>
            <a:r>
              <a:rPr lang="en-US" b="true" sz="3264">
                <a:solidFill>
                  <a:srgbClr val="000000"/>
                </a:solidFill>
                <a:latin typeface="Open Sans Bold"/>
                <a:ea typeface="Open Sans Bold"/>
                <a:cs typeface="Open Sans Bold"/>
                <a:sym typeface="Open Sans Bold"/>
              </a:rPr>
              <a:t>Productos cruelty-free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1066414" y="-930466"/>
            <a:ext cx="4852049" cy="6051720"/>
          </a:xfrm>
          <a:custGeom>
            <a:avLst/>
            <a:gdLst/>
            <a:ahLst/>
            <a:cxnLst/>
            <a:rect r="r" b="b" t="t" l="l"/>
            <a:pathLst>
              <a:path h="6051720" w="4852049">
                <a:moveTo>
                  <a:pt x="0" y="0"/>
                </a:moveTo>
                <a:lnTo>
                  <a:pt x="4852049" y="0"/>
                </a:lnTo>
                <a:lnTo>
                  <a:pt x="4852049" y="6051719"/>
                </a:lnTo>
                <a:lnTo>
                  <a:pt x="0" y="6051719"/>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14676962" y="6640802"/>
            <a:ext cx="3611038" cy="3611038"/>
            <a:chOff x="0" y="0"/>
            <a:chExt cx="4814717" cy="4814717"/>
          </a:xfrm>
        </p:grpSpPr>
        <p:sp>
          <p:nvSpPr>
            <p:cNvPr name="Freeform 4" id="4"/>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0">
                <a:alphaModFix amt="8500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9" id="9"/>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0" id="10"/>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
        <p:nvSpPr>
          <p:cNvPr name="TextBox 11" id="11"/>
          <p:cNvSpPr txBox="true"/>
          <p:nvPr/>
        </p:nvSpPr>
        <p:spPr>
          <a:xfrm rot="0">
            <a:off x="1359610" y="528885"/>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POLITICAS AMBIENTALES</a:t>
            </a:r>
          </a:p>
        </p:txBody>
      </p:sp>
      <p:grpSp>
        <p:nvGrpSpPr>
          <p:cNvPr name="Group 12" id="12"/>
          <p:cNvGrpSpPr/>
          <p:nvPr/>
        </p:nvGrpSpPr>
        <p:grpSpPr>
          <a:xfrm rot="0">
            <a:off x="456621" y="7271806"/>
            <a:ext cx="2230130" cy="2837408"/>
            <a:chOff x="0" y="0"/>
            <a:chExt cx="2973506" cy="3783211"/>
          </a:xfrm>
        </p:grpSpPr>
        <p:sp>
          <p:nvSpPr>
            <p:cNvPr name="Freeform 13" id="13"/>
            <p:cNvSpPr/>
            <p:nvPr/>
          </p:nvSpPr>
          <p:spPr>
            <a:xfrm flipH="false" flipV="false" rot="-475429">
              <a:off x="790611"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1056001">
              <a:off x="175253" y="2206813"/>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5" id="15"/>
          <p:cNvSpPr txBox="true"/>
          <p:nvPr/>
        </p:nvSpPr>
        <p:spPr>
          <a:xfrm rot="0">
            <a:off x="456621" y="1981093"/>
            <a:ext cx="14220341" cy="8337777"/>
          </a:xfrm>
          <a:prstGeom prst="rect">
            <a:avLst/>
          </a:prstGeom>
        </p:spPr>
        <p:txBody>
          <a:bodyPr anchor="t" rtlCol="false" tIns="0" lIns="0" bIns="0" rIns="0">
            <a:spAutoFit/>
          </a:bodyPr>
          <a:lstStyle/>
          <a:p>
            <a:pPr algn="l">
              <a:lnSpc>
                <a:spcPts val="5682"/>
              </a:lnSpc>
            </a:pPr>
            <a:r>
              <a:rPr lang="en-US" sz="3666" spc="208" b="true">
                <a:solidFill>
                  <a:srgbClr val="000000"/>
                </a:solidFill>
                <a:latin typeface="Open Sans Bold"/>
                <a:ea typeface="Open Sans Bold"/>
                <a:cs typeface="Open Sans Bold"/>
                <a:sym typeface="Open Sans Bold"/>
              </a:rPr>
              <a:t>Estamos comprometidos con nuestros clientes y para prestarles un excelente servicio implementamos métodos sostenibles llevando a cabo:</a:t>
            </a:r>
          </a:p>
          <a:p>
            <a:pPr algn="l">
              <a:lnSpc>
                <a:spcPts val="5682"/>
              </a:lnSpc>
            </a:pPr>
          </a:p>
          <a:p>
            <a:pPr algn="l" marL="769966" indent="-384983" lvl="1">
              <a:lnSpc>
                <a:spcPts val="5527"/>
              </a:lnSpc>
              <a:buFont typeface="Arial"/>
              <a:buChar char="•"/>
            </a:pPr>
            <a:r>
              <a:rPr lang="en-US" b="true" sz="3566">
                <a:solidFill>
                  <a:srgbClr val="000000"/>
                </a:solidFill>
                <a:latin typeface="Open Sans Bold"/>
                <a:ea typeface="Open Sans Bold"/>
                <a:cs typeface="Open Sans Bold"/>
                <a:sym typeface="Open Sans Bold"/>
              </a:rPr>
              <a:t>Compra de p</a:t>
            </a:r>
            <a:r>
              <a:rPr lang="en-US" b="true" sz="3566">
                <a:solidFill>
                  <a:srgbClr val="000000"/>
                </a:solidFill>
                <a:latin typeface="Open Sans Bold"/>
                <a:ea typeface="Open Sans Bold"/>
                <a:cs typeface="Open Sans Bold"/>
                <a:sym typeface="Open Sans Bold"/>
              </a:rPr>
              <a:t>roductos locales</a:t>
            </a:r>
          </a:p>
          <a:p>
            <a:pPr algn="l" marL="769966" indent="-384983" lvl="1">
              <a:lnSpc>
                <a:spcPts val="5527"/>
              </a:lnSpc>
              <a:buFont typeface="Arial"/>
              <a:buChar char="•"/>
            </a:pPr>
            <a:r>
              <a:rPr lang="en-US" b="true" sz="3566">
                <a:solidFill>
                  <a:srgbClr val="000000"/>
                </a:solidFill>
                <a:latin typeface="Open Sans Bold"/>
                <a:ea typeface="Open Sans Bold"/>
                <a:cs typeface="Open Sans Bold"/>
                <a:sym typeface="Open Sans Bold"/>
              </a:rPr>
              <a:t>Adopción responsable</a:t>
            </a:r>
          </a:p>
          <a:p>
            <a:pPr algn="l" marL="769966" indent="-384983" lvl="1">
              <a:lnSpc>
                <a:spcPts val="5527"/>
              </a:lnSpc>
              <a:buFont typeface="Arial"/>
              <a:buChar char="•"/>
            </a:pPr>
            <a:r>
              <a:rPr lang="en-US" b="true" sz="3566">
                <a:solidFill>
                  <a:srgbClr val="000000"/>
                </a:solidFill>
                <a:latin typeface="Open Sans Bold"/>
                <a:ea typeface="Open Sans Bold"/>
                <a:cs typeface="Open Sans Bold"/>
                <a:sym typeface="Open Sans Bold"/>
              </a:rPr>
              <a:t>Alimentos sostenibles</a:t>
            </a:r>
          </a:p>
          <a:p>
            <a:pPr algn="l" marL="769966" indent="-384983" lvl="1">
              <a:lnSpc>
                <a:spcPts val="5527"/>
              </a:lnSpc>
              <a:buFont typeface="Arial"/>
              <a:buChar char="•"/>
            </a:pPr>
            <a:r>
              <a:rPr lang="en-US" b="true" sz="3566">
                <a:solidFill>
                  <a:srgbClr val="000000"/>
                </a:solidFill>
                <a:latin typeface="Open Sans Bold"/>
                <a:ea typeface="Open Sans Bold"/>
                <a:cs typeface="Open Sans Bold"/>
                <a:sym typeface="Open Sans Bold"/>
              </a:rPr>
              <a:t>Cuidar la flora y la fauna</a:t>
            </a:r>
          </a:p>
          <a:p>
            <a:pPr algn="l" marL="769966" indent="-384983" lvl="1">
              <a:lnSpc>
                <a:spcPts val="5527"/>
              </a:lnSpc>
              <a:buFont typeface="Arial"/>
              <a:buChar char="•"/>
            </a:pPr>
            <a:r>
              <a:rPr lang="en-US" b="true" sz="3566">
                <a:solidFill>
                  <a:srgbClr val="000000"/>
                </a:solidFill>
                <a:latin typeface="Open Sans Bold"/>
                <a:ea typeface="Open Sans Bold"/>
                <a:cs typeface="Open Sans Bold"/>
                <a:sym typeface="Open Sans Bold"/>
              </a:rPr>
              <a:t>Limitar o eliminar el uso de plásticos</a:t>
            </a:r>
          </a:p>
          <a:p>
            <a:pPr algn="l" marL="769966" indent="-384983" lvl="1">
              <a:lnSpc>
                <a:spcPts val="5527"/>
              </a:lnSpc>
              <a:buFont typeface="Arial"/>
              <a:buChar char="•"/>
            </a:pPr>
            <a:r>
              <a:rPr lang="en-US" b="true" sz="3566">
                <a:solidFill>
                  <a:srgbClr val="000000"/>
                </a:solidFill>
                <a:latin typeface="Open Sans Bold"/>
                <a:ea typeface="Open Sans Bold"/>
                <a:cs typeface="Open Sans Bold"/>
                <a:sym typeface="Open Sans Bold"/>
              </a:rPr>
              <a:t>Cuidar el agua </a:t>
            </a:r>
          </a:p>
          <a:p>
            <a:pPr algn="l">
              <a:lnSpc>
                <a:spcPts val="5372"/>
              </a:lnSpc>
            </a:pPr>
          </a:p>
          <a:p>
            <a:pPr algn="l">
              <a:lnSpc>
                <a:spcPts val="5372"/>
              </a:lnSpc>
            </a:pPr>
            <a:r>
              <a:rPr lang="en-US" sz="3466" spc="197" b="true">
                <a:solidFill>
                  <a:srgbClr val="000000"/>
                </a:solidFill>
                <a:latin typeface="Open Sans Bold"/>
                <a:ea typeface="Open Sans Bold"/>
                <a:cs typeface="Open Sans Bold"/>
                <a:sym typeface="Open Sans Bold"/>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sp>
        <p:nvSpPr>
          <p:cNvPr name="Freeform 3" id="3"/>
          <p:cNvSpPr/>
          <p:nvPr/>
        </p:nvSpPr>
        <p:spPr>
          <a:xfrm flipH="false" flipV="false" rot="0">
            <a:off x="11695173" y="6075832"/>
            <a:ext cx="6592827" cy="4211168"/>
          </a:xfrm>
          <a:custGeom>
            <a:avLst/>
            <a:gdLst/>
            <a:ahLst/>
            <a:cxnLst/>
            <a:rect r="r" b="b" t="t" l="l"/>
            <a:pathLst>
              <a:path h="4211168" w="6592827">
                <a:moveTo>
                  <a:pt x="0" y="0"/>
                </a:moveTo>
                <a:lnTo>
                  <a:pt x="6592827" y="0"/>
                </a:lnTo>
                <a:lnTo>
                  <a:pt x="6592827" y="4211168"/>
                </a:lnTo>
                <a:lnTo>
                  <a:pt x="0" y="4211168"/>
                </a:lnTo>
                <a:lnTo>
                  <a:pt x="0" y="0"/>
                </a:lnTo>
                <a:close/>
              </a:path>
            </a:pathLst>
          </a:custGeom>
          <a:blipFill>
            <a:blip r:embed="rId4"/>
            <a:stretch>
              <a:fillRect l="0" t="0" r="0" b="0"/>
            </a:stretch>
          </a:blipFill>
        </p:spPr>
      </p:sp>
      <p:sp>
        <p:nvSpPr>
          <p:cNvPr name="Freeform 4" id="4"/>
          <p:cNvSpPr/>
          <p:nvPr/>
        </p:nvSpPr>
        <p:spPr>
          <a:xfrm flipH="false" flipV="false" rot="0">
            <a:off x="701386" y="6075832"/>
            <a:ext cx="631231" cy="1101785"/>
          </a:xfrm>
          <a:custGeom>
            <a:avLst/>
            <a:gdLst/>
            <a:ahLst/>
            <a:cxnLst/>
            <a:rect r="r" b="b" t="t" l="l"/>
            <a:pathLst>
              <a:path h="1101785" w="631231">
                <a:moveTo>
                  <a:pt x="0" y="0"/>
                </a:moveTo>
                <a:lnTo>
                  <a:pt x="631231" y="0"/>
                </a:lnTo>
                <a:lnTo>
                  <a:pt x="631231" y="1101785"/>
                </a:lnTo>
                <a:lnTo>
                  <a:pt x="0" y="1101785"/>
                </a:lnTo>
                <a:lnTo>
                  <a:pt x="0" y="0"/>
                </a:lnTo>
                <a:close/>
              </a:path>
            </a:pathLst>
          </a:custGeom>
          <a:blipFill>
            <a:blip r:embed="rId5"/>
            <a:stretch>
              <a:fillRect l="0" t="0" r="0" b="0"/>
            </a:stretch>
          </a:blipFill>
        </p:spPr>
      </p:sp>
      <p:sp>
        <p:nvSpPr>
          <p:cNvPr name="Freeform 5" id="5"/>
          <p:cNvSpPr/>
          <p:nvPr/>
        </p:nvSpPr>
        <p:spPr>
          <a:xfrm flipH="false" flipV="false" rot="0">
            <a:off x="724783" y="4910452"/>
            <a:ext cx="607834" cy="1009234"/>
          </a:xfrm>
          <a:custGeom>
            <a:avLst/>
            <a:gdLst/>
            <a:ahLst/>
            <a:cxnLst/>
            <a:rect r="r" b="b" t="t" l="l"/>
            <a:pathLst>
              <a:path h="1009234" w="607834">
                <a:moveTo>
                  <a:pt x="0" y="0"/>
                </a:moveTo>
                <a:lnTo>
                  <a:pt x="607834" y="0"/>
                </a:lnTo>
                <a:lnTo>
                  <a:pt x="607834" y="1009233"/>
                </a:lnTo>
                <a:lnTo>
                  <a:pt x="0" y="1009233"/>
                </a:lnTo>
                <a:lnTo>
                  <a:pt x="0" y="0"/>
                </a:lnTo>
                <a:close/>
              </a:path>
            </a:pathLst>
          </a:custGeom>
          <a:blipFill>
            <a:blip r:embed="rId6"/>
            <a:stretch>
              <a:fillRect l="0" t="0" r="0" b="0"/>
            </a:stretch>
          </a:blipFill>
        </p:spPr>
      </p:sp>
      <p:sp>
        <p:nvSpPr>
          <p:cNvPr name="Freeform 6" id="6"/>
          <p:cNvSpPr/>
          <p:nvPr/>
        </p:nvSpPr>
        <p:spPr>
          <a:xfrm flipH="false" flipV="false" rot="0">
            <a:off x="749717" y="7596717"/>
            <a:ext cx="534569" cy="916404"/>
          </a:xfrm>
          <a:custGeom>
            <a:avLst/>
            <a:gdLst/>
            <a:ahLst/>
            <a:cxnLst/>
            <a:rect r="r" b="b" t="t" l="l"/>
            <a:pathLst>
              <a:path h="916404" w="534569">
                <a:moveTo>
                  <a:pt x="0" y="0"/>
                </a:moveTo>
                <a:lnTo>
                  <a:pt x="534569" y="0"/>
                </a:lnTo>
                <a:lnTo>
                  <a:pt x="534569" y="916404"/>
                </a:lnTo>
                <a:lnTo>
                  <a:pt x="0" y="916404"/>
                </a:lnTo>
                <a:lnTo>
                  <a:pt x="0" y="0"/>
                </a:lnTo>
                <a:close/>
              </a:path>
            </a:pathLst>
          </a:custGeom>
          <a:blipFill>
            <a:blip r:embed="rId7"/>
            <a:stretch>
              <a:fillRect l="0" t="0" r="0" b="0"/>
            </a:stretch>
          </a:blipFill>
        </p:spPr>
      </p:sp>
      <p:sp>
        <p:nvSpPr>
          <p:cNvPr name="Freeform 7" id="7"/>
          <p:cNvSpPr/>
          <p:nvPr/>
        </p:nvSpPr>
        <p:spPr>
          <a:xfrm flipH="false" flipV="false" rot="0">
            <a:off x="746800" y="8665521"/>
            <a:ext cx="612810" cy="1052183"/>
          </a:xfrm>
          <a:custGeom>
            <a:avLst/>
            <a:gdLst/>
            <a:ahLst/>
            <a:cxnLst/>
            <a:rect r="r" b="b" t="t" l="l"/>
            <a:pathLst>
              <a:path h="1052183" w="612810">
                <a:moveTo>
                  <a:pt x="0" y="0"/>
                </a:moveTo>
                <a:lnTo>
                  <a:pt x="612810" y="0"/>
                </a:lnTo>
                <a:lnTo>
                  <a:pt x="612810" y="1052184"/>
                </a:lnTo>
                <a:lnTo>
                  <a:pt x="0" y="1052184"/>
                </a:lnTo>
                <a:lnTo>
                  <a:pt x="0" y="0"/>
                </a:lnTo>
                <a:close/>
              </a:path>
            </a:pathLst>
          </a:custGeom>
          <a:blipFill>
            <a:blip r:embed="rId8"/>
            <a:stretch>
              <a:fillRect l="0" t="0" r="0" b="0"/>
            </a:stretch>
          </a:blipFill>
        </p:spPr>
      </p:sp>
      <p:sp>
        <p:nvSpPr>
          <p:cNvPr name="TextBox 8" id="8"/>
          <p:cNvSpPr txBox="true"/>
          <p:nvPr/>
        </p:nvSpPr>
        <p:spPr>
          <a:xfrm rot="0">
            <a:off x="1359610" y="528885"/>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POLITICAS AMBIENTALES</a:t>
            </a:r>
          </a:p>
        </p:txBody>
      </p:sp>
      <p:sp>
        <p:nvSpPr>
          <p:cNvPr name="TextBox 9" id="9"/>
          <p:cNvSpPr txBox="true"/>
          <p:nvPr/>
        </p:nvSpPr>
        <p:spPr>
          <a:xfrm rot="0">
            <a:off x="0" y="1720601"/>
            <a:ext cx="18288000" cy="3243577"/>
          </a:xfrm>
          <a:prstGeom prst="rect">
            <a:avLst/>
          </a:prstGeom>
        </p:spPr>
        <p:txBody>
          <a:bodyPr anchor="t" rtlCol="false" tIns="0" lIns="0" bIns="0" rIns="0">
            <a:spAutoFit/>
          </a:bodyPr>
          <a:lstStyle/>
          <a:p>
            <a:pPr algn="just">
              <a:lnSpc>
                <a:spcPts val="3509"/>
              </a:lnSpc>
            </a:pPr>
          </a:p>
          <a:p>
            <a:pPr algn="just">
              <a:lnSpc>
                <a:spcPts val="5989"/>
              </a:lnSpc>
            </a:pPr>
            <a:r>
              <a:rPr lang="en-US" b="true" sz="3864" spc="270">
                <a:solidFill>
                  <a:srgbClr val="000000"/>
                </a:solidFill>
                <a:latin typeface="Open Sans Bold"/>
                <a:ea typeface="Open Sans Bold"/>
                <a:cs typeface="Open Sans Bold"/>
                <a:sym typeface="Open Sans Bold"/>
              </a:rPr>
              <a:t>En huellitas con amor, los residuos generados pueden clasificarse en varias categorías para facilitar su correcta gestión y reciclaje aquí te muestro como organizarlos: </a:t>
            </a:r>
          </a:p>
          <a:p>
            <a:pPr algn="ctr">
              <a:lnSpc>
                <a:spcPts val="2114"/>
              </a:lnSpc>
            </a:pPr>
            <a:r>
              <a:rPr lang="en-US" b="true" sz="1364" spc="477">
                <a:solidFill>
                  <a:srgbClr val="000000"/>
                </a:solidFill>
                <a:latin typeface="Quicksand Bold"/>
                <a:ea typeface="Quicksand Bold"/>
                <a:cs typeface="Quicksand Bold"/>
                <a:sym typeface="Quicksand Bold"/>
              </a:rPr>
              <a:t> </a:t>
            </a:r>
          </a:p>
          <a:p>
            <a:pPr algn="ctr">
              <a:lnSpc>
                <a:spcPts val="2114"/>
              </a:lnSpc>
              <a:spcBef>
                <a:spcPct val="0"/>
              </a:spcBef>
            </a:pPr>
          </a:p>
        </p:txBody>
      </p:sp>
      <p:sp>
        <p:nvSpPr>
          <p:cNvPr name="TextBox 10" id="10"/>
          <p:cNvSpPr txBox="true"/>
          <p:nvPr/>
        </p:nvSpPr>
        <p:spPr>
          <a:xfrm rot="0">
            <a:off x="1754656" y="4991100"/>
            <a:ext cx="6330702" cy="844868"/>
          </a:xfrm>
          <a:prstGeom prst="rect">
            <a:avLst/>
          </a:prstGeom>
        </p:spPr>
        <p:txBody>
          <a:bodyPr anchor="t" rtlCol="false" tIns="0" lIns="0" bIns="0" rIns="0">
            <a:spAutoFit/>
          </a:bodyPr>
          <a:lstStyle/>
          <a:p>
            <a:pPr algn="ctr">
              <a:lnSpc>
                <a:spcPts val="7074"/>
              </a:lnSpc>
              <a:spcBef>
                <a:spcPct val="0"/>
              </a:spcBef>
            </a:pPr>
            <a:r>
              <a:rPr lang="en-US" b="true" sz="4564" spc="346">
                <a:solidFill>
                  <a:srgbClr val="000000"/>
                </a:solidFill>
                <a:latin typeface="Open Sans Bold"/>
                <a:ea typeface="Open Sans Bold"/>
                <a:cs typeface="Open Sans Bold"/>
                <a:sym typeface="Open Sans Bold"/>
              </a:rPr>
              <a:t>Residuos organicos</a:t>
            </a:r>
          </a:p>
        </p:txBody>
      </p:sp>
      <p:sp>
        <p:nvSpPr>
          <p:cNvPr name="TextBox 11" id="11"/>
          <p:cNvSpPr txBox="true"/>
          <p:nvPr/>
        </p:nvSpPr>
        <p:spPr>
          <a:xfrm rot="0">
            <a:off x="1754656" y="6142696"/>
            <a:ext cx="7167265" cy="815657"/>
          </a:xfrm>
          <a:prstGeom prst="rect">
            <a:avLst/>
          </a:prstGeom>
        </p:spPr>
        <p:txBody>
          <a:bodyPr anchor="t" rtlCol="false" tIns="0" lIns="0" bIns="0" rIns="0">
            <a:spAutoFit/>
          </a:bodyPr>
          <a:lstStyle/>
          <a:p>
            <a:pPr algn="ctr">
              <a:lnSpc>
                <a:spcPts val="6764"/>
              </a:lnSpc>
              <a:spcBef>
                <a:spcPct val="0"/>
              </a:spcBef>
            </a:pPr>
            <a:r>
              <a:rPr lang="en-US" b="true" sz="4364" spc="248">
                <a:solidFill>
                  <a:srgbClr val="000000"/>
                </a:solidFill>
                <a:latin typeface="Open Sans Bold"/>
                <a:ea typeface="Open Sans Bold"/>
                <a:cs typeface="Open Sans Bold"/>
                <a:sym typeface="Open Sans Bold"/>
              </a:rPr>
              <a:t>Plástico papel y cartón </a:t>
            </a:r>
          </a:p>
        </p:txBody>
      </p:sp>
      <p:sp>
        <p:nvSpPr>
          <p:cNvPr name="TextBox 12" id="12"/>
          <p:cNvSpPr txBox="true"/>
          <p:nvPr/>
        </p:nvSpPr>
        <p:spPr>
          <a:xfrm rot="0">
            <a:off x="1754656" y="7444317"/>
            <a:ext cx="5024140" cy="815657"/>
          </a:xfrm>
          <a:prstGeom prst="rect">
            <a:avLst/>
          </a:prstGeom>
        </p:spPr>
        <p:txBody>
          <a:bodyPr anchor="t" rtlCol="false" tIns="0" lIns="0" bIns="0" rIns="0">
            <a:spAutoFit/>
          </a:bodyPr>
          <a:lstStyle/>
          <a:p>
            <a:pPr algn="ctr">
              <a:lnSpc>
                <a:spcPts val="6764"/>
              </a:lnSpc>
              <a:spcBef>
                <a:spcPct val="0"/>
              </a:spcBef>
            </a:pPr>
            <a:r>
              <a:rPr lang="en-US" b="true" sz="4364" spc="161">
                <a:solidFill>
                  <a:srgbClr val="000000"/>
                </a:solidFill>
                <a:latin typeface="Open Sans Bold"/>
                <a:ea typeface="Open Sans Bold"/>
                <a:cs typeface="Open Sans Bold"/>
                <a:sym typeface="Open Sans Bold"/>
              </a:rPr>
              <a:t>Metales y vidrios</a:t>
            </a:r>
          </a:p>
        </p:txBody>
      </p:sp>
      <p:sp>
        <p:nvSpPr>
          <p:cNvPr name="TextBox 13" id="13"/>
          <p:cNvSpPr txBox="true"/>
          <p:nvPr/>
        </p:nvSpPr>
        <p:spPr>
          <a:xfrm rot="0">
            <a:off x="1754656" y="8774271"/>
            <a:ext cx="5887194" cy="815657"/>
          </a:xfrm>
          <a:prstGeom prst="rect">
            <a:avLst/>
          </a:prstGeom>
        </p:spPr>
        <p:txBody>
          <a:bodyPr anchor="t" rtlCol="false" tIns="0" lIns="0" bIns="0" rIns="0">
            <a:spAutoFit/>
          </a:bodyPr>
          <a:lstStyle/>
          <a:p>
            <a:pPr algn="ctr">
              <a:lnSpc>
                <a:spcPts val="6764"/>
              </a:lnSpc>
              <a:spcBef>
                <a:spcPct val="0"/>
              </a:spcBef>
            </a:pPr>
            <a:r>
              <a:rPr lang="en-US" b="true" sz="4364" spc="187">
                <a:solidFill>
                  <a:srgbClr val="000000"/>
                </a:solidFill>
                <a:latin typeface="Open Sans Bold"/>
                <a:ea typeface="Open Sans Bold"/>
                <a:cs typeface="Open Sans Bold"/>
                <a:sym typeface="Open Sans Bold"/>
              </a:rPr>
              <a:t>Residuos peligrosos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sp>
        <p:nvSpPr>
          <p:cNvPr name="Freeform 3" id="3"/>
          <p:cNvSpPr/>
          <p:nvPr/>
        </p:nvSpPr>
        <p:spPr>
          <a:xfrm flipH="false" flipV="false" rot="-475429">
            <a:off x="1375876" y="7004444"/>
            <a:ext cx="1544109" cy="1457077"/>
          </a:xfrm>
          <a:custGeom>
            <a:avLst/>
            <a:gdLst/>
            <a:ahLst/>
            <a:cxnLst/>
            <a:rect r="r" b="b" t="t" l="l"/>
            <a:pathLst>
              <a:path h="1457077" w="1544109">
                <a:moveTo>
                  <a:pt x="0" y="0"/>
                </a:moveTo>
                <a:lnTo>
                  <a:pt x="1544109" y="0"/>
                </a:lnTo>
                <a:lnTo>
                  <a:pt x="1544109" y="1457078"/>
                </a:lnTo>
                <a:lnTo>
                  <a:pt x="0" y="1457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56001">
            <a:off x="695478" y="8718286"/>
            <a:ext cx="1102134" cy="1040014"/>
          </a:xfrm>
          <a:custGeom>
            <a:avLst/>
            <a:gdLst/>
            <a:ahLst/>
            <a:cxnLst/>
            <a:rect r="r" b="b" t="t" l="l"/>
            <a:pathLst>
              <a:path h="1040014" w="1102134">
                <a:moveTo>
                  <a:pt x="0" y="0"/>
                </a:moveTo>
                <a:lnTo>
                  <a:pt x="1102134" y="0"/>
                </a:lnTo>
                <a:lnTo>
                  <a:pt x="1102134" y="1040013"/>
                </a:lnTo>
                <a:lnTo>
                  <a:pt x="0" y="1040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4676962" y="6640802"/>
            <a:ext cx="3611038" cy="3611038"/>
            <a:chOff x="0" y="0"/>
            <a:chExt cx="4814717" cy="4814717"/>
          </a:xfrm>
        </p:grpSpPr>
        <p:sp>
          <p:nvSpPr>
            <p:cNvPr name="Freeform 6" id="6"/>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1" id="11"/>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2" id="12"/>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3" id="13"/>
          <p:cNvSpPr txBox="true"/>
          <p:nvPr/>
        </p:nvSpPr>
        <p:spPr>
          <a:xfrm rot="0">
            <a:off x="1359610" y="528885"/>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POLITICAS DE SST</a:t>
            </a:r>
          </a:p>
        </p:txBody>
      </p:sp>
      <p:sp>
        <p:nvSpPr>
          <p:cNvPr name="TextBox 14" id="14"/>
          <p:cNvSpPr txBox="true"/>
          <p:nvPr/>
        </p:nvSpPr>
        <p:spPr>
          <a:xfrm rot="0">
            <a:off x="282019" y="2215321"/>
            <a:ext cx="17723962" cy="2450057"/>
          </a:xfrm>
          <a:prstGeom prst="rect">
            <a:avLst/>
          </a:prstGeom>
        </p:spPr>
        <p:txBody>
          <a:bodyPr anchor="t" rtlCol="false" tIns="0" lIns="0" bIns="0" rIns="0">
            <a:spAutoFit/>
          </a:bodyPr>
          <a:lstStyle/>
          <a:p>
            <a:pPr algn="just">
              <a:lnSpc>
                <a:spcPts val="4907"/>
              </a:lnSpc>
            </a:pPr>
            <a:r>
              <a:rPr lang="en-US" b="true" sz="3166" spc="-132">
                <a:solidFill>
                  <a:srgbClr val="0C0D0D"/>
                </a:solidFill>
                <a:latin typeface="Open Sans Bold"/>
                <a:ea typeface="Open Sans Bold"/>
                <a:cs typeface="Open Sans Bold"/>
                <a:sym typeface="Open Sans Bold"/>
              </a:rPr>
              <a:t>Las políticas de seguridad y salud en el trabajo son fundamentales para garantizar un entorno laboral seguro y saludable para los empleados, clientes y las mascotas que visitan la tienda. A continuación, se presentan las políticas de seguridad y salud en el trabajo adaptadas a una tienda de mascotas, considerando los riesgos específicos asociados con este tipo de negocio.</a:t>
            </a:r>
          </a:p>
        </p:txBody>
      </p:sp>
      <p:sp>
        <p:nvSpPr>
          <p:cNvPr name="TextBox 15" id="15"/>
          <p:cNvSpPr txBox="true"/>
          <p:nvPr/>
        </p:nvSpPr>
        <p:spPr>
          <a:xfrm rot="0">
            <a:off x="282019" y="4904520"/>
            <a:ext cx="15522604" cy="5011180"/>
          </a:xfrm>
          <a:prstGeom prst="rect">
            <a:avLst/>
          </a:prstGeom>
        </p:spPr>
        <p:txBody>
          <a:bodyPr anchor="t" rtlCol="false" tIns="0" lIns="0" bIns="0" rIns="0">
            <a:spAutoFit/>
          </a:bodyPr>
          <a:lstStyle/>
          <a:p>
            <a:pPr algn="l">
              <a:lnSpc>
                <a:spcPts val="4597"/>
              </a:lnSpc>
            </a:pPr>
            <a:r>
              <a:rPr lang="en-US" sz="2965" spc="11" b="true">
                <a:solidFill>
                  <a:srgbClr val="000000"/>
                </a:solidFill>
                <a:latin typeface="Open Sans Bold"/>
                <a:ea typeface="Open Sans Bold"/>
                <a:cs typeface="Open Sans Bold"/>
                <a:sym typeface="Open Sans Bold"/>
              </a:rPr>
              <a:t>1. Prevención de Accidentes Laborales:</a:t>
            </a:r>
          </a:p>
          <a:p>
            <a:pPr algn="l" marL="640357" indent="-320178" lvl="1">
              <a:lnSpc>
                <a:spcPts val="4597"/>
              </a:lnSpc>
              <a:buFont typeface="Arial"/>
              <a:buChar char="•"/>
            </a:pPr>
            <a:r>
              <a:rPr lang="en-US" b="true" sz="2965" spc="11">
                <a:solidFill>
                  <a:srgbClr val="000000"/>
                </a:solidFill>
                <a:latin typeface="Open Sans Bold"/>
                <a:ea typeface="Open Sans Bold"/>
                <a:cs typeface="Open Sans Bold"/>
                <a:sym typeface="Open Sans Bold"/>
              </a:rPr>
              <a:t>Capacitación continua: Todos los empleados deben recibir formación inicial y continua en seguridad laboral, manejo de animales y primeros auxilios. Esto incluye:</a:t>
            </a:r>
          </a:p>
          <a:p>
            <a:pPr algn="l" marL="640357" indent="-320178" lvl="1">
              <a:lnSpc>
                <a:spcPts val="4597"/>
              </a:lnSpc>
              <a:buFont typeface="Arial"/>
              <a:buChar char="•"/>
            </a:pPr>
            <a:r>
              <a:rPr lang="en-US" b="true" sz="2965" spc="11">
                <a:solidFill>
                  <a:srgbClr val="000000"/>
                </a:solidFill>
                <a:latin typeface="Open Sans Bold"/>
                <a:ea typeface="Open Sans Bold"/>
                <a:cs typeface="Open Sans Bold"/>
                <a:sym typeface="Open Sans Bold"/>
              </a:rPr>
              <a:t>Técnicas de manejo seguro de animales.</a:t>
            </a:r>
          </a:p>
          <a:p>
            <a:pPr algn="l" marL="640357" indent="-320178" lvl="1">
              <a:lnSpc>
                <a:spcPts val="4597"/>
              </a:lnSpc>
              <a:buFont typeface="Arial"/>
              <a:buChar char="•"/>
            </a:pPr>
            <a:r>
              <a:rPr lang="en-US" b="true" sz="2965" spc="11">
                <a:solidFill>
                  <a:srgbClr val="000000"/>
                </a:solidFill>
                <a:latin typeface="Open Sans Bold"/>
                <a:ea typeface="Open Sans Bold"/>
                <a:cs typeface="Open Sans Bold"/>
                <a:sym typeface="Open Sans Bold"/>
              </a:rPr>
              <a:t>Uso adecuado de equipo de protección personal (EPP).</a:t>
            </a:r>
          </a:p>
          <a:p>
            <a:pPr algn="l" marL="661946" indent="-330973" lvl="1">
              <a:lnSpc>
                <a:spcPts val="4752"/>
              </a:lnSpc>
              <a:buFont typeface="Arial"/>
              <a:buChar char="•"/>
            </a:pPr>
            <a:r>
              <a:rPr lang="en-US" b="true" sz="3065" spc="12">
                <a:solidFill>
                  <a:srgbClr val="000000"/>
                </a:solidFill>
                <a:latin typeface="Open Sans Bold"/>
                <a:ea typeface="Open Sans Bold"/>
                <a:cs typeface="Open Sans Bold"/>
                <a:sym typeface="Open Sans Bold"/>
              </a:rPr>
              <a:t>Manejo de materiales peligrosos (por ejemplo, productos químicos para limpieza, medicamentos para mascotas, etc.).</a:t>
            </a:r>
          </a:p>
          <a:p>
            <a:pPr algn="l">
              <a:lnSpc>
                <a:spcPts val="2638"/>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sp>
        <p:nvSpPr>
          <p:cNvPr name="Freeform 3" id="3"/>
          <p:cNvSpPr/>
          <p:nvPr/>
        </p:nvSpPr>
        <p:spPr>
          <a:xfrm flipH="false" flipV="false" rot="-475429">
            <a:off x="1375876" y="7004444"/>
            <a:ext cx="1544109" cy="1457077"/>
          </a:xfrm>
          <a:custGeom>
            <a:avLst/>
            <a:gdLst/>
            <a:ahLst/>
            <a:cxnLst/>
            <a:rect r="r" b="b" t="t" l="l"/>
            <a:pathLst>
              <a:path h="1457077" w="1544109">
                <a:moveTo>
                  <a:pt x="0" y="0"/>
                </a:moveTo>
                <a:lnTo>
                  <a:pt x="1544109" y="0"/>
                </a:lnTo>
                <a:lnTo>
                  <a:pt x="1544109" y="1457078"/>
                </a:lnTo>
                <a:lnTo>
                  <a:pt x="0" y="1457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56001">
            <a:off x="695478" y="8718286"/>
            <a:ext cx="1102134" cy="1040014"/>
          </a:xfrm>
          <a:custGeom>
            <a:avLst/>
            <a:gdLst/>
            <a:ahLst/>
            <a:cxnLst/>
            <a:rect r="r" b="b" t="t" l="l"/>
            <a:pathLst>
              <a:path h="1040014" w="1102134">
                <a:moveTo>
                  <a:pt x="0" y="0"/>
                </a:moveTo>
                <a:lnTo>
                  <a:pt x="1102134" y="0"/>
                </a:lnTo>
                <a:lnTo>
                  <a:pt x="1102134" y="1040013"/>
                </a:lnTo>
                <a:lnTo>
                  <a:pt x="0" y="1040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59610" y="528885"/>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POLITICAS DE SST</a:t>
            </a:r>
          </a:p>
        </p:txBody>
      </p:sp>
      <p:sp>
        <p:nvSpPr>
          <p:cNvPr name="TextBox 6" id="6"/>
          <p:cNvSpPr txBox="true"/>
          <p:nvPr/>
        </p:nvSpPr>
        <p:spPr>
          <a:xfrm rot="0">
            <a:off x="378320" y="2186355"/>
            <a:ext cx="17531361" cy="7890362"/>
          </a:xfrm>
          <a:prstGeom prst="rect">
            <a:avLst/>
          </a:prstGeom>
        </p:spPr>
        <p:txBody>
          <a:bodyPr anchor="t" rtlCol="false" tIns="0" lIns="0" bIns="0" rIns="0">
            <a:spAutoFit/>
          </a:bodyPr>
          <a:lstStyle/>
          <a:p>
            <a:pPr algn="just" marL="676179" indent="-338090" lvl="1">
              <a:lnSpc>
                <a:spcPts val="4854"/>
              </a:lnSpc>
              <a:buFont typeface="Arial"/>
              <a:buChar char="•"/>
            </a:pPr>
            <a:r>
              <a:rPr lang="en-US" b="true" sz="3131" spc="-131">
                <a:solidFill>
                  <a:srgbClr val="0C0D0D"/>
                </a:solidFill>
                <a:latin typeface="Open Sans Bold"/>
                <a:ea typeface="Open Sans Bold"/>
                <a:cs typeface="Open Sans Bold"/>
                <a:sym typeface="Open Sans Bold"/>
              </a:rPr>
              <a:t>Identificación y control de riesgos: Evaluación regular de los riesgos en el lugar de trabajo, incluyendo:</a:t>
            </a:r>
          </a:p>
          <a:p>
            <a:pPr algn="just" marL="676179" indent="-338090" lvl="1">
              <a:lnSpc>
                <a:spcPts val="4854"/>
              </a:lnSpc>
              <a:buFont typeface="Arial"/>
              <a:buChar char="•"/>
            </a:pPr>
            <a:r>
              <a:rPr lang="en-US" sz="3131" spc="-131">
                <a:solidFill>
                  <a:srgbClr val="0C0D0D"/>
                </a:solidFill>
                <a:latin typeface="Open Sans"/>
                <a:ea typeface="Open Sans"/>
                <a:cs typeface="Open Sans"/>
                <a:sym typeface="Open Sans"/>
              </a:rPr>
              <a:t> </a:t>
            </a:r>
            <a:r>
              <a:rPr lang="en-US" b="true" sz="3131" spc="-131">
                <a:solidFill>
                  <a:srgbClr val="0C0D0D"/>
                </a:solidFill>
                <a:latin typeface="Open Sans Bold"/>
                <a:ea typeface="Open Sans Bold"/>
                <a:cs typeface="Open Sans Bold"/>
                <a:sym typeface="Open Sans Bold"/>
              </a:rPr>
              <a:t>Riesgos de mordeduras o arañazos por parte de animales.</a:t>
            </a:r>
          </a:p>
          <a:p>
            <a:pPr algn="just" marL="676179" indent="-338090" lvl="1">
              <a:lnSpc>
                <a:spcPts val="4854"/>
              </a:lnSpc>
              <a:buFont typeface="Arial"/>
              <a:buChar char="•"/>
            </a:pPr>
            <a:r>
              <a:rPr lang="en-US" b="true" sz="3131" spc="-131">
                <a:solidFill>
                  <a:srgbClr val="0C0D0D"/>
                </a:solidFill>
                <a:latin typeface="Open Sans Bold"/>
                <a:ea typeface="Open Sans Bold"/>
                <a:cs typeface="Open Sans Bold"/>
                <a:sym typeface="Open Sans Bold"/>
              </a:rPr>
              <a:t>Riesgos asociados con el manejo de productos de limpieza y desinfectantes.</a:t>
            </a:r>
          </a:p>
          <a:p>
            <a:pPr algn="just" marL="676179" indent="-338090" lvl="1">
              <a:lnSpc>
                <a:spcPts val="4854"/>
              </a:lnSpc>
              <a:buFont typeface="Arial"/>
              <a:buChar char="•"/>
            </a:pPr>
            <a:r>
              <a:rPr lang="en-US" b="true" sz="3131" spc="-131">
                <a:solidFill>
                  <a:srgbClr val="0C0D0D"/>
                </a:solidFill>
                <a:latin typeface="Open Sans Bold"/>
                <a:ea typeface="Open Sans Bold"/>
                <a:cs typeface="Open Sans Bold"/>
                <a:sym typeface="Open Sans Bold"/>
              </a:rPr>
              <a:t>Caídas debido a suelos mojados o desordenados.</a:t>
            </a:r>
          </a:p>
          <a:p>
            <a:pPr algn="just" marL="676179" indent="-338090" lvl="1">
              <a:lnSpc>
                <a:spcPts val="4854"/>
              </a:lnSpc>
              <a:buFont typeface="Arial"/>
              <a:buChar char="•"/>
            </a:pPr>
            <a:r>
              <a:rPr lang="en-US" b="true" sz="3131" spc="-131">
                <a:solidFill>
                  <a:srgbClr val="0C0D0D"/>
                </a:solidFill>
                <a:latin typeface="Open Sans Bold"/>
                <a:ea typeface="Open Sans Bold"/>
                <a:cs typeface="Open Sans Bold"/>
                <a:sym typeface="Open Sans Bold"/>
              </a:rPr>
              <a:t>Riesgos de caídas de objetos pesados o productos mal almacenados.</a:t>
            </a:r>
          </a:p>
          <a:p>
            <a:pPr algn="just" marL="676179" indent="-338090" lvl="1">
              <a:lnSpc>
                <a:spcPts val="4854"/>
              </a:lnSpc>
              <a:buFont typeface="Arial"/>
              <a:buChar char="•"/>
            </a:pPr>
            <a:r>
              <a:rPr lang="en-US" b="true" sz="3131" spc="-131">
                <a:solidFill>
                  <a:srgbClr val="0C0D0D"/>
                </a:solidFill>
                <a:latin typeface="Open Sans Bold"/>
                <a:ea typeface="Open Sans Bold"/>
                <a:cs typeface="Open Sans Bold"/>
                <a:sym typeface="Open Sans Bold"/>
              </a:rPr>
              <a:t>Señalización de seguridad: Colocar señalización clara que identifique áreas de alto riesgo (por ejemplo, zonas con productos químicos, espacios donde los animales pueden estar sueltos, etc.).</a:t>
            </a:r>
          </a:p>
          <a:p>
            <a:pPr algn="just" marL="676179" indent="-338090" lvl="1">
              <a:lnSpc>
                <a:spcPts val="4854"/>
              </a:lnSpc>
              <a:buFont typeface="Arial"/>
              <a:buChar char="•"/>
            </a:pPr>
            <a:r>
              <a:rPr lang="en-US" b="true" sz="3131" spc="-131">
                <a:solidFill>
                  <a:srgbClr val="0C0D0D"/>
                </a:solidFill>
                <a:latin typeface="Open Sans Bold"/>
                <a:ea typeface="Open Sans Bold"/>
                <a:cs typeface="Open Sans Bold"/>
                <a:sym typeface="Open Sans Bold"/>
              </a:rPr>
              <a:t>Manejo adecuado de los animales: Los empleados deben ser capacitados en técnicas de manejo seguro de los animales para prevenir accidentes. Esto incluye el uso de corralitos, jaulas o jaulones adecuados para almacenar animales de forma segura.</a:t>
            </a:r>
          </a:p>
          <a:p>
            <a:pPr algn="just">
              <a:lnSpc>
                <a:spcPts val="4854"/>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sp>
        <p:nvSpPr>
          <p:cNvPr name="Freeform 3" id="3"/>
          <p:cNvSpPr/>
          <p:nvPr/>
        </p:nvSpPr>
        <p:spPr>
          <a:xfrm flipH="false" flipV="false" rot="-475429">
            <a:off x="1375876" y="7004444"/>
            <a:ext cx="1544109" cy="1457077"/>
          </a:xfrm>
          <a:custGeom>
            <a:avLst/>
            <a:gdLst/>
            <a:ahLst/>
            <a:cxnLst/>
            <a:rect r="r" b="b" t="t" l="l"/>
            <a:pathLst>
              <a:path h="1457077" w="1544109">
                <a:moveTo>
                  <a:pt x="0" y="0"/>
                </a:moveTo>
                <a:lnTo>
                  <a:pt x="1544109" y="0"/>
                </a:lnTo>
                <a:lnTo>
                  <a:pt x="1544109" y="1457078"/>
                </a:lnTo>
                <a:lnTo>
                  <a:pt x="0" y="1457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56001">
            <a:off x="695478" y="8718286"/>
            <a:ext cx="1102134" cy="1040014"/>
          </a:xfrm>
          <a:custGeom>
            <a:avLst/>
            <a:gdLst/>
            <a:ahLst/>
            <a:cxnLst/>
            <a:rect r="r" b="b" t="t" l="l"/>
            <a:pathLst>
              <a:path h="1040014" w="1102134">
                <a:moveTo>
                  <a:pt x="0" y="0"/>
                </a:moveTo>
                <a:lnTo>
                  <a:pt x="1102134" y="0"/>
                </a:lnTo>
                <a:lnTo>
                  <a:pt x="1102134" y="1040013"/>
                </a:lnTo>
                <a:lnTo>
                  <a:pt x="0" y="1040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59610" y="528885"/>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POLITICAS DE SST</a:t>
            </a:r>
          </a:p>
        </p:txBody>
      </p:sp>
      <p:grpSp>
        <p:nvGrpSpPr>
          <p:cNvPr name="Group 6" id="6"/>
          <p:cNvGrpSpPr/>
          <p:nvPr/>
        </p:nvGrpSpPr>
        <p:grpSpPr>
          <a:xfrm rot="0">
            <a:off x="14676962" y="664080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314400" y="1701551"/>
            <a:ext cx="17160943" cy="10325138"/>
          </a:xfrm>
          <a:prstGeom prst="rect">
            <a:avLst/>
          </a:prstGeom>
        </p:spPr>
        <p:txBody>
          <a:bodyPr anchor="t" rtlCol="false" tIns="0" lIns="0" bIns="0" rIns="0">
            <a:spAutoFit/>
          </a:bodyPr>
          <a:lstStyle/>
          <a:p>
            <a:pPr algn="l">
              <a:lnSpc>
                <a:spcPts val="5036"/>
              </a:lnSpc>
            </a:pPr>
          </a:p>
          <a:p>
            <a:pPr algn="l">
              <a:lnSpc>
                <a:spcPts val="4881"/>
              </a:lnSpc>
            </a:pPr>
            <a:r>
              <a:rPr lang="en-US" sz="3149" spc="-132" b="true">
                <a:solidFill>
                  <a:srgbClr val="0C0D0D"/>
                </a:solidFill>
                <a:latin typeface="Open Sans Bold"/>
                <a:ea typeface="Open Sans Bold"/>
                <a:cs typeface="Open Sans Bold"/>
                <a:sym typeface="Open Sans Bold"/>
              </a:rPr>
              <a:t>2. Salud Ocupacional</a:t>
            </a:r>
          </a:p>
          <a:p>
            <a:pPr algn="l">
              <a:lnSpc>
                <a:spcPts val="4881"/>
              </a:lnSpc>
            </a:pPr>
            <a:r>
              <a:rPr lang="en-US" sz="3149" spc="-132" b="true">
                <a:solidFill>
                  <a:srgbClr val="0C0D0D"/>
                </a:solidFill>
                <a:latin typeface="Open Sans Bold"/>
                <a:ea typeface="Open Sans Bold"/>
                <a:cs typeface="Open Sans Bold"/>
                <a:sym typeface="Open Sans Bold"/>
              </a:rPr>
              <a:t>Objetivo: Proteger la salud de los empleados frente a riesgos laborales y promover su bienestar general.</a:t>
            </a:r>
          </a:p>
          <a:p>
            <a:pPr algn="l" marL="679899" indent="-339949" lvl="1">
              <a:lnSpc>
                <a:spcPts val="4881"/>
              </a:lnSpc>
              <a:buFont typeface="Arial"/>
              <a:buChar char="•"/>
            </a:pPr>
            <a:r>
              <a:rPr lang="en-US" b="true" sz="3149" spc="-132">
                <a:solidFill>
                  <a:srgbClr val="0C0D0D"/>
                </a:solidFill>
                <a:latin typeface="Open Sans Bold"/>
                <a:ea typeface="Open Sans Bold"/>
                <a:cs typeface="Open Sans Bold"/>
                <a:sym typeface="Open Sans Bold"/>
              </a:rPr>
              <a:t>Ergonomía en el trabajo:  espacios de trabajo sean ergonómicos para evitar problemas musculoesqueléticos</a:t>
            </a:r>
          </a:p>
          <a:p>
            <a:pPr algn="l" marL="679899" indent="-339949" lvl="1">
              <a:lnSpc>
                <a:spcPts val="4881"/>
              </a:lnSpc>
              <a:buFont typeface="Arial"/>
              <a:buChar char="•"/>
            </a:pPr>
            <a:r>
              <a:rPr lang="en-US" b="true" sz="3149" spc="-132">
                <a:solidFill>
                  <a:srgbClr val="0C0D0D"/>
                </a:solidFill>
                <a:latin typeface="Open Sans Bold"/>
                <a:ea typeface="Open Sans Bold"/>
                <a:cs typeface="Open Sans Bold"/>
                <a:sym typeface="Open Sans Bold"/>
              </a:rPr>
              <a:t>Control de enfermedades zoonóticas: Proporcionar a los empleados formación sobre el manejo de posibles enfermedades transmitidas por los animales</a:t>
            </a:r>
          </a:p>
          <a:p>
            <a:pPr algn="l" marL="679899" indent="-339949" lvl="1">
              <a:lnSpc>
                <a:spcPts val="4881"/>
              </a:lnSpc>
              <a:buFont typeface="Arial"/>
              <a:buChar char="•"/>
            </a:pPr>
            <a:r>
              <a:rPr lang="en-US" b="true" sz="3149" spc="-132">
                <a:solidFill>
                  <a:srgbClr val="0C0D0D"/>
                </a:solidFill>
                <a:latin typeface="Open Sans Bold"/>
                <a:ea typeface="Open Sans Bold"/>
                <a:cs typeface="Open Sans Bold"/>
                <a:sym typeface="Open Sans Bold"/>
              </a:rPr>
              <a:t>Uso de guantes al manejar animales enfermos o productos que puedan estar contaminados.</a:t>
            </a:r>
          </a:p>
          <a:p>
            <a:pPr algn="l" marL="679899" indent="-339949" lvl="1">
              <a:lnSpc>
                <a:spcPts val="4881"/>
              </a:lnSpc>
              <a:buFont typeface="Arial"/>
              <a:buChar char="•"/>
            </a:pPr>
            <a:r>
              <a:rPr lang="en-US" b="true" sz="3149" spc="-132">
                <a:solidFill>
                  <a:srgbClr val="0C0D0D"/>
                </a:solidFill>
                <a:latin typeface="Open Sans Bold"/>
                <a:ea typeface="Open Sans Bold"/>
                <a:cs typeface="Open Sans Bold"/>
                <a:sym typeface="Open Sans Bold"/>
              </a:rPr>
              <a:t>Control de salud veterinaria en las mascotas que ingresan a la tienda.</a:t>
            </a:r>
          </a:p>
          <a:p>
            <a:pPr algn="l" marL="679899" indent="-339949" lvl="1">
              <a:lnSpc>
                <a:spcPts val="4881"/>
              </a:lnSpc>
              <a:buFont typeface="Arial"/>
              <a:buChar char="•"/>
            </a:pPr>
            <a:r>
              <a:rPr lang="en-US" b="true" sz="3149" spc="-132">
                <a:solidFill>
                  <a:srgbClr val="0C0D0D"/>
                </a:solidFill>
                <a:latin typeface="Open Sans Bold"/>
                <a:ea typeface="Open Sans Bold"/>
                <a:cs typeface="Open Sans Bold"/>
                <a:sym typeface="Open Sans Bold"/>
              </a:rPr>
              <a:t>Protocolo para la desinfección y limpieza de áreas donde los animales han estado en contacto.</a:t>
            </a:r>
          </a:p>
          <a:p>
            <a:pPr algn="just">
              <a:lnSpc>
                <a:spcPts val="5346"/>
              </a:lnSpc>
            </a:pPr>
          </a:p>
          <a:p>
            <a:pPr algn="just">
              <a:lnSpc>
                <a:spcPts val="4261"/>
              </a:lnSpc>
            </a:pPr>
          </a:p>
          <a:p>
            <a:pPr algn="just">
              <a:lnSpc>
                <a:spcPts val="4261"/>
              </a:lnSpc>
            </a:pPr>
          </a:p>
          <a:p>
            <a:pPr algn="just">
              <a:lnSpc>
                <a:spcPts val="4261"/>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sp>
        <p:nvSpPr>
          <p:cNvPr name="Freeform 3" id="3"/>
          <p:cNvSpPr/>
          <p:nvPr/>
        </p:nvSpPr>
        <p:spPr>
          <a:xfrm flipH="false" flipV="false" rot="-475429">
            <a:off x="1375876" y="7004444"/>
            <a:ext cx="1544109" cy="1457077"/>
          </a:xfrm>
          <a:custGeom>
            <a:avLst/>
            <a:gdLst/>
            <a:ahLst/>
            <a:cxnLst/>
            <a:rect r="r" b="b" t="t" l="l"/>
            <a:pathLst>
              <a:path h="1457077" w="1544109">
                <a:moveTo>
                  <a:pt x="0" y="0"/>
                </a:moveTo>
                <a:lnTo>
                  <a:pt x="1544109" y="0"/>
                </a:lnTo>
                <a:lnTo>
                  <a:pt x="1544109" y="1457078"/>
                </a:lnTo>
                <a:lnTo>
                  <a:pt x="0" y="1457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56001">
            <a:off x="695478" y="8718286"/>
            <a:ext cx="1102134" cy="1040014"/>
          </a:xfrm>
          <a:custGeom>
            <a:avLst/>
            <a:gdLst/>
            <a:ahLst/>
            <a:cxnLst/>
            <a:rect r="r" b="b" t="t" l="l"/>
            <a:pathLst>
              <a:path h="1040014" w="1102134">
                <a:moveTo>
                  <a:pt x="0" y="0"/>
                </a:moveTo>
                <a:lnTo>
                  <a:pt x="1102134" y="0"/>
                </a:lnTo>
                <a:lnTo>
                  <a:pt x="1102134" y="1040013"/>
                </a:lnTo>
                <a:lnTo>
                  <a:pt x="0" y="1040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59610" y="528885"/>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POLITICAS DE SST</a:t>
            </a:r>
          </a:p>
        </p:txBody>
      </p:sp>
      <p:grpSp>
        <p:nvGrpSpPr>
          <p:cNvPr name="Group 6" id="6"/>
          <p:cNvGrpSpPr/>
          <p:nvPr/>
        </p:nvGrpSpPr>
        <p:grpSpPr>
          <a:xfrm rot="0">
            <a:off x="14676962" y="664080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406052" y="914400"/>
            <a:ext cx="17160943" cy="13849388"/>
          </a:xfrm>
          <a:prstGeom prst="rect">
            <a:avLst/>
          </a:prstGeom>
        </p:spPr>
        <p:txBody>
          <a:bodyPr anchor="t" rtlCol="false" tIns="0" lIns="0" bIns="0" rIns="0">
            <a:spAutoFit/>
          </a:bodyPr>
          <a:lstStyle/>
          <a:p>
            <a:pPr algn="l">
              <a:lnSpc>
                <a:spcPts val="5036"/>
              </a:lnSpc>
            </a:pPr>
          </a:p>
          <a:p>
            <a:pPr algn="l">
              <a:lnSpc>
                <a:spcPts val="4881"/>
              </a:lnSpc>
            </a:pPr>
          </a:p>
          <a:p>
            <a:pPr algn="just">
              <a:lnSpc>
                <a:spcPts val="5501"/>
              </a:lnSpc>
            </a:pPr>
            <a:r>
              <a:rPr lang="en-US" b="true" sz="3549" spc="-149">
                <a:solidFill>
                  <a:srgbClr val="0C0D0D"/>
                </a:solidFill>
                <a:latin typeface="Open Sans Bold"/>
                <a:ea typeface="Open Sans Bold"/>
                <a:cs typeface="Open Sans Bold"/>
                <a:sym typeface="Open Sans Bold"/>
              </a:rPr>
              <a:t>3. Protocolos de Emergencia</a:t>
            </a:r>
          </a:p>
          <a:p>
            <a:pPr algn="just">
              <a:lnSpc>
                <a:spcPts val="5501"/>
              </a:lnSpc>
            </a:pPr>
            <a:r>
              <a:rPr lang="en-US" b="true" sz="3549" spc="-149">
                <a:solidFill>
                  <a:srgbClr val="0C0D0D"/>
                </a:solidFill>
                <a:latin typeface="Open Sans Bold"/>
                <a:ea typeface="Open Sans Bold"/>
                <a:cs typeface="Open Sans Bold"/>
                <a:sym typeface="Open Sans Bold"/>
              </a:rPr>
              <a:t>Objetivo: Establecer procedimientos claros en caso de emergencias que involucren tanto a los empleados como a los animales y clientes.</a:t>
            </a:r>
          </a:p>
          <a:p>
            <a:pPr algn="just" marL="766258" indent="-383129" lvl="1">
              <a:lnSpc>
                <a:spcPts val="5501"/>
              </a:lnSpc>
              <a:buFont typeface="Arial"/>
              <a:buChar char="•"/>
            </a:pPr>
            <a:r>
              <a:rPr lang="en-US" b="true" sz="3549" spc="-149">
                <a:solidFill>
                  <a:srgbClr val="0C0D0D"/>
                </a:solidFill>
                <a:latin typeface="Open Sans Bold"/>
                <a:ea typeface="Open Sans Bold"/>
                <a:cs typeface="Open Sans Bold"/>
                <a:sym typeface="Open Sans Bold"/>
              </a:rPr>
              <a:t>Primeros auxilios: Tener un botiquín de primeros auxilios bien abastecido y en un lugar accesible para todos los empleados.</a:t>
            </a:r>
          </a:p>
          <a:p>
            <a:pPr algn="just" marL="766258" indent="-383129" lvl="1">
              <a:lnSpc>
                <a:spcPts val="5501"/>
              </a:lnSpc>
              <a:buFont typeface="Arial"/>
              <a:buChar char="•"/>
            </a:pPr>
            <a:r>
              <a:rPr lang="en-US" b="true" sz="3549" spc="-149">
                <a:solidFill>
                  <a:srgbClr val="0C0D0D"/>
                </a:solidFill>
                <a:latin typeface="Open Sans Bold"/>
                <a:ea typeface="Open Sans Bold"/>
                <a:cs typeface="Open Sans Bold"/>
                <a:sym typeface="Open Sans Bold"/>
              </a:rPr>
              <a:t>Procedimientos para mordeduras de animales: Definir un protocolo claro en caso de mordeduras o lesiones causadas por los animales, que incluya:</a:t>
            </a:r>
          </a:p>
          <a:p>
            <a:pPr algn="just" marL="766258" indent="-383129" lvl="1">
              <a:lnSpc>
                <a:spcPts val="5501"/>
              </a:lnSpc>
              <a:buFont typeface="Arial"/>
              <a:buChar char="•"/>
            </a:pPr>
            <a:r>
              <a:rPr lang="en-US" b="true" sz="3549" spc="-149">
                <a:solidFill>
                  <a:srgbClr val="0C0D0D"/>
                </a:solidFill>
                <a:latin typeface="Open Sans Bold"/>
                <a:ea typeface="Open Sans Bold"/>
                <a:cs typeface="Open Sans Bold"/>
                <a:sym typeface="Open Sans Bold"/>
              </a:rPr>
              <a:t>Limpieza inmediata de la herida con desinfectante.</a:t>
            </a:r>
          </a:p>
          <a:p>
            <a:pPr algn="just" marL="766258" indent="-383129" lvl="1">
              <a:lnSpc>
                <a:spcPts val="5501"/>
              </a:lnSpc>
              <a:buFont typeface="Arial"/>
              <a:buChar char="•"/>
            </a:pPr>
            <a:r>
              <a:rPr lang="en-US" b="true" sz="3549" spc="-149">
                <a:solidFill>
                  <a:srgbClr val="0C0D0D"/>
                </a:solidFill>
                <a:latin typeface="Open Sans Bold"/>
                <a:ea typeface="Open Sans Bold"/>
                <a:cs typeface="Open Sans Bold"/>
                <a:sym typeface="Open Sans Bold"/>
              </a:rPr>
              <a:t>Notificación al supervisor y, si es necesario, acudir a un centro médico.</a:t>
            </a:r>
          </a:p>
          <a:p>
            <a:pPr algn="just" marL="766258" indent="-383129" lvl="1">
              <a:lnSpc>
                <a:spcPts val="5501"/>
              </a:lnSpc>
              <a:buFont typeface="Arial"/>
              <a:buChar char="•"/>
            </a:pPr>
            <a:r>
              <a:rPr lang="en-US" b="true" sz="3549" spc="-149">
                <a:solidFill>
                  <a:srgbClr val="0C0D0D"/>
                </a:solidFill>
                <a:latin typeface="Open Sans Bold"/>
                <a:ea typeface="Open Sans Bold"/>
                <a:cs typeface="Open Sans Bold"/>
                <a:sym typeface="Open Sans Bold"/>
              </a:rPr>
              <a:t>Registro del incidente para futuros controles y medidas preventivas.</a:t>
            </a:r>
          </a:p>
          <a:p>
            <a:pPr algn="just">
              <a:lnSpc>
                <a:spcPts val="5346"/>
              </a:lnSpc>
            </a:pPr>
          </a:p>
          <a:p>
            <a:pPr algn="just">
              <a:lnSpc>
                <a:spcPts val="5346"/>
              </a:lnSpc>
            </a:pPr>
          </a:p>
          <a:p>
            <a:pPr algn="just">
              <a:lnSpc>
                <a:spcPts val="5346"/>
              </a:lnSpc>
            </a:pPr>
          </a:p>
          <a:p>
            <a:pPr algn="just">
              <a:lnSpc>
                <a:spcPts val="5346"/>
              </a:lnSpc>
            </a:pPr>
          </a:p>
          <a:p>
            <a:pPr algn="just">
              <a:lnSpc>
                <a:spcPts val="5346"/>
              </a:lnSpc>
            </a:pPr>
          </a:p>
          <a:p>
            <a:pPr algn="just">
              <a:lnSpc>
                <a:spcPts val="5346"/>
              </a:lnSpc>
            </a:pPr>
          </a:p>
          <a:p>
            <a:pPr algn="just">
              <a:lnSpc>
                <a:spcPts val="4261"/>
              </a:lnSpc>
            </a:pPr>
          </a:p>
          <a:p>
            <a:pPr algn="just">
              <a:lnSpc>
                <a:spcPts val="4261"/>
              </a:lnSpc>
            </a:pPr>
          </a:p>
          <a:p>
            <a:pPr algn="just">
              <a:lnSpc>
                <a:spcPts val="4261"/>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sp>
        <p:nvSpPr>
          <p:cNvPr name="Freeform 3" id="3"/>
          <p:cNvSpPr/>
          <p:nvPr/>
        </p:nvSpPr>
        <p:spPr>
          <a:xfrm flipH="false" flipV="false" rot="-475429">
            <a:off x="1375876" y="7004444"/>
            <a:ext cx="1544109" cy="1457077"/>
          </a:xfrm>
          <a:custGeom>
            <a:avLst/>
            <a:gdLst/>
            <a:ahLst/>
            <a:cxnLst/>
            <a:rect r="r" b="b" t="t" l="l"/>
            <a:pathLst>
              <a:path h="1457077" w="1544109">
                <a:moveTo>
                  <a:pt x="0" y="0"/>
                </a:moveTo>
                <a:lnTo>
                  <a:pt x="1544109" y="0"/>
                </a:lnTo>
                <a:lnTo>
                  <a:pt x="1544109" y="1457078"/>
                </a:lnTo>
                <a:lnTo>
                  <a:pt x="0" y="1457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56001">
            <a:off x="695478" y="8718286"/>
            <a:ext cx="1102134" cy="1040014"/>
          </a:xfrm>
          <a:custGeom>
            <a:avLst/>
            <a:gdLst/>
            <a:ahLst/>
            <a:cxnLst/>
            <a:rect r="r" b="b" t="t" l="l"/>
            <a:pathLst>
              <a:path h="1040014" w="1102134">
                <a:moveTo>
                  <a:pt x="0" y="0"/>
                </a:moveTo>
                <a:lnTo>
                  <a:pt x="1102134" y="0"/>
                </a:lnTo>
                <a:lnTo>
                  <a:pt x="1102134" y="1040013"/>
                </a:lnTo>
                <a:lnTo>
                  <a:pt x="0" y="1040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59610" y="528885"/>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POLITICAS DE SST</a:t>
            </a:r>
          </a:p>
        </p:txBody>
      </p:sp>
      <p:grpSp>
        <p:nvGrpSpPr>
          <p:cNvPr name="Group 6" id="6"/>
          <p:cNvGrpSpPr/>
          <p:nvPr/>
        </p:nvGrpSpPr>
        <p:grpSpPr>
          <a:xfrm rot="0">
            <a:off x="14676962" y="664080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563529" y="2390910"/>
            <a:ext cx="17160943" cy="13580466"/>
          </a:xfrm>
          <a:prstGeom prst="rect">
            <a:avLst/>
          </a:prstGeom>
        </p:spPr>
        <p:txBody>
          <a:bodyPr anchor="t" rtlCol="false" tIns="0" lIns="0" bIns="0" rIns="0">
            <a:spAutoFit/>
          </a:bodyPr>
          <a:lstStyle/>
          <a:p>
            <a:pPr algn="l">
              <a:lnSpc>
                <a:spcPts val="5191"/>
              </a:lnSpc>
            </a:pPr>
            <a:r>
              <a:rPr lang="en-US" b="true" sz="3349" spc="-140">
                <a:solidFill>
                  <a:srgbClr val="0C0D0D"/>
                </a:solidFill>
                <a:latin typeface="Open Sans Bold"/>
                <a:ea typeface="Open Sans Bold"/>
                <a:cs typeface="Open Sans Bold"/>
                <a:sym typeface="Open Sans Bold"/>
              </a:rPr>
              <a:t>4.Equipos de Protección Personal (EPP)</a:t>
            </a:r>
          </a:p>
          <a:p>
            <a:pPr algn="l">
              <a:lnSpc>
                <a:spcPts val="5191"/>
              </a:lnSpc>
            </a:pPr>
            <a:r>
              <a:rPr lang="en-US" sz="3349" spc="-140" b="true">
                <a:solidFill>
                  <a:srgbClr val="0C0D0D"/>
                </a:solidFill>
                <a:latin typeface="Open Sans Bold"/>
                <a:ea typeface="Open Sans Bold"/>
                <a:cs typeface="Open Sans Bold"/>
                <a:sym typeface="Open Sans Bold"/>
              </a:rPr>
              <a:t>Objetivo: Proteger a los empleados de riesgos potenciales relacionados con su trabajo diario.</a:t>
            </a:r>
          </a:p>
          <a:p>
            <a:pPr algn="l" marL="723078" indent="-361539" lvl="1">
              <a:lnSpc>
                <a:spcPts val="5191"/>
              </a:lnSpc>
              <a:buFont typeface="Arial"/>
              <a:buChar char="•"/>
            </a:pPr>
            <a:r>
              <a:rPr lang="en-US" b="true" sz="3349" spc="-140">
                <a:solidFill>
                  <a:srgbClr val="0C0D0D"/>
                </a:solidFill>
                <a:latin typeface="Open Sans Bold"/>
                <a:ea typeface="Open Sans Bold"/>
                <a:cs typeface="Open Sans Bold"/>
                <a:sym typeface="Open Sans Bold"/>
              </a:rPr>
              <a:t>Suministro de EPP: Asegurarse de que todos los empleados cuenten con el equipo necesario para realizar sus tareas de manera segura, que puede incluir:</a:t>
            </a:r>
          </a:p>
          <a:p>
            <a:pPr algn="l" marL="723078" indent="-361539" lvl="1">
              <a:lnSpc>
                <a:spcPts val="5191"/>
              </a:lnSpc>
              <a:buFont typeface="Arial"/>
              <a:buChar char="•"/>
            </a:pPr>
            <a:r>
              <a:rPr lang="en-US" b="true" sz="3349" spc="-140">
                <a:solidFill>
                  <a:srgbClr val="0C0D0D"/>
                </a:solidFill>
                <a:latin typeface="Open Sans Bold"/>
                <a:ea typeface="Open Sans Bold"/>
                <a:cs typeface="Open Sans Bold"/>
                <a:sym typeface="Open Sans Bold"/>
              </a:rPr>
              <a:t>Guantes desechables para manejar productos de limpieza y animales.</a:t>
            </a:r>
          </a:p>
          <a:p>
            <a:pPr algn="l" marL="723078" indent="-361539" lvl="1">
              <a:lnSpc>
                <a:spcPts val="5191"/>
              </a:lnSpc>
              <a:buFont typeface="Arial"/>
              <a:buChar char="•"/>
            </a:pPr>
            <a:r>
              <a:rPr lang="en-US" b="true" sz="3349" spc="-140">
                <a:solidFill>
                  <a:srgbClr val="0C0D0D"/>
                </a:solidFill>
                <a:latin typeface="Open Sans Bold"/>
                <a:ea typeface="Open Sans Bold"/>
                <a:cs typeface="Open Sans Bold"/>
                <a:sym typeface="Open Sans Bold"/>
              </a:rPr>
              <a:t>Mascarillas para protegerse de polvo o sustancias alergénicas.</a:t>
            </a:r>
          </a:p>
          <a:p>
            <a:pPr algn="l" marL="723078" indent="-361539" lvl="1">
              <a:lnSpc>
                <a:spcPts val="5191"/>
              </a:lnSpc>
              <a:buFont typeface="Arial"/>
              <a:buChar char="•"/>
            </a:pPr>
            <a:r>
              <a:rPr lang="en-US" b="true" sz="3349" spc="-140">
                <a:solidFill>
                  <a:srgbClr val="0C0D0D"/>
                </a:solidFill>
                <a:latin typeface="Open Sans Bold"/>
                <a:ea typeface="Open Sans Bold"/>
                <a:cs typeface="Open Sans Bold"/>
                <a:sym typeface="Open Sans Bold"/>
              </a:rPr>
              <a:t>Botas o zapatos resistentes para prevenir lesiones por caídas o impactos.</a:t>
            </a:r>
          </a:p>
          <a:p>
            <a:pPr algn="l" marL="723078" indent="-361539" lvl="1">
              <a:lnSpc>
                <a:spcPts val="5191"/>
              </a:lnSpc>
              <a:buFont typeface="Arial"/>
              <a:buChar char="•"/>
            </a:pPr>
            <a:r>
              <a:rPr lang="en-US" b="true" sz="3349" spc="-140">
                <a:solidFill>
                  <a:srgbClr val="0C0D0D"/>
                </a:solidFill>
                <a:latin typeface="Open Sans Bold"/>
                <a:ea typeface="Open Sans Bold"/>
                <a:cs typeface="Open Sans Bold"/>
                <a:sym typeface="Open Sans Bold"/>
              </a:rPr>
              <a:t>Delantales o ropa de trabajo cómoda y adecuada.</a:t>
            </a:r>
          </a:p>
          <a:p>
            <a:pPr algn="l" marL="723078" indent="-361539" lvl="1">
              <a:lnSpc>
                <a:spcPts val="5191"/>
              </a:lnSpc>
              <a:buFont typeface="Arial"/>
              <a:buChar char="•"/>
            </a:pPr>
            <a:r>
              <a:rPr lang="en-US" b="true" sz="3349" spc="-140">
                <a:solidFill>
                  <a:srgbClr val="0C0D0D"/>
                </a:solidFill>
                <a:latin typeface="Open Sans Bold"/>
                <a:ea typeface="Open Sans Bold"/>
                <a:cs typeface="Open Sans Bold"/>
                <a:sym typeface="Open Sans Bold"/>
              </a:rPr>
              <a:t>Uso obligatorio de EPP: Establecer normas claras sobre el uso obligatorio de estos equipos en las áreas de riesgo.</a:t>
            </a:r>
          </a:p>
          <a:p>
            <a:pPr algn="just">
              <a:lnSpc>
                <a:spcPts val="5656"/>
              </a:lnSpc>
            </a:pPr>
          </a:p>
          <a:p>
            <a:pPr algn="just">
              <a:lnSpc>
                <a:spcPts val="5346"/>
              </a:lnSpc>
            </a:pPr>
          </a:p>
          <a:p>
            <a:pPr algn="just">
              <a:lnSpc>
                <a:spcPts val="5346"/>
              </a:lnSpc>
            </a:pPr>
          </a:p>
          <a:p>
            <a:pPr algn="just">
              <a:lnSpc>
                <a:spcPts val="5346"/>
              </a:lnSpc>
            </a:pPr>
          </a:p>
          <a:p>
            <a:pPr algn="just">
              <a:lnSpc>
                <a:spcPts val="5346"/>
              </a:lnSpc>
            </a:pPr>
          </a:p>
          <a:p>
            <a:pPr algn="just">
              <a:lnSpc>
                <a:spcPts val="5346"/>
              </a:lnSpc>
            </a:pPr>
          </a:p>
          <a:p>
            <a:pPr algn="just">
              <a:lnSpc>
                <a:spcPts val="5346"/>
              </a:lnSpc>
            </a:pPr>
          </a:p>
          <a:p>
            <a:pPr algn="just">
              <a:lnSpc>
                <a:spcPts val="4261"/>
              </a:lnSpc>
            </a:pPr>
          </a:p>
          <a:p>
            <a:pPr algn="just">
              <a:lnSpc>
                <a:spcPts val="4261"/>
              </a:lnSpc>
            </a:pPr>
          </a:p>
          <a:p>
            <a:pPr algn="just">
              <a:lnSpc>
                <a:spcPts val="4261"/>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140968"/>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456621" y="7271806"/>
            <a:ext cx="2230130" cy="2837408"/>
            <a:chOff x="0" y="0"/>
            <a:chExt cx="2973506" cy="3783211"/>
          </a:xfrm>
        </p:grpSpPr>
        <p:sp>
          <p:nvSpPr>
            <p:cNvPr name="Freeform 4" id="4"/>
            <p:cNvSpPr/>
            <p:nvPr/>
          </p:nvSpPr>
          <p:spPr>
            <a:xfrm flipH="false" flipV="false" rot="-475429">
              <a:off x="790611"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175253" y="2206813"/>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6" id="6"/>
          <p:cNvGrpSpPr/>
          <p:nvPr/>
        </p:nvGrpSpPr>
        <p:grpSpPr>
          <a:xfrm rot="0">
            <a:off x="14676962" y="688499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1571686" y="460934"/>
            <a:ext cx="15568779" cy="2121486"/>
          </a:xfrm>
          <a:prstGeom prst="rect">
            <a:avLst/>
          </a:prstGeom>
        </p:spPr>
        <p:txBody>
          <a:bodyPr anchor="t" rtlCol="false" tIns="0" lIns="0" bIns="0" rIns="0">
            <a:spAutoFit/>
          </a:bodyPr>
          <a:lstStyle/>
          <a:p>
            <a:pPr algn="ctr">
              <a:lnSpc>
                <a:spcPts val="8542"/>
              </a:lnSpc>
            </a:pPr>
            <a:r>
              <a:rPr lang="en-US" sz="6101">
                <a:solidFill>
                  <a:srgbClr val="6D4F38"/>
                </a:solidFill>
                <a:latin typeface="League Spartan"/>
                <a:ea typeface="League Spartan"/>
                <a:cs typeface="League Spartan"/>
                <a:sym typeface="League Spartan"/>
              </a:rPr>
              <a:t>POLITICAS DE GESTIÓN </a:t>
            </a:r>
          </a:p>
          <a:p>
            <a:pPr algn="ctr">
              <a:lnSpc>
                <a:spcPts val="8542"/>
              </a:lnSpc>
              <a:spcBef>
                <a:spcPct val="0"/>
              </a:spcBef>
            </a:pPr>
            <a:r>
              <a:rPr lang="en-US" sz="6101">
                <a:solidFill>
                  <a:srgbClr val="6D4F38"/>
                </a:solidFill>
                <a:latin typeface="League Spartan"/>
                <a:ea typeface="League Spartan"/>
                <a:cs typeface="League Spartan"/>
                <a:sym typeface="League Spartan"/>
              </a:rPr>
              <a:t>HUMANA</a:t>
            </a:r>
          </a:p>
        </p:txBody>
      </p:sp>
      <p:sp>
        <p:nvSpPr>
          <p:cNvPr name="TextBox 15" id="15"/>
          <p:cNvSpPr txBox="true"/>
          <p:nvPr/>
        </p:nvSpPr>
        <p:spPr>
          <a:xfrm rot="0">
            <a:off x="3649229" y="1434736"/>
            <a:ext cx="1914674" cy="306128"/>
          </a:xfrm>
          <a:prstGeom prst="rect">
            <a:avLst/>
          </a:prstGeom>
        </p:spPr>
        <p:txBody>
          <a:bodyPr anchor="t" rtlCol="false" tIns="0" lIns="0" bIns="0" rIns="0">
            <a:spAutoFit/>
          </a:bodyPr>
          <a:lstStyle/>
          <a:p>
            <a:pPr algn="ctr">
              <a:lnSpc>
                <a:spcPts val="2551"/>
              </a:lnSpc>
              <a:spcBef>
                <a:spcPct val="0"/>
              </a:spcBef>
            </a:pPr>
          </a:p>
        </p:txBody>
      </p:sp>
      <p:sp>
        <p:nvSpPr>
          <p:cNvPr name="TextBox 16" id="16"/>
          <p:cNvSpPr txBox="true"/>
          <p:nvPr/>
        </p:nvSpPr>
        <p:spPr>
          <a:xfrm rot="0">
            <a:off x="456621" y="2664896"/>
            <a:ext cx="17259300" cy="5360644"/>
          </a:xfrm>
          <a:prstGeom prst="rect">
            <a:avLst/>
          </a:prstGeom>
        </p:spPr>
        <p:txBody>
          <a:bodyPr anchor="t" rtlCol="false" tIns="0" lIns="0" bIns="0" rIns="0">
            <a:spAutoFit/>
          </a:bodyPr>
          <a:lstStyle/>
          <a:p>
            <a:pPr algn="just">
              <a:lnSpc>
                <a:spcPts val="6091"/>
              </a:lnSpc>
              <a:spcBef>
                <a:spcPct val="0"/>
              </a:spcBef>
            </a:pPr>
            <a:r>
              <a:rPr lang="en-US" b="true" sz="3930" spc="15">
                <a:solidFill>
                  <a:srgbClr val="000000"/>
                </a:solidFill>
                <a:latin typeface="Open Sans Bold"/>
                <a:ea typeface="Open Sans Bold"/>
                <a:cs typeface="Open Sans Bold"/>
                <a:sym typeface="Open Sans Bold"/>
              </a:rPr>
              <a:t>Las políticas de gestión humana son esenciales para mantener una tienda de mascotas bien organizada, eficiente y sostenible, con un equipo de trabajo motivado y comprometido. Al implementar estas políticas, la tienda no solo mejora su rendimiento, sino que también contribuye a un ambiente laboral más saludable y respetuoso, lo que se traduce en una mejor experiencia tanto para los empleados como para los clientes y las mascotas.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140968"/>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456621" y="7271806"/>
            <a:ext cx="2230130" cy="2837408"/>
            <a:chOff x="0" y="0"/>
            <a:chExt cx="2973506" cy="3783211"/>
          </a:xfrm>
        </p:grpSpPr>
        <p:sp>
          <p:nvSpPr>
            <p:cNvPr name="Freeform 4" id="4"/>
            <p:cNvSpPr/>
            <p:nvPr/>
          </p:nvSpPr>
          <p:spPr>
            <a:xfrm flipH="false" flipV="false" rot="-475429">
              <a:off x="790611"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175253" y="2206813"/>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6" id="6"/>
          <p:cNvGrpSpPr/>
          <p:nvPr/>
        </p:nvGrpSpPr>
        <p:grpSpPr>
          <a:xfrm rot="0">
            <a:off x="14676962" y="664080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1470268" y="204829"/>
            <a:ext cx="15568779" cy="2405967"/>
          </a:xfrm>
          <a:prstGeom prst="rect">
            <a:avLst/>
          </a:prstGeom>
        </p:spPr>
        <p:txBody>
          <a:bodyPr anchor="t" rtlCol="false" tIns="0" lIns="0" bIns="0" rIns="0">
            <a:spAutoFit/>
          </a:bodyPr>
          <a:lstStyle/>
          <a:p>
            <a:pPr algn="ctr">
              <a:lnSpc>
                <a:spcPts val="9102"/>
              </a:lnSpc>
            </a:pPr>
            <a:r>
              <a:rPr lang="en-US" sz="6501">
                <a:solidFill>
                  <a:srgbClr val="6D4F38"/>
                </a:solidFill>
                <a:latin typeface="League Spartan"/>
                <a:ea typeface="League Spartan"/>
                <a:cs typeface="League Spartan"/>
                <a:sym typeface="League Spartan"/>
              </a:rPr>
              <a:t>POLITICAS DE GESTIÓN </a:t>
            </a:r>
          </a:p>
          <a:p>
            <a:pPr algn="ctr">
              <a:lnSpc>
                <a:spcPts val="10222"/>
              </a:lnSpc>
            </a:pPr>
            <a:r>
              <a:rPr lang="en-US" sz="7301">
                <a:solidFill>
                  <a:srgbClr val="6D4F38"/>
                </a:solidFill>
                <a:latin typeface="League Spartan"/>
                <a:ea typeface="League Spartan"/>
                <a:cs typeface="League Spartan"/>
                <a:sym typeface="League Spartan"/>
              </a:rPr>
              <a:t>HUMANA</a:t>
            </a:r>
          </a:p>
        </p:txBody>
      </p:sp>
      <p:sp>
        <p:nvSpPr>
          <p:cNvPr name="TextBox 15" id="15"/>
          <p:cNvSpPr txBox="true"/>
          <p:nvPr/>
        </p:nvSpPr>
        <p:spPr>
          <a:xfrm rot="0">
            <a:off x="3649229" y="1434736"/>
            <a:ext cx="1914674" cy="306128"/>
          </a:xfrm>
          <a:prstGeom prst="rect">
            <a:avLst/>
          </a:prstGeom>
        </p:spPr>
        <p:txBody>
          <a:bodyPr anchor="t" rtlCol="false" tIns="0" lIns="0" bIns="0" rIns="0">
            <a:spAutoFit/>
          </a:bodyPr>
          <a:lstStyle/>
          <a:p>
            <a:pPr algn="ctr">
              <a:lnSpc>
                <a:spcPts val="2551"/>
              </a:lnSpc>
              <a:spcBef>
                <a:spcPct val="0"/>
              </a:spcBef>
            </a:pPr>
          </a:p>
        </p:txBody>
      </p:sp>
      <p:sp>
        <p:nvSpPr>
          <p:cNvPr name="TextBox 16" id="16"/>
          <p:cNvSpPr txBox="true"/>
          <p:nvPr/>
        </p:nvSpPr>
        <p:spPr>
          <a:xfrm rot="0">
            <a:off x="5601277" y="2563171"/>
            <a:ext cx="2163128" cy="341433"/>
          </a:xfrm>
          <a:prstGeom prst="rect">
            <a:avLst/>
          </a:prstGeom>
        </p:spPr>
        <p:txBody>
          <a:bodyPr anchor="t" rtlCol="false" tIns="0" lIns="0" bIns="0" rIns="0">
            <a:spAutoFit/>
          </a:bodyPr>
          <a:lstStyle/>
          <a:p>
            <a:pPr algn="ctr">
              <a:lnSpc>
                <a:spcPts val="2701"/>
              </a:lnSpc>
              <a:spcBef>
                <a:spcPct val="0"/>
              </a:spcBef>
            </a:pPr>
          </a:p>
        </p:txBody>
      </p:sp>
      <p:sp>
        <p:nvSpPr>
          <p:cNvPr name="TextBox 17" id="17"/>
          <p:cNvSpPr txBox="true"/>
          <p:nvPr/>
        </p:nvSpPr>
        <p:spPr>
          <a:xfrm rot="0">
            <a:off x="523859" y="2865438"/>
            <a:ext cx="17461596" cy="6543615"/>
          </a:xfrm>
          <a:prstGeom prst="rect">
            <a:avLst/>
          </a:prstGeom>
        </p:spPr>
        <p:txBody>
          <a:bodyPr anchor="t" rtlCol="false" tIns="0" lIns="0" bIns="0" rIns="0">
            <a:spAutoFit/>
          </a:bodyPr>
          <a:lstStyle/>
          <a:p>
            <a:pPr algn="l" marL="911699" indent="-455850" lvl="1">
              <a:lnSpc>
                <a:spcPts val="6545"/>
              </a:lnSpc>
              <a:buFont typeface="Arial"/>
              <a:buChar char="•"/>
            </a:pPr>
            <a:r>
              <a:rPr lang="en-US" sz="4222" spc="489">
                <a:solidFill>
                  <a:srgbClr val="0C0D0D"/>
                </a:solidFill>
                <a:latin typeface="League Spartan"/>
                <a:ea typeface="League Spartan"/>
                <a:cs typeface="League Spartan"/>
                <a:sym typeface="League Spartan"/>
              </a:rPr>
              <a:t>Proceso de selección y contratación</a:t>
            </a:r>
          </a:p>
          <a:p>
            <a:pPr algn="l" marL="911699" indent="-455850" lvl="1">
              <a:lnSpc>
                <a:spcPts val="6545"/>
              </a:lnSpc>
              <a:buFont typeface="Arial"/>
              <a:buChar char="•"/>
            </a:pPr>
            <a:r>
              <a:rPr lang="en-US" sz="4222" spc="489">
                <a:solidFill>
                  <a:srgbClr val="0C0D0D"/>
                </a:solidFill>
                <a:latin typeface="League Spartan"/>
                <a:ea typeface="League Spartan"/>
                <a:cs typeface="League Spartan"/>
                <a:sym typeface="League Spartan"/>
              </a:rPr>
              <a:t>Capacitación y desarrollo profesional</a:t>
            </a:r>
          </a:p>
          <a:p>
            <a:pPr algn="l" marL="911699" indent="-455850" lvl="1">
              <a:lnSpc>
                <a:spcPts val="6545"/>
              </a:lnSpc>
              <a:buFont typeface="Arial"/>
              <a:buChar char="•"/>
            </a:pPr>
            <a:r>
              <a:rPr lang="en-US" sz="4222" spc="489">
                <a:solidFill>
                  <a:srgbClr val="0C0D0D"/>
                </a:solidFill>
                <a:latin typeface="League Spartan"/>
                <a:ea typeface="League Spartan"/>
                <a:cs typeface="League Spartan"/>
                <a:sym typeface="League Spartan"/>
              </a:rPr>
              <a:t>Compensación y beneficios</a:t>
            </a:r>
          </a:p>
          <a:p>
            <a:pPr algn="l" marL="911699" indent="-455850" lvl="1">
              <a:lnSpc>
                <a:spcPts val="6545"/>
              </a:lnSpc>
              <a:buFont typeface="Arial"/>
              <a:buChar char="•"/>
            </a:pPr>
            <a:r>
              <a:rPr lang="en-US" sz="4222" spc="489">
                <a:solidFill>
                  <a:srgbClr val="0C0D0D"/>
                </a:solidFill>
                <a:latin typeface="League Spartan"/>
                <a:ea typeface="League Spartan"/>
                <a:cs typeface="League Spartan"/>
                <a:sym typeface="League Spartan"/>
              </a:rPr>
              <a:t>Condiciones de trabajo y bienestar laboral</a:t>
            </a:r>
          </a:p>
          <a:p>
            <a:pPr algn="l" marL="911699" indent="-455850" lvl="1">
              <a:lnSpc>
                <a:spcPts val="6545"/>
              </a:lnSpc>
              <a:buFont typeface="Arial"/>
              <a:buChar char="•"/>
            </a:pPr>
            <a:r>
              <a:rPr lang="en-US" sz="4222" spc="489">
                <a:solidFill>
                  <a:srgbClr val="0C0D0D"/>
                </a:solidFill>
                <a:latin typeface="League Spartan"/>
                <a:ea typeface="League Spartan"/>
                <a:cs typeface="League Spartan"/>
                <a:sym typeface="League Spartan"/>
              </a:rPr>
              <a:t>Relaciones laborales y comunicación interna</a:t>
            </a:r>
          </a:p>
          <a:p>
            <a:pPr algn="l" marL="911699" indent="-455850" lvl="1">
              <a:lnSpc>
                <a:spcPts val="6545"/>
              </a:lnSpc>
              <a:buFont typeface="Arial"/>
              <a:buChar char="•"/>
            </a:pPr>
            <a:r>
              <a:rPr lang="en-US" sz="4222" spc="489">
                <a:solidFill>
                  <a:srgbClr val="0C0D0D"/>
                </a:solidFill>
                <a:latin typeface="League Spartan"/>
                <a:ea typeface="League Spartan"/>
                <a:cs typeface="League Spartan"/>
                <a:sym typeface="League Spartan"/>
              </a:rPr>
              <a:t>Diversidad e inclusión</a:t>
            </a:r>
          </a:p>
          <a:p>
            <a:pPr algn="l" marL="911699" indent="-455850" lvl="1">
              <a:lnSpc>
                <a:spcPts val="6545"/>
              </a:lnSpc>
              <a:buFont typeface="Arial"/>
              <a:buChar char="•"/>
            </a:pPr>
            <a:r>
              <a:rPr lang="en-US" sz="4222" spc="489">
                <a:solidFill>
                  <a:srgbClr val="0C0D0D"/>
                </a:solidFill>
                <a:latin typeface="League Spartan"/>
                <a:ea typeface="League Spartan"/>
                <a:cs typeface="League Spartan"/>
                <a:sym typeface="League Spartan"/>
              </a:rPr>
              <a:t>Salud y seguridad laboral</a:t>
            </a:r>
          </a:p>
          <a:p>
            <a:pPr algn="l">
              <a:lnSpc>
                <a:spcPts val="608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sp>
        <p:nvSpPr>
          <p:cNvPr name="Freeform 3" id="3"/>
          <p:cNvSpPr/>
          <p:nvPr/>
        </p:nvSpPr>
        <p:spPr>
          <a:xfrm flipH="false" flipV="false" rot="-475429">
            <a:off x="1375876" y="7004444"/>
            <a:ext cx="1544109" cy="1457077"/>
          </a:xfrm>
          <a:custGeom>
            <a:avLst/>
            <a:gdLst/>
            <a:ahLst/>
            <a:cxnLst/>
            <a:rect r="r" b="b" t="t" l="l"/>
            <a:pathLst>
              <a:path h="1457077" w="1544109">
                <a:moveTo>
                  <a:pt x="0" y="0"/>
                </a:moveTo>
                <a:lnTo>
                  <a:pt x="1544109" y="0"/>
                </a:lnTo>
                <a:lnTo>
                  <a:pt x="1544109" y="1457078"/>
                </a:lnTo>
                <a:lnTo>
                  <a:pt x="0" y="1457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56001">
            <a:off x="695478" y="8718286"/>
            <a:ext cx="1102134" cy="1040014"/>
          </a:xfrm>
          <a:custGeom>
            <a:avLst/>
            <a:gdLst/>
            <a:ahLst/>
            <a:cxnLst/>
            <a:rect r="r" b="b" t="t" l="l"/>
            <a:pathLst>
              <a:path h="1040014" w="1102134">
                <a:moveTo>
                  <a:pt x="0" y="0"/>
                </a:moveTo>
                <a:lnTo>
                  <a:pt x="1102134" y="0"/>
                </a:lnTo>
                <a:lnTo>
                  <a:pt x="1102134" y="1040013"/>
                </a:lnTo>
                <a:lnTo>
                  <a:pt x="0" y="1040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690521" y="620209"/>
            <a:ext cx="15568779" cy="1592544"/>
          </a:xfrm>
          <a:prstGeom prst="rect">
            <a:avLst/>
          </a:prstGeom>
        </p:spPr>
        <p:txBody>
          <a:bodyPr anchor="t" rtlCol="false" tIns="0" lIns="0" bIns="0" rIns="0">
            <a:spAutoFit/>
          </a:bodyPr>
          <a:lstStyle/>
          <a:p>
            <a:pPr algn="ctr">
              <a:lnSpc>
                <a:spcPts val="13021"/>
              </a:lnSpc>
              <a:spcBef>
                <a:spcPct val="0"/>
              </a:spcBef>
            </a:pPr>
            <a:r>
              <a:rPr lang="en-US" sz="9301">
                <a:solidFill>
                  <a:srgbClr val="6D4F38"/>
                </a:solidFill>
                <a:latin typeface="League Spartan"/>
                <a:ea typeface="League Spartan"/>
                <a:cs typeface="League Spartan"/>
                <a:sym typeface="League Spartan"/>
              </a:rPr>
              <a:t>BIENVENIDOS</a:t>
            </a:r>
          </a:p>
        </p:txBody>
      </p:sp>
      <p:grpSp>
        <p:nvGrpSpPr>
          <p:cNvPr name="Group 6" id="6"/>
          <p:cNvGrpSpPr/>
          <p:nvPr/>
        </p:nvGrpSpPr>
        <p:grpSpPr>
          <a:xfrm rot="0">
            <a:off x="14676962" y="664080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330910" y="2662561"/>
            <a:ext cx="17957090" cy="4371079"/>
          </a:xfrm>
          <a:prstGeom prst="rect">
            <a:avLst/>
          </a:prstGeom>
        </p:spPr>
        <p:txBody>
          <a:bodyPr anchor="t" rtlCol="false" tIns="0" lIns="0" bIns="0" rIns="0">
            <a:spAutoFit/>
          </a:bodyPr>
          <a:lstStyle/>
          <a:p>
            <a:pPr algn="just">
              <a:lnSpc>
                <a:spcPts val="5824"/>
              </a:lnSpc>
            </a:pPr>
            <a:r>
              <a:rPr lang="en-US" sz="4160" b="true">
                <a:solidFill>
                  <a:srgbClr val="000000"/>
                </a:solidFill>
                <a:latin typeface="Open Sans Bold"/>
                <a:ea typeface="Open Sans Bold"/>
                <a:cs typeface="Open Sans Bold"/>
                <a:sym typeface="Open Sans Bold"/>
              </a:rPr>
              <a:t>Bienvenidos a Huellitas con amor, un lugar donde las mascotas y sus dueños son nuestra prioridad. Somos más que una tienda, somos una comunidad de amantes de los animales comprometidos con su bienestar. Aquí nos aseguramos de ofrecer productos y servicios de calidad, siempre con un enfoque de atención personalizada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140968"/>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456621" y="7271806"/>
            <a:ext cx="2230130" cy="2837408"/>
            <a:chOff x="0" y="0"/>
            <a:chExt cx="2973506" cy="3783211"/>
          </a:xfrm>
        </p:grpSpPr>
        <p:sp>
          <p:nvSpPr>
            <p:cNvPr name="Freeform 4" id="4"/>
            <p:cNvSpPr/>
            <p:nvPr/>
          </p:nvSpPr>
          <p:spPr>
            <a:xfrm flipH="false" flipV="false" rot="-475429">
              <a:off x="790611"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175253" y="2206813"/>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6" id="6"/>
          <p:cNvGrpSpPr/>
          <p:nvPr/>
        </p:nvGrpSpPr>
        <p:grpSpPr>
          <a:xfrm rot="0">
            <a:off x="14676962" y="664080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1470268" y="1262528"/>
            <a:ext cx="15568779" cy="1642076"/>
          </a:xfrm>
          <a:prstGeom prst="rect">
            <a:avLst/>
          </a:prstGeom>
        </p:spPr>
        <p:txBody>
          <a:bodyPr anchor="t" rtlCol="false" tIns="0" lIns="0" bIns="0" rIns="0">
            <a:spAutoFit/>
          </a:bodyPr>
          <a:lstStyle/>
          <a:p>
            <a:pPr algn="ctr">
              <a:lnSpc>
                <a:spcPts val="13441"/>
              </a:lnSpc>
            </a:pPr>
            <a:r>
              <a:rPr lang="en-US" sz="9601">
                <a:solidFill>
                  <a:srgbClr val="6D4F38"/>
                </a:solidFill>
                <a:latin typeface="League Spartan"/>
                <a:ea typeface="League Spartan"/>
                <a:cs typeface="League Spartan"/>
                <a:sym typeface="League Spartan"/>
              </a:rPr>
              <a:t>BENEFICIOS </a:t>
            </a:r>
          </a:p>
        </p:txBody>
      </p:sp>
      <p:sp>
        <p:nvSpPr>
          <p:cNvPr name="TextBox 15" id="15"/>
          <p:cNvSpPr txBox="true"/>
          <p:nvPr/>
        </p:nvSpPr>
        <p:spPr>
          <a:xfrm rot="0">
            <a:off x="3649229" y="1434736"/>
            <a:ext cx="1914674" cy="306128"/>
          </a:xfrm>
          <a:prstGeom prst="rect">
            <a:avLst/>
          </a:prstGeom>
        </p:spPr>
        <p:txBody>
          <a:bodyPr anchor="t" rtlCol="false" tIns="0" lIns="0" bIns="0" rIns="0">
            <a:spAutoFit/>
          </a:bodyPr>
          <a:lstStyle/>
          <a:p>
            <a:pPr algn="ctr">
              <a:lnSpc>
                <a:spcPts val="2551"/>
              </a:lnSpc>
              <a:spcBef>
                <a:spcPct val="0"/>
              </a:spcBef>
            </a:pPr>
          </a:p>
        </p:txBody>
      </p:sp>
      <p:sp>
        <p:nvSpPr>
          <p:cNvPr name="TextBox 16" id="16"/>
          <p:cNvSpPr txBox="true"/>
          <p:nvPr/>
        </p:nvSpPr>
        <p:spPr>
          <a:xfrm rot="0">
            <a:off x="5601277" y="2563171"/>
            <a:ext cx="2163128" cy="341433"/>
          </a:xfrm>
          <a:prstGeom prst="rect">
            <a:avLst/>
          </a:prstGeom>
        </p:spPr>
        <p:txBody>
          <a:bodyPr anchor="t" rtlCol="false" tIns="0" lIns="0" bIns="0" rIns="0">
            <a:spAutoFit/>
          </a:bodyPr>
          <a:lstStyle/>
          <a:p>
            <a:pPr algn="ctr">
              <a:lnSpc>
                <a:spcPts val="2701"/>
              </a:lnSpc>
              <a:spcBef>
                <a:spcPct val="0"/>
              </a:spcBef>
            </a:pPr>
          </a:p>
        </p:txBody>
      </p:sp>
      <p:sp>
        <p:nvSpPr>
          <p:cNvPr name="TextBox 17" id="17"/>
          <p:cNvSpPr txBox="true"/>
          <p:nvPr/>
        </p:nvSpPr>
        <p:spPr>
          <a:xfrm rot="0">
            <a:off x="456621" y="2677153"/>
            <a:ext cx="17461596" cy="5927408"/>
          </a:xfrm>
          <a:prstGeom prst="rect">
            <a:avLst/>
          </a:prstGeom>
        </p:spPr>
        <p:txBody>
          <a:bodyPr anchor="t" rtlCol="false" tIns="0" lIns="0" bIns="0" rIns="0">
            <a:spAutoFit/>
          </a:bodyPr>
          <a:lstStyle/>
          <a:p>
            <a:pPr algn="l" marL="1084415" indent="-542207" lvl="1">
              <a:lnSpc>
                <a:spcPts val="7785"/>
              </a:lnSpc>
              <a:buFont typeface="Arial"/>
              <a:buChar char="•"/>
            </a:pPr>
            <a:r>
              <a:rPr lang="en-US" sz="5022" spc="20">
                <a:solidFill>
                  <a:srgbClr val="0C0D0D"/>
                </a:solidFill>
                <a:latin typeface="League Spartan"/>
                <a:ea typeface="League Spartan"/>
                <a:cs typeface="League Spartan"/>
                <a:sym typeface="League Spartan"/>
              </a:rPr>
              <a:t>Estabilidad financiera</a:t>
            </a:r>
          </a:p>
          <a:p>
            <a:pPr algn="l" marL="1106004" indent="-553002" lvl="1">
              <a:lnSpc>
                <a:spcPts val="7940"/>
              </a:lnSpc>
              <a:buFont typeface="Arial"/>
              <a:buChar char="•"/>
            </a:pPr>
            <a:r>
              <a:rPr lang="en-US" sz="5122" spc="20">
                <a:solidFill>
                  <a:srgbClr val="0C0D0D"/>
                </a:solidFill>
                <a:latin typeface="League Spartan"/>
                <a:ea typeface="League Spartan"/>
                <a:cs typeface="League Spartan"/>
                <a:sym typeface="League Spartan"/>
              </a:rPr>
              <a:t>Satisfacción personal</a:t>
            </a:r>
          </a:p>
          <a:p>
            <a:pPr algn="l" marL="1106004" indent="-553002" lvl="1">
              <a:lnSpc>
                <a:spcPts val="7940"/>
              </a:lnSpc>
              <a:buFont typeface="Arial"/>
              <a:buChar char="•"/>
            </a:pPr>
            <a:r>
              <a:rPr lang="en-US" sz="5122" spc="20">
                <a:solidFill>
                  <a:srgbClr val="0C0D0D"/>
                </a:solidFill>
                <a:latin typeface="League Spartan"/>
                <a:ea typeface="League Spartan"/>
                <a:cs typeface="League Spartan"/>
                <a:sym typeface="League Spartan"/>
              </a:rPr>
              <a:t>Seguridad laboral</a:t>
            </a:r>
          </a:p>
          <a:p>
            <a:pPr algn="l" marL="1106004" indent="-553002" lvl="1">
              <a:lnSpc>
                <a:spcPts val="7940"/>
              </a:lnSpc>
              <a:buFont typeface="Arial"/>
              <a:buChar char="•"/>
            </a:pPr>
            <a:r>
              <a:rPr lang="en-US" sz="5122" spc="20">
                <a:solidFill>
                  <a:srgbClr val="0C0D0D"/>
                </a:solidFill>
                <a:latin typeface="League Spartan"/>
                <a:ea typeface="League Spartan"/>
                <a:cs typeface="League Spartan"/>
                <a:sym typeface="League Spartan"/>
              </a:rPr>
              <a:t>Acceso a  beneficios sociales</a:t>
            </a:r>
          </a:p>
          <a:p>
            <a:pPr algn="l" marL="1106004" indent="-553002" lvl="1">
              <a:lnSpc>
                <a:spcPts val="7940"/>
              </a:lnSpc>
              <a:buFont typeface="Arial"/>
              <a:buChar char="•"/>
            </a:pPr>
            <a:r>
              <a:rPr lang="en-US" sz="5122" spc="20">
                <a:solidFill>
                  <a:srgbClr val="0C0D0D"/>
                </a:solidFill>
                <a:latin typeface="League Spartan"/>
                <a:ea typeface="League Spartan"/>
                <a:cs typeface="League Spartan"/>
                <a:sym typeface="League Spartan"/>
              </a:rPr>
              <a:t>Desarrollo de habilidades sociales y personales</a:t>
            </a:r>
          </a:p>
          <a:p>
            <a:pPr algn="l" marL="1108511" indent="-554256" lvl="1">
              <a:lnSpc>
                <a:spcPts val="7958"/>
              </a:lnSpc>
              <a:buFont typeface="Arial"/>
              <a:buChar char="•"/>
            </a:pPr>
            <a:r>
              <a:rPr lang="en-US" sz="5134" spc="20">
                <a:solidFill>
                  <a:srgbClr val="0C0D0D"/>
                </a:solidFill>
                <a:latin typeface="League Spartan"/>
                <a:ea typeface="League Spartan"/>
                <a:cs typeface="League Spartan"/>
                <a:sym typeface="League Spartan"/>
              </a:rPr>
              <a:t>Oporunidad de crecimiento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140968"/>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456621" y="7271806"/>
            <a:ext cx="2230130" cy="2837408"/>
            <a:chOff x="0" y="0"/>
            <a:chExt cx="2973506" cy="3783211"/>
          </a:xfrm>
        </p:grpSpPr>
        <p:sp>
          <p:nvSpPr>
            <p:cNvPr name="Freeform 4" id="4"/>
            <p:cNvSpPr/>
            <p:nvPr/>
          </p:nvSpPr>
          <p:spPr>
            <a:xfrm flipH="false" flipV="false" rot="-475429">
              <a:off x="790611"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175253" y="2206813"/>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6" id="6"/>
          <p:cNvGrpSpPr/>
          <p:nvPr/>
        </p:nvGrpSpPr>
        <p:grpSpPr>
          <a:xfrm rot="0">
            <a:off x="14676962" y="688499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1571686" y="460934"/>
            <a:ext cx="15568779" cy="2121486"/>
          </a:xfrm>
          <a:prstGeom prst="rect">
            <a:avLst/>
          </a:prstGeom>
        </p:spPr>
        <p:txBody>
          <a:bodyPr anchor="t" rtlCol="false" tIns="0" lIns="0" bIns="0" rIns="0">
            <a:spAutoFit/>
          </a:bodyPr>
          <a:lstStyle/>
          <a:p>
            <a:pPr algn="ctr">
              <a:lnSpc>
                <a:spcPts val="8542"/>
              </a:lnSpc>
              <a:spcBef>
                <a:spcPct val="0"/>
              </a:spcBef>
            </a:pPr>
            <a:r>
              <a:rPr lang="en-US" sz="6101">
                <a:solidFill>
                  <a:srgbClr val="6D4F38"/>
                </a:solidFill>
                <a:latin typeface="League Spartan"/>
                <a:ea typeface="League Spartan"/>
                <a:cs typeface="League Spartan"/>
                <a:sym typeface="League Spartan"/>
              </a:rPr>
              <a:t>CULTURA DE INCLUSIÓN Y DIVERSIDAD</a:t>
            </a:r>
          </a:p>
        </p:txBody>
      </p:sp>
      <p:sp>
        <p:nvSpPr>
          <p:cNvPr name="TextBox 15" id="15"/>
          <p:cNvSpPr txBox="true"/>
          <p:nvPr/>
        </p:nvSpPr>
        <p:spPr>
          <a:xfrm rot="0">
            <a:off x="3649229" y="1434736"/>
            <a:ext cx="1914674" cy="306128"/>
          </a:xfrm>
          <a:prstGeom prst="rect">
            <a:avLst/>
          </a:prstGeom>
        </p:spPr>
        <p:txBody>
          <a:bodyPr anchor="t" rtlCol="false" tIns="0" lIns="0" bIns="0" rIns="0">
            <a:spAutoFit/>
          </a:bodyPr>
          <a:lstStyle/>
          <a:p>
            <a:pPr algn="ctr">
              <a:lnSpc>
                <a:spcPts val="2551"/>
              </a:lnSpc>
              <a:spcBef>
                <a:spcPct val="0"/>
              </a:spcBef>
            </a:pPr>
          </a:p>
        </p:txBody>
      </p:sp>
      <p:sp>
        <p:nvSpPr>
          <p:cNvPr name="TextBox 16" id="16"/>
          <p:cNvSpPr txBox="true"/>
          <p:nvPr/>
        </p:nvSpPr>
        <p:spPr>
          <a:xfrm rot="0">
            <a:off x="0" y="2761111"/>
            <a:ext cx="18288000" cy="5074601"/>
          </a:xfrm>
          <a:prstGeom prst="rect">
            <a:avLst/>
          </a:prstGeom>
        </p:spPr>
        <p:txBody>
          <a:bodyPr anchor="t" rtlCol="false" tIns="0" lIns="0" bIns="0" rIns="0">
            <a:spAutoFit/>
          </a:bodyPr>
          <a:lstStyle/>
          <a:p>
            <a:pPr algn="ctr">
              <a:lnSpc>
                <a:spcPts val="5059"/>
              </a:lnSpc>
              <a:spcBef>
                <a:spcPct val="0"/>
              </a:spcBef>
            </a:pPr>
            <a:r>
              <a:rPr lang="en-US" b="true" sz="3264" spc="205">
                <a:solidFill>
                  <a:srgbClr val="000000"/>
                </a:solidFill>
                <a:latin typeface="Open Sans Bold"/>
                <a:ea typeface="Open Sans Bold"/>
                <a:cs typeface="Open Sans Bold"/>
                <a:sym typeface="Open Sans Bold"/>
              </a:rPr>
              <a:t>En Huellitas con amor, creemos firmemente que la diversidad y la inclusión no son solo valores fundamentales, sino también motores clave para la innovación, el crecimiento y el éxito sostenido de la organización. Nuestra misión es crear un entorno de trabajo donde todas las personas se sientan valoradas, respetadas y empoderadas para aportar su máximo potencial, independientemente de su género, raza, etnia, orientación sexual, identidad de género, discapacidad, edad, creencias religiosas, o cualquier otra característica que los haga únicos.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140968"/>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456621" y="7271806"/>
            <a:ext cx="2230130" cy="2837408"/>
            <a:chOff x="0" y="0"/>
            <a:chExt cx="2973506" cy="3783211"/>
          </a:xfrm>
        </p:grpSpPr>
        <p:sp>
          <p:nvSpPr>
            <p:cNvPr name="Freeform 4" id="4"/>
            <p:cNvSpPr/>
            <p:nvPr/>
          </p:nvSpPr>
          <p:spPr>
            <a:xfrm flipH="false" flipV="false" rot="-475429">
              <a:off x="790611"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175253" y="2206813"/>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6" id="6"/>
          <p:cNvSpPr txBox="true"/>
          <p:nvPr/>
        </p:nvSpPr>
        <p:spPr>
          <a:xfrm rot="0">
            <a:off x="243821" y="499719"/>
            <a:ext cx="17015479" cy="953187"/>
          </a:xfrm>
          <a:prstGeom prst="rect">
            <a:avLst/>
          </a:prstGeom>
        </p:spPr>
        <p:txBody>
          <a:bodyPr anchor="t" rtlCol="false" tIns="0" lIns="0" bIns="0" rIns="0">
            <a:spAutoFit/>
          </a:bodyPr>
          <a:lstStyle/>
          <a:p>
            <a:pPr algn="ctr">
              <a:lnSpc>
                <a:spcPts val="7837"/>
              </a:lnSpc>
              <a:spcBef>
                <a:spcPct val="0"/>
              </a:spcBef>
            </a:pPr>
            <a:r>
              <a:rPr lang="en-US" sz="5597">
                <a:solidFill>
                  <a:srgbClr val="6D4F38"/>
                </a:solidFill>
                <a:latin typeface="League Spartan"/>
                <a:ea typeface="League Spartan"/>
                <a:cs typeface="League Spartan"/>
                <a:sym typeface="League Spartan"/>
              </a:rPr>
              <a:t>REGLAMENTO INTERNO DE TRABAJO</a:t>
            </a:r>
          </a:p>
        </p:txBody>
      </p:sp>
      <p:sp>
        <p:nvSpPr>
          <p:cNvPr name="TextBox 7" id="7"/>
          <p:cNvSpPr txBox="true"/>
          <p:nvPr/>
        </p:nvSpPr>
        <p:spPr>
          <a:xfrm rot="0">
            <a:off x="3649229" y="1434736"/>
            <a:ext cx="1914674" cy="306128"/>
          </a:xfrm>
          <a:prstGeom prst="rect">
            <a:avLst/>
          </a:prstGeom>
        </p:spPr>
        <p:txBody>
          <a:bodyPr anchor="t" rtlCol="false" tIns="0" lIns="0" bIns="0" rIns="0">
            <a:spAutoFit/>
          </a:bodyPr>
          <a:lstStyle/>
          <a:p>
            <a:pPr algn="ctr">
              <a:lnSpc>
                <a:spcPts val="2551"/>
              </a:lnSpc>
              <a:spcBef>
                <a:spcPct val="0"/>
              </a:spcBef>
            </a:pPr>
          </a:p>
        </p:txBody>
      </p:sp>
      <p:sp>
        <p:nvSpPr>
          <p:cNvPr name="TextBox 8" id="8"/>
          <p:cNvSpPr txBox="true"/>
          <p:nvPr/>
        </p:nvSpPr>
        <p:spPr>
          <a:xfrm rot="0">
            <a:off x="9139238" y="4973798"/>
            <a:ext cx="9525" cy="272729"/>
          </a:xfrm>
          <a:prstGeom prst="rect">
            <a:avLst/>
          </a:prstGeom>
        </p:spPr>
        <p:txBody>
          <a:bodyPr anchor="t" rtlCol="false" tIns="0" lIns="0" bIns="0" rIns="0">
            <a:spAutoFit/>
          </a:bodyPr>
          <a:lstStyle/>
          <a:p>
            <a:pPr algn="ctr">
              <a:lnSpc>
                <a:spcPts val="2114"/>
              </a:lnSpc>
              <a:spcBef>
                <a:spcPct val="0"/>
              </a:spcBef>
            </a:pPr>
          </a:p>
        </p:txBody>
      </p:sp>
      <p:sp>
        <p:nvSpPr>
          <p:cNvPr name="TextBox 9" id="9"/>
          <p:cNvSpPr txBox="true"/>
          <p:nvPr/>
        </p:nvSpPr>
        <p:spPr>
          <a:xfrm rot="0">
            <a:off x="341293" y="1406161"/>
            <a:ext cx="17614940" cy="9886268"/>
          </a:xfrm>
          <a:prstGeom prst="rect">
            <a:avLst/>
          </a:prstGeom>
        </p:spPr>
        <p:txBody>
          <a:bodyPr anchor="t" rtlCol="false" tIns="0" lIns="0" bIns="0" rIns="0">
            <a:spAutoFit/>
          </a:bodyPr>
          <a:lstStyle/>
          <a:p>
            <a:pPr algn="just">
              <a:lnSpc>
                <a:spcPts val="4482"/>
              </a:lnSpc>
            </a:pPr>
          </a:p>
          <a:p>
            <a:pPr algn="just">
              <a:lnSpc>
                <a:spcPts val="4482"/>
              </a:lnSpc>
            </a:pPr>
            <a:r>
              <a:rPr lang="en-US" sz="3201" b="true">
                <a:solidFill>
                  <a:srgbClr val="000000"/>
                </a:solidFill>
                <a:latin typeface="Open Sans Bold"/>
                <a:ea typeface="Open Sans Bold"/>
                <a:cs typeface="Open Sans Bold"/>
                <a:sym typeface="Open Sans Bold"/>
              </a:rPr>
              <a:t>1.- Admisión o ingreso de los trabajadores </a:t>
            </a:r>
          </a:p>
          <a:p>
            <a:pPr algn="just">
              <a:lnSpc>
                <a:spcPts val="4482"/>
              </a:lnSpc>
            </a:pPr>
            <a:r>
              <a:rPr lang="en-US" sz="3201" b="true">
                <a:solidFill>
                  <a:srgbClr val="000000"/>
                </a:solidFill>
                <a:latin typeface="Open Sans Bold"/>
                <a:ea typeface="Open Sans Bold"/>
                <a:cs typeface="Open Sans Bold"/>
                <a:sym typeface="Open Sans Bold"/>
              </a:rPr>
              <a:t> Para la admisión o ingreso del personal se deberá cumplir con los procedimientos de selección a través de las fuentes internas de la empresa.</a:t>
            </a:r>
          </a:p>
          <a:p>
            <a:pPr algn="just">
              <a:lnSpc>
                <a:spcPts val="4482"/>
              </a:lnSpc>
            </a:pPr>
          </a:p>
          <a:p>
            <a:pPr algn="just">
              <a:lnSpc>
                <a:spcPts val="4482"/>
              </a:lnSpc>
            </a:pPr>
            <a:r>
              <a:rPr lang="en-US" sz="3201" b="true">
                <a:solidFill>
                  <a:srgbClr val="000000"/>
                </a:solidFill>
                <a:latin typeface="Open Sans Bold"/>
                <a:ea typeface="Open Sans Bold"/>
                <a:cs typeface="Open Sans Bold"/>
                <a:sym typeface="Open Sans Bold"/>
              </a:rPr>
              <a:t>2-La jornada laboral estándar será de 8 horas diarias con un máximo de 40 horas semanales, distribuidas de lunes a sábado.</a:t>
            </a:r>
          </a:p>
          <a:p>
            <a:pPr algn="just" marL="691216" indent="-345608" lvl="1">
              <a:lnSpc>
                <a:spcPts val="4482"/>
              </a:lnSpc>
              <a:buFont typeface="Arial"/>
              <a:buChar char="•"/>
            </a:pPr>
            <a:r>
              <a:rPr lang="en-US" b="true" sz="3201">
                <a:solidFill>
                  <a:srgbClr val="000000"/>
                </a:solidFill>
                <a:latin typeface="Open Sans Bold"/>
                <a:ea typeface="Open Sans Bold"/>
                <a:cs typeface="Open Sans Bold"/>
                <a:sym typeface="Open Sans Bold"/>
              </a:rPr>
              <a:t>El</a:t>
            </a:r>
            <a:r>
              <a:rPr lang="en-US" b="true" sz="3201">
                <a:solidFill>
                  <a:srgbClr val="000000"/>
                </a:solidFill>
                <a:latin typeface="Open Sans Bold"/>
                <a:ea typeface="Open Sans Bold"/>
                <a:cs typeface="Open Sans Bold"/>
                <a:sym typeface="Open Sans Bold"/>
              </a:rPr>
              <a:t> horario de trabajo será determinado por la tienda, respetando las necesidades operativas, y podrá ser rotativo.</a:t>
            </a:r>
          </a:p>
          <a:p>
            <a:pPr algn="just" marL="691216" indent="-345608" lvl="1">
              <a:lnSpc>
                <a:spcPts val="4482"/>
              </a:lnSpc>
              <a:buFont typeface="Arial"/>
              <a:buChar char="•"/>
            </a:pPr>
            <a:r>
              <a:rPr lang="en-US" b="true" sz="3201">
                <a:solidFill>
                  <a:srgbClr val="000000"/>
                </a:solidFill>
                <a:latin typeface="Open Sans Bold"/>
                <a:ea typeface="Open Sans Bold"/>
                <a:cs typeface="Open Sans Bold"/>
                <a:sym typeface="Open Sans Bold"/>
              </a:rPr>
              <a:t>El</a:t>
            </a:r>
            <a:r>
              <a:rPr lang="en-US" b="true" sz="3201">
                <a:solidFill>
                  <a:srgbClr val="000000"/>
                </a:solidFill>
                <a:latin typeface="Open Sans Bold"/>
                <a:ea typeface="Open Sans Bold"/>
                <a:cs typeface="Open Sans Bold"/>
                <a:sym typeface="Open Sans Bold"/>
              </a:rPr>
              <a:t> horario de apertura de la tienda será de 7:00AM a 11:00PM. Los empleados deberán cumplir con el horario asignado por su supervisor.</a:t>
            </a:r>
          </a:p>
          <a:p>
            <a:pPr algn="just" marL="691216" indent="-345608" lvl="1">
              <a:lnSpc>
                <a:spcPts val="4482"/>
              </a:lnSpc>
              <a:buFont typeface="Arial"/>
              <a:buChar char="•"/>
            </a:pPr>
            <a:r>
              <a:rPr lang="en-US" b="true" sz="3201">
                <a:solidFill>
                  <a:srgbClr val="000000"/>
                </a:solidFill>
                <a:latin typeface="Open Sans Bold"/>
                <a:ea typeface="Open Sans Bold"/>
                <a:cs typeface="Open Sans Bold"/>
                <a:sym typeface="Open Sans Bold"/>
              </a:rPr>
              <a:t>Los empleados tendrán derecho a una pausa para almorzar de 30 minutos a 1 hora, dependiendo de la jornada laboral.</a:t>
            </a:r>
          </a:p>
          <a:p>
            <a:pPr algn="just" marL="691216" indent="-345608" lvl="1">
              <a:lnSpc>
                <a:spcPts val="4482"/>
              </a:lnSpc>
              <a:buFont typeface="Arial"/>
              <a:buChar char="•"/>
            </a:pPr>
            <a:r>
              <a:rPr lang="en-US" b="true" sz="3201">
                <a:solidFill>
                  <a:srgbClr val="000000"/>
                </a:solidFill>
                <a:latin typeface="Open Sans Bold"/>
                <a:ea typeface="Open Sans Bold"/>
                <a:cs typeface="Open Sans Bold"/>
                <a:sym typeface="Open Sans Bold"/>
              </a:rPr>
              <a:t>Se concederán pausas de 10-15 minutos durante la jornada, conforme a las leyes laborales locales, para evitar la fatiga.</a:t>
            </a:r>
          </a:p>
          <a:p>
            <a:pPr algn="just">
              <a:lnSpc>
                <a:spcPts val="4482"/>
              </a:lnSpc>
            </a:pPr>
          </a:p>
          <a:p>
            <a:pPr algn="just">
              <a:lnSpc>
                <a:spcPts val="3365"/>
              </a:lnSpc>
            </a:pPr>
          </a:p>
          <a:p>
            <a:pPr algn="l">
              <a:lnSpc>
                <a:spcPts val="3353"/>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140968"/>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456621" y="7271806"/>
            <a:ext cx="2230130" cy="2837408"/>
            <a:chOff x="0" y="0"/>
            <a:chExt cx="2973506" cy="3783211"/>
          </a:xfrm>
        </p:grpSpPr>
        <p:sp>
          <p:nvSpPr>
            <p:cNvPr name="Freeform 4" id="4"/>
            <p:cNvSpPr/>
            <p:nvPr/>
          </p:nvSpPr>
          <p:spPr>
            <a:xfrm flipH="false" flipV="false" rot="-475429">
              <a:off x="790611"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175253" y="2206813"/>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6" id="6"/>
          <p:cNvSpPr txBox="true"/>
          <p:nvPr/>
        </p:nvSpPr>
        <p:spPr>
          <a:xfrm rot="0">
            <a:off x="243821" y="499719"/>
            <a:ext cx="17015479" cy="953187"/>
          </a:xfrm>
          <a:prstGeom prst="rect">
            <a:avLst/>
          </a:prstGeom>
        </p:spPr>
        <p:txBody>
          <a:bodyPr anchor="t" rtlCol="false" tIns="0" lIns="0" bIns="0" rIns="0">
            <a:spAutoFit/>
          </a:bodyPr>
          <a:lstStyle/>
          <a:p>
            <a:pPr algn="ctr">
              <a:lnSpc>
                <a:spcPts val="7837"/>
              </a:lnSpc>
              <a:spcBef>
                <a:spcPct val="0"/>
              </a:spcBef>
            </a:pPr>
            <a:r>
              <a:rPr lang="en-US" sz="5597">
                <a:solidFill>
                  <a:srgbClr val="6D4F38"/>
                </a:solidFill>
                <a:latin typeface="League Spartan"/>
                <a:ea typeface="League Spartan"/>
                <a:cs typeface="League Spartan"/>
                <a:sym typeface="League Spartan"/>
              </a:rPr>
              <a:t>REGLAMENTO INTERNO DE TRABAJO</a:t>
            </a:r>
          </a:p>
        </p:txBody>
      </p:sp>
      <p:sp>
        <p:nvSpPr>
          <p:cNvPr name="TextBox 7" id="7"/>
          <p:cNvSpPr txBox="true"/>
          <p:nvPr/>
        </p:nvSpPr>
        <p:spPr>
          <a:xfrm rot="0">
            <a:off x="3649229" y="1434736"/>
            <a:ext cx="1914674" cy="306128"/>
          </a:xfrm>
          <a:prstGeom prst="rect">
            <a:avLst/>
          </a:prstGeom>
        </p:spPr>
        <p:txBody>
          <a:bodyPr anchor="t" rtlCol="false" tIns="0" lIns="0" bIns="0" rIns="0">
            <a:spAutoFit/>
          </a:bodyPr>
          <a:lstStyle/>
          <a:p>
            <a:pPr algn="ctr">
              <a:lnSpc>
                <a:spcPts val="2551"/>
              </a:lnSpc>
              <a:spcBef>
                <a:spcPct val="0"/>
              </a:spcBef>
            </a:pPr>
          </a:p>
        </p:txBody>
      </p:sp>
      <p:sp>
        <p:nvSpPr>
          <p:cNvPr name="TextBox 8" id="8"/>
          <p:cNvSpPr txBox="true"/>
          <p:nvPr/>
        </p:nvSpPr>
        <p:spPr>
          <a:xfrm rot="0">
            <a:off x="9139238" y="4973798"/>
            <a:ext cx="9525" cy="272729"/>
          </a:xfrm>
          <a:prstGeom prst="rect">
            <a:avLst/>
          </a:prstGeom>
        </p:spPr>
        <p:txBody>
          <a:bodyPr anchor="t" rtlCol="false" tIns="0" lIns="0" bIns="0" rIns="0">
            <a:spAutoFit/>
          </a:bodyPr>
          <a:lstStyle/>
          <a:p>
            <a:pPr algn="ctr">
              <a:lnSpc>
                <a:spcPts val="2114"/>
              </a:lnSpc>
              <a:spcBef>
                <a:spcPct val="0"/>
              </a:spcBef>
            </a:pPr>
          </a:p>
        </p:txBody>
      </p:sp>
      <p:sp>
        <p:nvSpPr>
          <p:cNvPr name="TextBox 9" id="9"/>
          <p:cNvSpPr txBox="true"/>
          <p:nvPr/>
        </p:nvSpPr>
        <p:spPr>
          <a:xfrm rot="0">
            <a:off x="243821" y="1386231"/>
            <a:ext cx="17614940" cy="8947827"/>
          </a:xfrm>
          <a:prstGeom prst="rect">
            <a:avLst/>
          </a:prstGeom>
        </p:spPr>
        <p:txBody>
          <a:bodyPr anchor="t" rtlCol="false" tIns="0" lIns="0" bIns="0" rIns="0">
            <a:spAutoFit/>
          </a:bodyPr>
          <a:lstStyle/>
          <a:p>
            <a:pPr algn="just">
              <a:lnSpc>
                <a:spcPts val="4622"/>
              </a:lnSpc>
            </a:pPr>
          </a:p>
          <a:p>
            <a:pPr algn="just">
              <a:lnSpc>
                <a:spcPts val="4622"/>
              </a:lnSpc>
            </a:pPr>
            <a:r>
              <a:rPr lang="en-US" sz="3301" b="true">
                <a:solidFill>
                  <a:srgbClr val="000000"/>
                </a:solidFill>
                <a:latin typeface="Open Sans Bold"/>
                <a:ea typeface="Open Sans Bold"/>
                <a:cs typeface="Open Sans Bold"/>
                <a:sym typeface="Open Sans Bold"/>
              </a:rPr>
              <a:t>3. Derechos y Beneficios de los Empleados</a:t>
            </a:r>
          </a:p>
          <a:p>
            <a:pPr algn="just">
              <a:lnSpc>
                <a:spcPts val="4622"/>
              </a:lnSpc>
            </a:pPr>
            <a:r>
              <a:rPr lang="en-US" sz="3301" b="true">
                <a:solidFill>
                  <a:srgbClr val="000000"/>
                </a:solidFill>
                <a:latin typeface="Open Sans Bold"/>
                <a:ea typeface="Open Sans Bold"/>
                <a:cs typeface="Open Sans Bold"/>
                <a:sym typeface="Open Sans Bold"/>
              </a:rPr>
              <a:t>3.1 Salario y compensación</a:t>
            </a:r>
          </a:p>
          <a:p>
            <a:pPr algn="just" marL="712805" indent="-356403" lvl="1">
              <a:lnSpc>
                <a:spcPts val="4622"/>
              </a:lnSpc>
              <a:buFont typeface="Arial"/>
              <a:buChar char="•"/>
            </a:pPr>
            <a:r>
              <a:rPr lang="en-US" b="true" sz="3301">
                <a:solidFill>
                  <a:srgbClr val="000000"/>
                </a:solidFill>
                <a:latin typeface="Open Sans Bold"/>
                <a:ea typeface="Open Sans Bold"/>
                <a:cs typeface="Open Sans Bold"/>
                <a:sym typeface="Open Sans Bold"/>
              </a:rPr>
              <a:t>Los empleados recibirán un salario conforme a la legislación laboral vigente y de acuerdo con su puesto de trabajo, experiencia y habilidades.</a:t>
            </a:r>
          </a:p>
          <a:p>
            <a:pPr algn="just" marL="712805" indent="-356403" lvl="1">
              <a:lnSpc>
                <a:spcPts val="4622"/>
              </a:lnSpc>
              <a:buFont typeface="Arial"/>
              <a:buChar char="•"/>
            </a:pPr>
            <a:r>
              <a:rPr lang="en-US" b="true" sz="3301">
                <a:solidFill>
                  <a:srgbClr val="000000"/>
                </a:solidFill>
                <a:latin typeface="Open Sans Bold"/>
                <a:ea typeface="Open Sans Bold"/>
                <a:cs typeface="Open Sans Bold"/>
                <a:sym typeface="Open Sans Bold"/>
              </a:rPr>
              <a:t>El salario se pagará quincenalmente a través de Bancolombia.</a:t>
            </a:r>
          </a:p>
          <a:p>
            <a:pPr algn="just">
              <a:lnSpc>
                <a:spcPts val="4622"/>
              </a:lnSpc>
            </a:pPr>
            <a:r>
              <a:rPr lang="en-US" sz="3301" b="true">
                <a:solidFill>
                  <a:srgbClr val="000000"/>
                </a:solidFill>
                <a:latin typeface="Open Sans Bold"/>
                <a:ea typeface="Open Sans Bold"/>
                <a:cs typeface="Open Sans Bold"/>
                <a:sym typeface="Open Sans Bold"/>
              </a:rPr>
              <a:t>3.2 Beneficios adicionales</a:t>
            </a:r>
          </a:p>
          <a:p>
            <a:pPr algn="just" marL="712805" indent="-356403" lvl="1">
              <a:lnSpc>
                <a:spcPts val="4622"/>
              </a:lnSpc>
              <a:buFont typeface="Arial"/>
              <a:buChar char="•"/>
            </a:pPr>
            <a:r>
              <a:rPr lang="en-US" b="true" sz="3301">
                <a:solidFill>
                  <a:srgbClr val="000000"/>
                </a:solidFill>
                <a:latin typeface="Open Sans Bold"/>
                <a:ea typeface="Open Sans Bold"/>
                <a:cs typeface="Open Sans Bold"/>
                <a:sym typeface="Open Sans Bold"/>
              </a:rPr>
              <a:t>Los empleados tendrán acceso a los siguientes beneficios:</a:t>
            </a:r>
          </a:p>
          <a:p>
            <a:pPr algn="just" marL="712805" indent="-356403" lvl="1">
              <a:lnSpc>
                <a:spcPts val="4622"/>
              </a:lnSpc>
              <a:buFont typeface="Arial"/>
              <a:buChar char="•"/>
            </a:pPr>
            <a:r>
              <a:rPr lang="en-US" b="true" sz="3301">
                <a:solidFill>
                  <a:srgbClr val="000000"/>
                </a:solidFill>
                <a:latin typeface="Open Sans Bold"/>
                <a:ea typeface="Open Sans Bold"/>
                <a:cs typeface="Open Sans Bold"/>
                <a:sym typeface="Open Sans Bold"/>
              </a:rPr>
              <a:t>Seguro médico o de salud (si aplica).</a:t>
            </a:r>
          </a:p>
          <a:p>
            <a:pPr algn="just" marL="712805" indent="-356403" lvl="1">
              <a:lnSpc>
                <a:spcPts val="4622"/>
              </a:lnSpc>
              <a:buFont typeface="Arial"/>
              <a:buChar char="•"/>
            </a:pPr>
            <a:r>
              <a:rPr lang="en-US" b="true" sz="3301">
                <a:solidFill>
                  <a:srgbClr val="000000"/>
                </a:solidFill>
                <a:latin typeface="Open Sans Bold"/>
                <a:ea typeface="Open Sans Bold"/>
                <a:cs typeface="Open Sans Bold"/>
                <a:sym typeface="Open Sans Bold"/>
              </a:rPr>
              <a:t>Descuento en productos y servicios de la tienda.</a:t>
            </a:r>
          </a:p>
          <a:p>
            <a:pPr algn="just" marL="712805" indent="-356403" lvl="1">
              <a:lnSpc>
                <a:spcPts val="4622"/>
              </a:lnSpc>
              <a:buFont typeface="Arial"/>
              <a:buChar char="•"/>
            </a:pPr>
            <a:r>
              <a:rPr lang="en-US" b="true" sz="3301">
                <a:solidFill>
                  <a:srgbClr val="000000"/>
                </a:solidFill>
                <a:latin typeface="Open Sans Bold"/>
                <a:ea typeface="Open Sans Bold"/>
                <a:cs typeface="Open Sans Bold"/>
                <a:sym typeface="Open Sans Bold"/>
              </a:rPr>
              <a:t>Días de vacaciones anuales conforme a la ley laboral.</a:t>
            </a:r>
          </a:p>
          <a:p>
            <a:pPr algn="just" marL="712805" indent="-356403" lvl="1">
              <a:lnSpc>
                <a:spcPts val="4622"/>
              </a:lnSpc>
              <a:buFont typeface="Arial"/>
              <a:buChar char="•"/>
            </a:pPr>
            <a:r>
              <a:rPr lang="en-US" b="true" sz="3301">
                <a:solidFill>
                  <a:srgbClr val="000000"/>
                </a:solidFill>
                <a:latin typeface="Open Sans Bold"/>
                <a:ea typeface="Open Sans Bold"/>
                <a:cs typeface="Open Sans Bold"/>
                <a:sym typeface="Open Sans Bold"/>
              </a:rPr>
              <a:t>Licencia por enfermedad y otros permisos conforme a la legislación laboral.</a:t>
            </a:r>
          </a:p>
          <a:p>
            <a:pPr algn="just">
              <a:lnSpc>
                <a:spcPts val="4622"/>
              </a:lnSpc>
            </a:pPr>
          </a:p>
          <a:p>
            <a:pPr algn="just">
              <a:lnSpc>
                <a:spcPts val="4482"/>
              </a:lnSpc>
            </a:pPr>
          </a:p>
          <a:p>
            <a:pPr algn="just">
              <a:lnSpc>
                <a:spcPts val="3365"/>
              </a:lnSpc>
            </a:pPr>
          </a:p>
          <a:p>
            <a:pPr algn="l">
              <a:lnSpc>
                <a:spcPts val="3353"/>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140968"/>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456621" y="7271806"/>
            <a:ext cx="2230130" cy="2837408"/>
            <a:chOff x="0" y="0"/>
            <a:chExt cx="2973506" cy="3783211"/>
          </a:xfrm>
        </p:grpSpPr>
        <p:sp>
          <p:nvSpPr>
            <p:cNvPr name="Freeform 4" id="4"/>
            <p:cNvSpPr/>
            <p:nvPr/>
          </p:nvSpPr>
          <p:spPr>
            <a:xfrm flipH="false" flipV="false" rot="-475429">
              <a:off x="790611"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175253" y="2206813"/>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6" id="6"/>
          <p:cNvSpPr txBox="true"/>
          <p:nvPr/>
        </p:nvSpPr>
        <p:spPr>
          <a:xfrm rot="0">
            <a:off x="243821" y="499719"/>
            <a:ext cx="17015479" cy="953187"/>
          </a:xfrm>
          <a:prstGeom prst="rect">
            <a:avLst/>
          </a:prstGeom>
        </p:spPr>
        <p:txBody>
          <a:bodyPr anchor="t" rtlCol="false" tIns="0" lIns="0" bIns="0" rIns="0">
            <a:spAutoFit/>
          </a:bodyPr>
          <a:lstStyle/>
          <a:p>
            <a:pPr algn="ctr">
              <a:lnSpc>
                <a:spcPts val="7837"/>
              </a:lnSpc>
              <a:spcBef>
                <a:spcPct val="0"/>
              </a:spcBef>
            </a:pPr>
            <a:r>
              <a:rPr lang="en-US" sz="5597">
                <a:solidFill>
                  <a:srgbClr val="6D4F38"/>
                </a:solidFill>
                <a:latin typeface="League Spartan"/>
                <a:ea typeface="League Spartan"/>
                <a:cs typeface="League Spartan"/>
                <a:sym typeface="League Spartan"/>
              </a:rPr>
              <a:t>REGLAMENTO INTERNO DE TRABAJO</a:t>
            </a:r>
          </a:p>
        </p:txBody>
      </p:sp>
      <p:sp>
        <p:nvSpPr>
          <p:cNvPr name="TextBox 7" id="7"/>
          <p:cNvSpPr txBox="true"/>
          <p:nvPr/>
        </p:nvSpPr>
        <p:spPr>
          <a:xfrm rot="0">
            <a:off x="3649229" y="1434736"/>
            <a:ext cx="1914674" cy="306128"/>
          </a:xfrm>
          <a:prstGeom prst="rect">
            <a:avLst/>
          </a:prstGeom>
        </p:spPr>
        <p:txBody>
          <a:bodyPr anchor="t" rtlCol="false" tIns="0" lIns="0" bIns="0" rIns="0">
            <a:spAutoFit/>
          </a:bodyPr>
          <a:lstStyle/>
          <a:p>
            <a:pPr algn="ctr">
              <a:lnSpc>
                <a:spcPts val="2551"/>
              </a:lnSpc>
              <a:spcBef>
                <a:spcPct val="0"/>
              </a:spcBef>
            </a:pPr>
          </a:p>
        </p:txBody>
      </p:sp>
      <p:sp>
        <p:nvSpPr>
          <p:cNvPr name="TextBox 8" id="8"/>
          <p:cNvSpPr txBox="true"/>
          <p:nvPr/>
        </p:nvSpPr>
        <p:spPr>
          <a:xfrm rot="0">
            <a:off x="9139238" y="4973798"/>
            <a:ext cx="9525" cy="272729"/>
          </a:xfrm>
          <a:prstGeom prst="rect">
            <a:avLst/>
          </a:prstGeom>
        </p:spPr>
        <p:txBody>
          <a:bodyPr anchor="t" rtlCol="false" tIns="0" lIns="0" bIns="0" rIns="0">
            <a:spAutoFit/>
          </a:bodyPr>
          <a:lstStyle/>
          <a:p>
            <a:pPr algn="ctr">
              <a:lnSpc>
                <a:spcPts val="2114"/>
              </a:lnSpc>
              <a:spcBef>
                <a:spcPct val="0"/>
              </a:spcBef>
            </a:pPr>
          </a:p>
        </p:txBody>
      </p:sp>
      <p:sp>
        <p:nvSpPr>
          <p:cNvPr name="TextBox 9" id="9"/>
          <p:cNvSpPr txBox="true"/>
          <p:nvPr/>
        </p:nvSpPr>
        <p:spPr>
          <a:xfrm rot="0">
            <a:off x="243821" y="1544938"/>
            <a:ext cx="17614940" cy="9381532"/>
          </a:xfrm>
          <a:prstGeom prst="rect">
            <a:avLst/>
          </a:prstGeom>
        </p:spPr>
        <p:txBody>
          <a:bodyPr anchor="t" rtlCol="false" tIns="0" lIns="0" bIns="0" rIns="0">
            <a:spAutoFit/>
          </a:bodyPr>
          <a:lstStyle/>
          <a:p>
            <a:pPr algn="just">
              <a:lnSpc>
                <a:spcPts val="3642"/>
              </a:lnSpc>
            </a:pPr>
            <a:r>
              <a:rPr lang="en-US" sz="2601" b="true">
                <a:solidFill>
                  <a:srgbClr val="000000"/>
                </a:solidFill>
                <a:latin typeface="Open Sans Bold"/>
                <a:ea typeface="Open Sans Bold"/>
                <a:cs typeface="Open Sans Bold"/>
                <a:sym typeface="Open Sans Bold"/>
              </a:rPr>
              <a:t>4. Normas de Conducta y Comportamiento</a:t>
            </a:r>
          </a:p>
          <a:p>
            <a:pPr algn="just">
              <a:lnSpc>
                <a:spcPts val="3642"/>
              </a:lnSpc>
            </a:pPr>
            <a:r>
              <a:rPr lang="en-US" sz="2601" b="true">
                <a:solidFill>
                  <a:srgbClr val="000000"/>
                </a:solidFill>
                <a:latin typeface="Open Sans Bold"/>
                <a:ea typeface="Open Sans Bold"/>
                <a:cs typeface="Open Sans Bold"/>
                <a:sym typeface="Open Sans Bold"/>
              </a:rPr>
              <a:t>4.1 Conducta profesional</a:t>
            </a:r>
          </a:p>
          <a:p>
            <a:pPr algn="just" marL="561679" indent="-280839" lvl="1">
              <a:lnSpc>
                <a:spcPts val="3642"/>
              </a:lnSpc>
              <a:buFont typeface="Arial"/>
              <a:buChar char="•"/>
            </a:pPr>
            <a:r>
              <a:rPr lang="en-US" b="true" sz="2601">
                <a:solidFill>
                  <a:srgbClr val="000000"/>
                </a:solidFill>
                <a:latin typeface="Open Sans Bold"/>
                <a:ea typeface="Open Sans Bold"/>
                <a:cs typeface="Open Sans Bold"/>
                <a:sym typeface="Open Sans Bold"/>
              </a:rPr>
              <a:t>Todos los empleados deberán comportarse de manera respetuosa y profesional en todo momento, tanto con los clientes como con los compañeros de trabajo.</a:t>
            </a:r>
          </a:p>
          <a:p>
            <a:pPr algn="just">
              <a:lnSpc>
                <a:spcPts val="3642"/>
              </a:lnSpc>
            </a:pPr>
            <a:r>
              <a:rPr lang="en-US" sz="2601" b="true">
                <a:solidFill>
                  <a:srgbClr val="000000"/>
                </a:solidFill>
                <a:latin typeface="Open Sans Bold"/>
                <a:ea typeface="Open Sans Bold"/>
                <a:cs typeface="Open Sans Bold"/>
                <a:sym typeface="Open Sans Bold"/>
              </a:rPr>
              <a:t>4.2 Presentación personal</a:t>
            </a:r>
          </a:p>
          <a:p>
            <a:pPr algn="just" marL="561679" indent="-280839" lvl="1">
              <a:lnSpc>
                <a:spcPts val="3642"/>
              </a:lnSpc>
              <a:buFont typeface="Arial"/>
              <a:buChar char="•"/>
            </a:pPr>
            <a:r>
              <a:rPr lang="en-US" b="true" sz="2601">
                <a:solidFill>
                  <a:srgbClr val="000000"/>
                </a:solidFill>
                <a:latin typeface="Open Sans Bold"/>
                <a:ea typeface="Open Sans Bold"/>
                <a:cs typeface="Open Sans Bold"/>
                <a:sym typeface="Open Sans Bold"/>
              </a:rPr>
              <a:t>Los empleados deben mantener una presentación adecuada, con ropa limpia y adecuada para el puesto. Se proporcionará un uniforme si es necesario.</a:t>
            </a:r>
          </a:p>
          <a:p>
            <a:pPr algn="just" marL="561679" indent="-280839" lvl="1">
              <a:lnSpc>
                <a:spcPts val="3642"/>
              </a:lnSpc>
              <a:buFont typeface="Arial"/>
              <a:buChar char="•"/>
            </a:pPr>
            <a:r>
              <a:rPr lang="en-US" b="true" sz="2601">
                <a:solidFill>
                  <a:srgbClr val="000000"/>
                </a:solidFill>
                <a:latin typeface="Open Sans Bold"/>
                <a:ea typeface="Open Sans Bold"/>
                <a:cs typeface="Open Sans Bold"/>
                <a:sym typeface="Open Sans Bold"/>
              </a:rPr>
              <a:t>En caso de manejo de animales o productos que puedan causar suciedad, se exigirá el uso de ropa de protección como guantes, delantales, etc.</a:t>
            </a:r>
          </a:p>
          <a:p>
            <a:pPr algn="just">
              <a:lnSpc>
                <a:spcPts val="3642"/>
              </a:lnSpc>
            </a:pPr>
            <a:r>
              <a:rPr lang="en-US" sz="2601" b="true">
                <a:solidFill>
                  <a:srgbClr val="000000"/>
                </a:solidFill>
                <a:latin typeface="Open Sans Bold"/>
                <a:ea typeface="Open Sans Bold"/>
                <a:cs typeface="Open Sans Bold"/>
                <a:sym typeface="Open Sans Bold"/>
              </a:rPr>
              <a:t>4.3 Uso del teléfono móvil y dispositivos electrónicos</a:t>
            </a:r>
          </a:p>
          <a:p>
            <a:pPr algn="just" marL="561679" indent="-280839" lvl="1">
              <a:lnSpc>
                <a:spcPts val="3642"/>
              </a:lnSpc>
              <a:buFont typeface="Arial"/>
              <a:buChar char="•"/>
            </a:pPr>
            <a:r>
              <a:rPr lang="en-US" b="true" sz="2601">
                <a:solidFill>
                  <a:srgbClr val="000000"/>
                </a:solidFill>
                <a:latin typeface="Open Sans Bold"/>
                <a:ea typeface="Open Sans Bold"/>
                <a:cs typeface="Open Sans Bold"/>
                <a:sym typeface="Open Sans Bold"/>
              </a:rPr>
              <a:t>El uso de teléfonos móviles y otros dispositivos electrónicos está prohibido durante el horario laboral, excepto en casos de emergencia o cuando se permita por razones operativas.</a:t>
            </a:r>
          </a:p>
          <a:p>
            <a:pPr algn="just" marL="561679" indent="-280839" lvl="1">
              <a:lnSpc>
                <a:spcPts val="3642"/>
              </a:lnSpc>
              <a:buFont typeface="Arial"/>
              <a:buChar char="•"/>
            </a:pPr>
            <a:r>
              <a:rPr lang="en-US" b="true" sz="2601">
                <a:solidFill>
                  <a:srgbClr val="000000"/>
                </a:solidFill>
                <a:latin typeface="Open Sans Bold"/>
                <a:ea typeface="Open Sans Bold"/>
                <a:cs typeface="Open Sans Bold"/>
                <a:sym typeface="Open Sans Bold"/>
              </a:rPr>
              <a:t>Se deberá mantener la atención plena al cliente y al manejo de los animales.</a:t>
            </a:r>
          </a:p>
          <a:p>
            <a:pPr algn="just">
              <a:lnSpc>
                <a:spcPts val="3642"/>
              </a:lnSpc>
            </a:pPr>
            <a:r>
              <a:rPr lang="en-US" sz="2601" b="true">
                <a:solidFill>
                  <a:srgbClr val="000000"/>
                </a:solidFill>
                <a:latin typeface="Open Sans Bold"/>
                <a:ea typeface="Open Sans Bold"/>
                <a:cs typeface="Open Sans Bold"/>
                <a:sym typeface="Open Sans Bold"/>
              </a:rPr>
              <a:t>4.4 Comportamiento con los animales</a:t>
            </a:r>
          </a:p>
          <a:p>
            <a:pPr algn="just" marL="561679" indent="-280839" lvl="1">
              <a:lnSpc>
                <a:spcPts val="3642"/>
              </a:lnSpc>
              <a:buFont typeface="Arial"/>
              <a:buChar char="•"/>
            </a:pPr>
            <a:r>
              <a:rPr lang="en-US" b="true" sz="2601">
                <a:solidFill>
                  <a:srgbClr val="000000"/>
                </a:solidFill>
                <a:latin typeface="Open Sans Bold"/>
                <a:ea typeface="Open Sans Bold"/>
                <a:cs typeface="Open Sans Bold"/>
                <a:sym typeface="Open Sans Bold"/>
              </a:rPr>
              <a:t>Los empleados deberán seguir todas las pautas de seguridad y bienestar animal al interactuar con las mascotas en la tienda.</a:t>
            </a:r>
          </a:p>
          <a:p>
            <a:pPr algn="just" marL="561679" indent="-280839" lvl="1">
              <a:lnSpc>
                <a:spcPts val="3642"/>
              </a:lnSpc>
              <a:buFont typeface="Arial"/>
              <a:buChar char="•"/>
            </a:pPr>
            <a:r>
              <a:rPr lang="en-US" b="true" sz="2601">
                <a:solidFill>
                  <a:srgbClr val="000000"/>
                </a:solidFill>
                <a:latin typeface="Open Sans Bold"/>
                <a:ea typeface="Open Sans Bold"/>
                <a:cs typeface="Open Sans Bold"/>
                <a:sym typeface="Open Sans Bold"/>
              </a:rPr>
              <a:t>Está prohibido maltratar o descuidar a los animales bajo cualquier circunstancia. Todo incidente o comportamiento inapropiado debe ser reportado inmediatamente al supervisor.</a:t>
            </a:r>
          </a:p>
          <a:p>
            <a:pPr algn="just">
              <a:lnSpc>
                <a:spcPts val="2942"/>
              </a:lnSpc>
            </a:pPr>
          </a:p>
          <a:p>
            <a:pPr algn="just">
              <a:lnSpc>
                <a:spcPts val="2802"/>
              </a:lnSpc>
            </a:pPr>
          </a:p>
          <a:p>
            <a:pPr algn="just">
              <a:lnSpc>
                <a:spcPts val="1685"/>
              </a:lnSpc>
            </a:pPr>
          </a:p>
          <a:p>
            <a:pPr algn="l">
              <a:lnSpc>
                <a:spcPts val="1673"/>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140968"/>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456621" y="7271806"/>
            <a:ext cx="2230130" cy="2837408"/>
            <a:chOff x="0" y="0"/>
            <a:chExt cx="2973506" cy="3783211"/>
          </a:xfrm>
        </p:grpSpPr>
        <p:sp>
          <p:nvSpPr>
            <p:cNvPr name="Freeform 4" id="4"/>
            <p:cNvSpPr/>
            <p:nvPr/>
          </p:nvSpPr>
          <p:spPr>
            <a:xfrm flipH="false" flipV="false" rot="-475429">
              <a:off x="790611"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175253" y="2206813"/>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6" id="6"/>
          <p:cNvSpPr txBox="true"/>
          <p:nvPr/>
        </p:nvSpPr>
        <p:spPr>
          <a:xfrm rot="0">
            <a:off x="243821" y="499719"/>
            <a:ext cx="17015479" cy="953187"/>
          </a:xfrm>
          <a:prstGeom prst="rect">
            <a:avLst/>
          </a:prstGeom>
        </p:spPr>
        <p:txBody>
          <a:bodyPr anchor="t" rtlCol="false" tIns="0" lIns="0" bIns="0" rIns="0">
            <a:spAutoFit/>
          </a:bodyPr>
          <a:lstStyle/>
          <a:p>
            <a:pPr algn="ctr">
              <a:lnSpc>
                <a:spcPts val="7837"/>
              </a:lnSpc>
              <a:spcBef>
                <a:spcPct val="0"/>
              </a:spcBef>
            </a:pPr>
            <a:r>
              <a:rPr lang="en-US" sz="5597">
                <a:solidFill>
                  <a:srgbClr val="6D4F38"/>
                </a:solidFill>
                <a:latin typeface="League Spartan"/>
                <a:ea typeface="League Spartan"/>
                <a:cs typeface="League Spartan"/>
                <a:sym typeface="League Spartan"/>
              </a:rPr>
              <a:t>CÁTALOGO DE SERVICIOS</a:t>
            </a:r>
          </a:p>
        </p:txBody>
      </p:sp>
      <p:sp>
        <p:nvSpPr>
          <p:cNvPr name="TextBox 7" id="7"/>
          <p:cNvSpPr txBox="true"/>
          <p:nvPr/>
        </p:nvSpPr>
        <p:spPr>
          <a:xfrm rot="0">
            <a:off x="3649229" y="1434736"/>
            <a:ext cx="1914674" cy="306128"/>
          </a:xfrm>
          <a:prstGeom prst="rect">
            <a:avLst/>
          </a:prstGeom>
        </p:spPr>
        <p:txBody>
          <a:bodyPr anchor="t" rtlCol="false" tIns="0" lIns="0" bIns="0" rIns="0">
            <a:spAutoFit/>
          </a:bodyPr>
          <a:lstStyle/>
          <a:p>
            <a:pPr algn="ctr">
              <a:lnSpc>
                <a:spcPts val="2551"/>
              </a:lnSpc>
              <a:spcBef>
                <a:spcPct val="0"/>
              </a:spcBef>
            </a:pPr>
          </a:p>
        </p:txBody>
      </p:sp>
      <p:sp>
        <p:nvSpPr>
          <p:cNvPr name="TextBox 8" id="8"/>
          <p:cNvSpPr txBox="true"/>
          <p:nvPr/>
        </p:nvSpPr>
        <p:spPr>
          <a:xfrm rot="0">
            <a:off x="9139238" y="4973798"/>
            <a:ext cx="9525" cy="272729"/>
          </a:xfrm>
          <a:prstGeom prst="rect">
            <a:avLst/>
          </a:prstGeom>
        </p:spPr>
        <p:txBody>
          <a:bodyPr anchor="t" rtlCol="false" tIns="0" lIns="0" bIns="0" rIns="0">
            <a:spAutoFit/>
          </a:bodyPr>
          <a:lstStyle/>
          <a:p>
            <a:pPr algn="ctr">
              <a:lnSpc>
                <a:spcPts val="2114"/>
              </a:lnSpc>
              <a:spcBef>
                <a:spcPct val="0"/>
              </a:spcBef>
            </a:pPr>
          </a:p>
        </p:txBody>
      </p:sp>
      <p:grpSp>
        <p:nvGrpSpPr>
          <p:cNvPr name="Group 9" id="9"/>
          <p:cNvGrpSpPr/>
          <p:nvPr/>
        </p:nvGrpSpPr>
        <p:grpSpPr>
          <a:xfrm rot="0">
            <a:off x="14676962" y="6640802"/>
            <a:ext cx="3611038" cy="3611038"/>
            <a:chOff x="0" y="0"/>
            <a:chExt cx="4814717" cy="4814717"/>
          </a:xfrm>
        </p:grpSpPr>
        <p:sp>
          <p:nvSpPr>
            <p:cNvPr name="Freeform 10" id="10"/>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5" id="15"/>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6" id="16"/>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7" id="17"/>
          <p:cNvSpPr txBox="true"/>
          <p:nvPr/>
        </p:nvSpPr>
        <p:spPr>
          <a:xfrm rot="0">
            <a:off x="243821" y="1674189"/>
            <a:ext cx="17614940" cy="7285397"/>
          </a:xfrm>
          <a:prstGeom prst="rect">
            <a:avLst/>
          </a:prstGeom>
        </p:spPr>
        <p:txBody>
          <a:bodyPr anchor="t" rtlCol="false" tIns="0" lIns="0" bIns="0" rIns="0">
            <a:spAutoFit/>
          </a:bodyPr>
          <a:lstStyle/>
          <a:p>
            <a:pPr algn="l">
              <a:lnSpc>
                <a:spcPts val="4762"/>
              </a:lnSpc>
            </a:pPr>
            <a:r>
              <a:rPr lang="en-US" sz="3401" b="true">
                <a:solidFill>
                  <a:srgbClr val="000000"/>
                </a:solidFill>
                <a:latin typeface="Open Sans Bold"/>
                <a:ea typeface="Open Sans Bold"/>
                <a:cs typeface="Open Sans Bold"/>
                <a:sym typeface="Open Sans Bold"/>
              </a:rPr>
              <a:t>1. Servicios de Cuidado y Bienestar Animal</a:t>
            </a:r>
          </a:p>
          <a:p>
            <a:pPr algn="l">
              <a:lnSpc>
                <a:spcPts val="4762"/>
              </a:lnSpc>
            </a:pPr>
            <a:r>
              <a:rPr lang="en-US" sz="3401" b="true">
                <a:solidFill>
                  <a:srgbClr val="000000"/>
                </a:solidFill>
                <a:latin typeface="Open Sans Bold"/>
                <a:ea typeface="Open Sans Bold"/>
                <a:cs typeface="Open Sans Bold"/>
                <a:sym typeface="Open Sans Bold"/>
              </a:rPr>
              <a:t>Objetivo: Asegurar que los empleados comprendan los servicios relacionados con el bienestar de las mascotas en la tienda.</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Atención y Cuidado de Mascotas:</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Alimentación de las mascotas (acorde a las necesidades de cada especie).</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Supervisión diaria de la salud física y emocional de los animales en la tienda.</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Limpieza y mantenimiento de jaulas, acuarios, terrarios, y otros espacios donde se alojen los animales.</a:t>
            </a:r>
          </a:p>
          <a:p>
            <a:pPr algn="l" marL="712805" indent="-356403" lvl="1">
              <a:lnSpc>
                <a:spcPts val="4622"/>
              </a:lnSpc>
              <a:buFont typeface="Arial"/>
              <a:buChar char="•"/>
            </a:pPr>
            <a:r>
              <a:rPr lang="en-US" b="true" sz="3301">
                <a:solidFill>
                  <a:srgbClr val="000000"/>
                </a:solidFill>
                <a:latin typeface="Open Sans Bold"/>
                <a:ea typeface="Open Sans Bold"/>
                <a:cs typeface="Open Sans Bold"/>
                <a:sym typeface="Open Sans Bold"/>
              </a:rPr>
              <a:t>Atención a las mascotas con necesidades especiales (animales enfermos o con comportamientos problemáticos).</a:t>
            </a:r>
          </a:p>
          <a:p>
            <a:pPr algn="l">
              <a:lnSpc>
                <a:spcPts val="4342"/>
              </a:lnSpc>
            </a:pPr>
          </a:p>
          <a:p>
            <a:pPr algn="just">
              <a:lnSpc>
                <a:spcPts val="2802"/>
              </a:lnSpc>
            </a:pPr>
          </a:p>
          <a:p>
            <a:pPr algn="just">
              <a:lnSpc>
                <a:spcPts val="1685"/>
              </a:lnSpc>
            </a:pPr>
          </a:p>
          <a:p>
            <a:pPr algn="l">
              <a:lnSpc>
                <a:spcPts val="1673"/>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140968"/>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456621" y="7271806"/>
            <a:ext cx="2230130" cy="2837408"/>
            <a:chOff x="0" y="0"/>
            <a:chExt cx="2973506" cy="3783211"/>
          </a:xfrm>
        </p:grpSpPr>
        <p:sp>
          <p:nvSpPr>
            <p:cNvPr name="Freeform 4" id="4"/>
            <p:cNvSpPr/>
            <p:nvPr/>
          </p:nvSpPr>
          <p:spPr>
            <a:xfrm flipH="false" flipV="false" rot="-475429">
              <a:off x="790611"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175253" y="2206813"/>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6" id="6"/>
          <p:cNvSpPr txBox="true"/>
          <p:nvPr/>
        </p:nvSpPr>
        <p:spPr>
          <a:xfrm rot="0">
            <a:off x="243821" y="499719"/>
            <a:ext cx="17015479" cy="953187"/>
          </a:xfrm>
          <a:prstGeom prst="rect">
            <a:avLst/>
          </a:prstGeom>
        </p:spPr>
        <p:txBody>
          <a:bodyPr anchor="t" rtlCol="false" tIns="0" lIns="0" bIns="0" rIns="0">
            <a:spAutoFit/>
          </a:bodyPr>
          <a:lstStyle/>
          <a:p>
            <a:pPr algn="ctr">
              <a:lnSpc>
                <a:spcPts val="7837"/>
              </a:lnSpc>
              <a:spcBef>
                <a:spcPct val="0"/>
              </a:spcBef>
            </a:pPr>
            <a:r>
              <a:rPr lang="en-US" sz="5597">
                <a:solidFill>
                  <a:srgbClr val="6D4F38"/>
                </a:solidFill>
                <a:latin typeface="League Spartan"/>
                <a:ea typeface="League Spartan"/>
                <a:cs typeface="League Spartan"/>
                <a:sym typeface="League Spartan"/>
              </a:rPr>
              <a:t>CÁTALOGO DE SERVICIOS</a:t>
            </a:r>
          </a:p>
        </p:txBody>
      </p:sp>
      <p:sp>
        <p:nvSpPr>
          <p:cNvPr name="TextBox 7" id="7"/>
          <p:cNvSpPr txBox="true"/>
          <p:nvPr/>
        </p:nvSpPr>
        <p:spPr>
          <a:xfrm rot="0">
            <a:off x="3649229" y="1434736"/>
            <a:ext cx="1914674" cy="306128"/>
          </a:xfrm>
          <a:prstGeom prst="rect">
            <a:avLst/>
          </a:prstGeom>
        </p:spPr>
        <p:txBody>
          <a:bodyPr anchor="t" rtlCol="false" tIns="0" lIns="0" bIns="0" rIns="0">
            <a:spAutoFit/>
          </a:bodyPr>
          <a:lstStyle/>
          <a:p>
            <a:pPr algn="ctr">
              <a:lnSpc>
                <a:spcPts val="2551"/>
              </a:lnSpc>
              <a:spcBef>
                <a:spcPct val="0"/>
              </a:spcBef>
            </a:pPr>
          </a:p>
        </p:txBody>
      </p:sp>
      <p:sp>
        <p:nvSpPr>
          <p:cNvPr name="TextBox 8" id="8"/>
          <p:cNvSpPr txBox="true"/>
          <p:nvPr/>
        </p:nvSpPr>
        <p:spPr>
          <a:xfrm rot="0">
            <a:off x="9139238" y="4973798"/>
            <a:ext cx="9525" cy="272729"/>
          </a:xfrm>
          <a:prstGeom prst="rect">
            <a:avLst/>
          </a:prstGeom>
        </p:spPr>
        <p:txBody>
          <a:bodyPr anchor="t" rtlCol="false" tIns="0" lIns="0" bIns="0" rIns="0">
            <a:spAutoFit/>
          </a:bodyPr>
          <a:lstStyle/>
          <a:p>
            <a:pPr algn="ctr">
              <a:lnSpc>
                <a:spcPts val="2114"/>
              </a:lnSpc>
              <a:spcBef>
                <a:spcPct val="0"/>
              </a:spcBef>
            </a:pPr>
          </a:p>
        </p:txBody>
      </p:sp>
      <p:grpSp>
        <p:nvGrpSpPr>
          <p:cNvPr name="Group 9" id="9"/>
          <p:cNvGrpSpPr/>
          <p:nvPr/>
        </p:nvGrpSpPr>
        <p:grpSpPr>
          <a:xfrm rot="0">
            <a:off x="14676962" y="6640802"/>
            <a:ext cx="3611038" cy="3611038"/>
            <a:chOff x="0" y="0"/>
            <a:chExt cx="4814717" cy="4814717"/>
          </a:xfrm>
        </p:grpSpPr>
        <p:sp>
          <p:nvSpPr>
            <p:cNvPr name="Freeform 10" id="10"/>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5" id="15"/>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6" id="16"/>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7" id="17"/>
          <p:cNvSpPr txBox="true"/>
          <p:nvPr/>
        </p:nvSpPr>
        <p:spPr>
          <a:xfrm rot="0">
            <a:off x="243821" y="1931484"/>
            <a:ext cx="17614940" cy="7513997"/>
          </a:xfrm>
          <a:prstGeom prst="rect">
            <a:avLst/>
          </a:prstGeom>
        </p:spPr>
        <p:txBody>
          <a:bodyPr anchor="t" rtlCol="false" tIns="0" lIns="0" bIns="0" rIns="0">
            <a:spAutoFit/>
          </a:bodyPr>
          <a:lstStyle/>
          <a:p>
            <a:pPr algn="l">
              <a:lnSpc>
                <a:spcPts val="4762"/>
              </a:lnSpc>
            </a:pPr>
            <a:r>
              <a:rPr lang="en-US" sz="3401" b="true">
                <a:solidFill>
                  <a:srgbClr val="000000"/>
                </a:solidFill>
                <a:latin typeface="Open Sans Bold"/>
                <a:ea typeface="Open Sans Bold"/>
                <a:cs typeface="Open Sans Bold"/>
                <a:sym typeface="Open Sans Bold"/>
              </a:rPr>
              <a:t>1. Servicios de Cuidado y Bienestar Animal</a:t>
            </a:r>
          </a:p>
          <a:p>
            <a:pPr algn="l">
              <a:lnSpc>
                <a:spcPts val="4762"/>
              </a:lnSpc>
            </a:pPr>
            <a:r>
              <a:rPr lang="en-US" sz="3401" b="true">
                <a:solidFill>
                  <a:srgbClr val="000000"/>
                </a:solidFill>
                <a:latin typeface="Open Sans Bold"/>
                <a:ea typeface="Open Sans Bold"/>
                <a:cs typeface="Open Sans Bold"/>
                <a:sym typeface="Open Sans Bold"/>
              </a:rPr>
              <a:t>Objetivo: Asegurar que los empleados comprendan los servicios relacionados con el bienestar de las mascotas en la tienda.</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Atención y Cuidado de Mascotas:</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Alimentación de las mascotas (acorde a las necesidades de cada especie).</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Supervisión diaria de la salud física y emocional de los animales en la tienda.</a:t>
            </a:r>
          </a:p>
          <a:p>
            <a:pPr algn="l" marL="712805" indent="-356403" lvl="1">
              <a:lnSpc>
                <a:spcPts val="4622"/>
              </a:lnSpc>
              <a:buFont typeface="Arial"/>
              <a:buChar char="•"/>
            </a:pPr>
            <a:r>
              <a:rPr lang="en-US" b="true" sz="3301">
                <a:solidFill>
                  <a:srgbClr val="000000"/>
                </a:solidFill>
                <a:latin typeface="Open Sans Bold"/>
                <a:ea typeface="Open Sans Bold"/>
                <a:cs typeface="Open Sans Bold"/>
                <a:sym typeface="Open Sans Bold"/>
              </a:rPr>
              <a:t>Atención a las mascotas con necesidades especiales (animales enfermos o con comportamientos problemáticos).</a:t>
            </a:r>
          </a:p>
          <a:p>
            <a:pPr algn="l" marL="712805" indent="-356403" lvl="1">
              <a:lnSpc>
                <a:spcPts val="4622"/>
              </a:lnSpc>
              <a:buFont typeface="Arial"/>
              <a:buChar char="•"/>
            </a:pPr>
            <a:r>
              <a:rPr lang="en-US" b="true" sz="3301">
                <a:solidFill>
                  <a:srgbClr val="000000"/>
                </a:solidFill>
                <a:latin typeface="Open Sans Bold"/>
                <a:ea typeface="Open Sans Bold"/>
                <a:cs typeface="Open Sans Bold"/>
                <a:sym typeface="Open Sans Bold"/>
              </a:rPr>
              <a:t>Servicios de Higiene </a:t>
            </a:r>
          </a:p>
          <a:p>
            <a:pPr algn="l" marL="712805" indent="-356403" lvl="1">
              <a:lnSpc>
                <a:spcPts val="4622"/>
              </a:lnSpc>
              <a:buFont typeface="Arial"/>
              <a:buChar char="•"/>
            </a:pPr>
            <a:r>
              <a:rPr lang="en-US" b="true" sz="3301">
                <a:solidFill>
                  <a:srgbClr val="000000"/>
                </a:solidFill>
                <a:latin typeface="Open Sans Bold"/>
                <a:ea typeface="Open Sans Bold"/>
                <a:cs typeface="Open Sans Bold"/>
                <a:sym typeface="Open Sans Bold"/>
              </a:rPr>
              <a:t>Corte de uñas, baños y peinado de mascotas </a:t>
            </a:r>
          </a:p>
          <a:p>
            <a:pPr algn="l" marL="712805" indent="-356403" lvl="1">
              <a:lnSpc>
                <a:spcPts val="4622"/>
              </a:lnSpc>
              <a:buFont typeface="Arial"/>
              <a:buChar char="•"/>
            </a:pPr>
            <a:r>
              <a:rPr lang="en-US" b="true" sz="3301">
                <a:solidFill>
                  <a:srgbClr val="000000"/>
                </a:solidFill>
                <a:latin typeface="Open Sans Bold"/>
                <a:ea typeface="Open Sans Bold"/>
                <a:cs typeface="Open Sans Bold"/>
                <a:sym typeface="Open Sans Bold"/>
              </a:rPr>
              <a:t>Servicios de corte de pelo y arreglo estético </a:t>
            </a:r>
          </a:p>
          <a:p>
            <a:pPr algn="l" marL="712805" indent="-356403" lvl="1">
              <a:lnSpc>
                <a:spcPts val="4622"/>
              </a:lnSpc>
              <a:buFont typeface="Arial"/>
              <a:buChar char="•"/>
            </a:pPr>
            <a:r>
              <a:rPr lang="en-US" b="true" sz="3301">
                <a:solidFill>
                  <a:srgbClr val="000000"/>
                </a:solidFill>
                <a:latin typeface="Open Sans Bold"/>
                <a:ea typeface="Open Sans Bold"/>
                <a:cs typeface="Open Sans Bold"/>
                <a:sym typeface="Open Sans Bold"/>
              </a:rPr>
              <a:t>Consultas de Salud</a:t>
            </a:r>
          </a:p>
          <a:p>
            <a:pPr algn="just">
              <a:lnSpc>
                <a:spcPts val="1685"/>
              </a:lnSpc>
            </a:pPr>
          </a:p>
          <a:p>
            <a:pPr algn="l">
              <a:lnSpc>
                <a:spcPts val="1673"/>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140968"/>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456621" y="7271806"/>
            <a:ext cx="2230130" cy="2837408"/>
            <a:chOff x="0" y="0"/>
            <a:chExt cx="2973506" cy="3783211"/>
          </a:xfrm>
        </p:grpSpPr>
        <p:sp>
          <p:nvSpPr>
            <p:cNvPr name="Freeform 4" id="4"/>
            <p:cNvSpPr/>
            <p:nvPr/>
          </p:nvSpPr>
          <p:spPr>
            <a:xfrm flipH="false" flipV="false" rot="-475429">
              <a:off x="790611"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175253" y="2206813"/>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6" id="6"/>
          <p:cNvSpPr txBox="true"/>
          <p:nvPr/>
        </p:nvSpPr>
        <p:spPr>
          <a:xfrm rot="0">
            <a:off x="243821" y="499719"/>
            <a:ext cx="17015479" cy="953187"/>
          </a:xfrm>
          <a:prstGeom prst="rect">
            <a:avLst/>
          </a:prstGeom>
        </p:spPr>
        <p:txBody>
          <a:bodyPr anchor="t" rtlCol="false" tIns="0" lIns="0" bIns="0" rIns="0">
            <a:spAutoFit/>
          </a:bodyPr>
          <a:lstStyle/>
          <a:p>
            <a:pPr algn="ctr">
              <a:lnSpc>
                <a:spcPts val="7837"/>
              </a:lnSpc>
              <a:spcBef>
                <a:spcPct val="0"/>
              </a:spcBef>
            </a:pPr>
            <a:r>
              <a:rPr lang="en-US" sz="5597">
                <a:solidFill>
                  <a:srgbClr val="6D4F38"/>
                </a:solidFill>
                <a:latin typeface="League Spartan"/>
                <a:ea typeface="League Spartan"/>
                <a:cs typeface="League Spartan"/>
                <a:sym typeface="League Spartan"/>
              </a:rPr>
              <a:t>CÁTALOGO DE SERVICIOS</a:t>
            </a:r>
          </a:p>
        </p:txBody>
      </p:sp>
      <p:sp>
        <p:nvSpPr>
          <p:cNvPr name="TextBox 7" id="7"/>
          <p:cNvSpPr txBox="true"/>
          <p:nvPr/>
        </p:nvSpPr>
        <p:spPr>
          <a:xfrm rot="0">
            <a:off x="3649229" y="1434736"/>
            <a:ext cx="1914674" cy="306128"/>
          </a:xfrm>
          <a:prstGeom prst="rect">
            <a:avLst/>
          </a:prstGeom>
        </p:spPr>
        <p:txBody>
          <a:bodyPr anchor="t" rtlCol="false" tIns="0" lIns="0" bIns="0" rIns="0">
            <a:spAutoFit/>
          </a:bodyPr>
          <a:lstStyle/>
          <a:p>
            <a:pPr algn="ctr">
              <a:lnSpc>
                <a:spcPts val="2551"/>
              </a:lnSpc>
              <a:spcBef>
                <a:spcPct val="0"/>
              </a:spcBef>
            </a:pPr>
          </a:p>
        </p:txBody>
      </p:sp>
      <p:sp>
        <p:nvSpPr>
          <p:cNvPr name="TextBox 8" id="8"/>
          <p:cNvSpPr txBox="true"/>
          <p:nvPr/>
        </p:nvSpPr>
        <p:spPr>
          <a:xfrm rot="0">
            <a:off x="9139238" y="4973798"/>
            <a:ext cx="9525" cy="272729"/>
          </a:xfrm>
          <a:prstGeom prst="rect">
            <a:avLst/>
          </a:prstGeom>
        </p:spPr>
        <p:txBody>
          <a:bodyPr anchor="t" rtlCol="false" tIns="0" lIns="0" bIns="0" rIns="0">
            <a:spAutoFit/>
          </a:bodyPr>
          <a:lstStyle/>
          <a:p>
            <a:pPr algn="ctr">
              <a:lnSpc>
                <a:spcPts val="2114"/>
              </a:lnSpc>
              <a:spcBef>
                <a:spcPct val="0"/>
              </a:spcBef>
            </a:pPr>
          </a:p>
        </p:txBody>
      </p:sp>
      <p:grpSp>
        <p:nvGrpSpPr>
          <p:cNvPr name="Group 9" id="9"/>
          <p:cNvGrpSpPr/>
          <p:nvPr/>
        </p:nvGrpSpPr>
        <p:grpSpPr>
          <a:xfrm rot="0">
            <a:off x="14676962" y="6640802"/>
            <a:ext cx="3611038" cy="3611038"/>
            <a:chOff x="0" y="0"/>
            <a:chExt cx="4814717" cy="4814717"/>
          </a:xfrm>
        </p:grpSpPr>
        <p:sp>
          <p:nvSpPr>
            <p:cNvPr name="Freeform 10" id="10"/>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5" id="15"/>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6" id="16"/>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7" id="17"/>
          <p:cNvSpPr txBox="true"/>
          <p:nvPr/>
        </p:nvSpPr>
        <p:spPr>
          <a:xfrm rot="0">
            <a:off x="673060" y="1396636"/>
            <a:ext cx="17614940" cy="10028597"/>
          </a:xfrm>
          <a:prstGeom prst="rect">
            <a:avLst/>
          </a:prstGeom>
        </p:spPr>
        <p:txBody>
          <a:bodyPr anchor="t" rtlCol="false" tIns="0" lIns="0" bIns="0" rIns="0">
            <a:spAutoFit/>
          </a:bodyPr>
          <a:lstStyle/>
          <a:p>
            <a:pPr algn="l">
              <a:lnSpc>
                <a:spcPts val="4762"/>
              </a:lnSpc>
            </a:pPr>
            <a:r>
              <a:rPr lang="en-US" sz="3401">
                <a:solidFill>
                  <a:srgbClr val="000000"/>
                </a:solidFill>
                <a:latin typeface="Open Sans"/>
                <a:ea typeface="Open Sans"/>
                <a:cs typeface="Open Sans"/>
                <a:sym typeface="Open Sans"/>
              </a:rPr>
              <a:t>2.</a:t>
            </a:r>
            <a:r>
              <a:rPr lang="en-US" sz="3401" b="true">
                <a:solidFill>
                  <a:srgbClr val="000000"/>
                </a:solidFill>
                <a:latin typeface="Open Sans Bold"/>
                <a:ea typeface="Open Sans Bold"/>
                <a:cs typeface="Open Sans Bold"/>
                <a:sym typeface="Open Sans Bold"/>
              </a:rPr>
              <a:t> Servicios de Venta de Productos</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Venta de Alimentos para Mascotas:</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Alimentos secos y húmedos para perros, gatos, aves, roedores, peces y reptiles.</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Alimentos especializados (para mascotas con necesidades dietéticas específicas, como alimentos hipoalergénicos, sin gluten, etc.).</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Asesoramiento sobre las necesidades alimenticias de diferentes razas y especies.</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Accesorios y Juguetes:</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Venta de juguetes para perros, gatos, pájaros, etc., diseñados para estimular la actividad física y mental de las mascotas.</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Accesorios de higiene (cepillos, baños secos, etc.).</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Ropa, collares, correas, camas, transportadoras y otros productos de comodidad para las mascotas.</a:t>
            </a:r>
          </a:p>
          <a:p>
            <a:pPr algn="l">
              <a:lnSpc>
                <a:spcPts val="4762"/>
              </a:lnSpc>
            </a:pPr>
          </a:p>
          <a:p>
            <a:pPr algn="l">
              <a:lnSpc>
                <a:spcPts val="4762"/>
              </a:lnSpc>
            </a:pPr>
          </a:p>
          <a:p>
            <a:pPr algn="just">
              <a:lnSpc>
                <a:spcPts val="1685"/>
              </a:lnSpc>
            </a:pPr>
          </a:p>
          <a:p>
            <a:pPr algn="l">
              <a:lnSpc>
                <a:spcPts val="1673"/>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140968"/>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456621" y="7271806"/>
            <a:ext cx="2230130" cy="2837408"/>
            <a:chOff x="0" y="0"/>
            <a:chExt cx="2973506" cy="3783211"/>
          </a:xfrm>
        </p:grpSpPr>
        <p:sp>
          <p:nvSpPr>
            <p:cNvPr name="Freeform 4" id="4"/>
            <p:cNvSpPr/>
            <p:nvPr/>
          </p:nvSpPr>
          <p:spPr>
            <a:xfrm flipH="false" flipV="false" rot="-475429">
              <a:off x="790611"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175253" y="2206813"/>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6" id="6"/>
          <p:cNvSpPr txBox="true"/>
          <p:nvPr/>
        </p:nvSpPr>
        <p:spPr>
          <a:xfrm rot="0">
            <a:off x="243821" y="499719"/>
            <a:ext cx="17015479" cy="953187"/>
          </a:xfrm>
          <a:prstGeom prst="rect">
            <a:avLst/>
          </a:prstGeom>
        </p:spPr>
        <p:txBody>
          <a:bodyPr anchor="t" rtlCol="false" tIns="0" lIns="0" bIns="0" rIns="0">
            <a:spAutoFit/>
          </a:bodyPr>
          <a:lstStyle/>
          <a:p>
            <a:pPr algn="ctr">
              <a:lnSpc>
                <a:spcPts val="7837"/>
              </a:lnSpc>
              <a:spcBef>
                <a:spcPct val="0"/>
              </a:spcBef>
            </a:pPr>
            <a:r>
              <a:rPr lang="en-US" sz="5597">
                <a:solidFill>
                  <a:srgbClr val="6D4F38"/>
                </a:solidFill>
                <a:latin typeface="League Spartan"/>
                <a:ea typeface="League Spartan"/>
                <a:cs typeface="League Spartan"/>
                <a:sym typeface="League Spartan"/>
              </a:rPr>
              <a:t>CÁTALOGO DE SERVICIOS</a:t>
            </a:r>
          </a:p>
        </p:txBody>
      </p:sp>
      <p:sp>
        <p:nvSpPr>
          <p:cNvPr name="TextBox 7" id="7"/>
          <p:cNvSpPr txBox="true"/>
          <p:nvPr/>
        </p:nvSpPr>
        <p:spPr>
          <a:xfrm rot="0">
            <a:off x="3649229" y="1434736"/>
            <a:ext cx="1914674" cy="306128"/>
          </a:xfrm>
          <a:prstGeom prst="rect">
            <a:avLst/>
          </a:prstGeom>
        </p:spPr>
        <p:txBody>
          <a:bodyPr anchor="t" rtlCol="false" tIns="0" lIns="0" bIns="0" rIns="0">
            <a:spAutoFit/>
          </a:bodyPr>
          <a:lstStyle/>
          <a:p>
            <a:pPr algn="ctr">
              <a:lnSpc>
                <a:spcPts val="2551"/>
              </a:lnSpc>
              <a:spcBef>
                <a:spcPct val="0"/>
              </a:spcBef>
            </a:pPr>
          </a:p>
        </p:txBody>
      </p:sp>
      <p:sp>
        <p:nvSpPr>
          <p:cNvPr name="TextBox 8" id="8"/>
          <p:cNvSpPr txBox="true"/>
          <p:nvPr/>
        </p:nvSpPr>
        <p:spPr>
          <a:xfrm rot="0">
            <a:off x="9139238" y="4973798"/>
            <a:ext cx="9525" cy="272729"/>
          </a:xfrm>
          <a:prstGeom prst="rect">
            <a:avLst/>
          </a:prstGeom>
        </p:spPr>
        <p:txBody>
          <a:bodyPr anchor="t" rtlCol="false" tIns="0" lIns="0" bIns="0" rIns="0">
            <a:spAutoFit/>
          </a:bodyPr>
          <a:lstStyle/>
          <a:p>
            <a:pPr algn="ctr">
              <a:lnSpc>
                <a:spcPts val="2114"/>
              </a:lnSpc>
              <a:spcBef>
                <a:spcPct val="0"/>
              </a:spcBef>
            </a:pPr>
          </a:p>
        </p:txBody>
      </p:sp>
      <p:grpSp>
        <p:nvGrpSpPr>
          <p:cNvPr name="Group 9" id="9"/>
          <p:cNvGrpSpPr/>
          <p:nvPr/>
        </p:nvGrpSpPr>
        <p:grpSpPr>
          <a:xfrm rot="0">
            <a:off x="14676962" y="6640802"/>
            <a:ext cx="3611038" cy="3611038"/>
            <a:chOff x="0" y="0"/>
            <a:chExt cx="4814717" cy="4814717"/>
          </a:xfrm>
        </p:grpSpPr>
        <p:sp>
          <p:nvSpPr>
            <p:cNvPr name="Freeform 10" id="10"/>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5" id="15"/>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6" id="16"/>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7" id="17"/>
          <p:cNvSpPr txBox="true"/>
          <p:nvPr/>
        </p:nvSpPr>
        <p:spPr>
          <a:xfrm rot="0">
            <a:off x="0" y="1212851"/>
            <a:ext cx="17614940" cy="10028597"/>
          </a:xfrm>
          <a:prstGeom prst="rect">
            <a:avLst/>
          </a:prstGeom>
        </p:spPr>
        <p:txBody>
          <a:bodyPr anchor="t" rtlCol="false" tIns="0" lIns="0" bIns="0" rIns="0">
            <a:spAutoFit/>
          </a:bodyPr>
          <a:lstStyle/>
          <a:p>
            <a:pPr algn="l">
              <a:lnSpc>
                <a:spcPts val="4762"/>
              </a:lnSpc>
            </a:pP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Productos de Cuidado y Salud:</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Medicamentos preventivos (antipulgas, antiparasitarios, vitaminas, etc.).</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Productos de cuidado dental, cepillos y pastas dentales para animales.</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Productos para el manejo de estrés y ansiedad en mascotas (fármacos, feromonas, etc.).</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Venta de Peceras, Acuarios y Equipos de Reptiles:</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Venta de acuarios de diferentes tamaños, terrarios, y accesorios para la creación de ambientes adecuados para peces y reptiles.</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Equipos de filtración, calefacción y otros accesorios necesarios para el cuidado de acuarios y terrarios.</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Asesoría personalizada </a:t>
            </a:r>
          </a:p>
          <a:p>
            <a:pPr algn="l" marL="734395" indent="-367197" lvl="1">
              <a:lnSpc>
                <a:spcPts val="4762"/>
              </a:lnSpc>
              <a:buFont typeface="Arial"/>
              <a:buChar char="•"/>
            </a:pPr>
            <a:r>
              <a:rPr lang="en-US" b="true" sz="3401">
                <a:solidFill>
                  <a:srgbClr val="000000"/>
                </a:solidFill>
                <a:latin typeface="Open Sans Bold"/>
                <a:ea typeface="Open Sans Bold"/>
                <a:cs typeface="Open Sans Bold"/>
                <a:sym typeface="Open Sans Bold"/>
              </a:rPr>
              <a:t>Sugerencia de productos y servicios</a:t>
            </a:r>
          </a:p>
          <a:p>
            <a:pPr algn="l">
              <a:lnSpc>
                <a:spcPts val="4762"/>
              </a:lnSpc>
            </a:pPr>
          </a:p>
          <a:p>
            <a:pPr algn="l">
              <a:lnSpc>
                <a:spcPts val="4762"/>
              </a:lnSpc>
            </a:pPr>
          </a:p>
          <a:p>
            <a:pPr algn="l">
              <a:lnSpc>
                <a:spcPts val="4762"/>
              </a:lnSpc>
            </a:pPr>
          </a:p>
          <a:p>
            <a:pPr algn="just">
              <a:lnSpc>
                <a:spcPts val="1685"/>
              </a:lnSpc>
            </a:pPr>
          </a:p>
          <a:p>
            <a:pPr algn="l">
              <a:lnSpc>
                <a:spcPts val="1673"/>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140968"/>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456621" y="7271806"/>
            <a:ext cx="2230130" cy="2837408"/>
            <a:chOff x="0" y="0"/>
            <a:chExt cx="2973506" cy="3783211"/>
          </a:xfrm>
        </p:grpSpPr>
        <p:sp>
          <p:nvSpPr>
            <p:cNvPr name="Freeform 4" id="4"/>
            <p:cNvSpPr/>
            <p:nvPr/>
          </p:nvSpPr>
          <p:spPr>
            <a:xfrm flipH="false" flipV="false" rot="-475429">
              <a:off x="790611"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175253" y="2206813"/>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6" id="6"/>
          <p:cNvSpPr txBox="true"/>
          <p:nvPr/>
        </p:nvSpPr>
        <p:spPr>
          <a:xfrm rot="0">
            <a:off x="243821" y="499719"/>
            <a:ext cx="17015479" cy="953187"/>
          </a:xfrm>
          <a:prstGeom prst="rect">
            <a:avLst/>
          </a:prstGeom>
        </p:spPr>
        <p:txBody>
          <a:bodyPr anchor="t" rtlCol="false" tIns="0" lIns="0" bIns="0" rIns="0">
            <a:spAutoFit/>
          </a:bodyPr>
          <a:lstStyle/>
          <a:p>
            <a:pPr algn="ctr">
              <a:lnSpc>
                <a:spcPts val="7837"/>
              </a:lnSpc>
              <a:spcBef>
                <a:spcPct val="0"/>
              </a:spcBef>
            </a:pPr>
            <a:r>
              <a:rPr lang="en-US" sz="5597">
                <a:solidFill>
                  <a:srgbClr val="6D4F38"/>
                </a:solidFill>
                <a:latin typeface="League Spartan"/>
                <a:ea typeface="League Spartan"/>
                <a:cs typeface="League Spartan"/>
                <a:sym typeface="League Spartan"/>
              </a:rPr>
              <a:t>CÁTALOGO DE SERVICIOS</a:t>
            </a:r>
          </a:p>
        </p:txBody>
      </p:sp>
      <p:sp>
        <p:nvSpPr>
          <p:cNvPr name="TextBox 7" id="7"/>
          <p:cNvSpPr txBox="true"/>
          <p:nvPr/>
        </p:nvSpPr>
        <p:spPr>
          <a:xfrm rot="0">
            <a:off x="3649229" y="1434736"/>
            <a:ext cx="1914674" cy="306128"/>
          </a:xfrm>
          <a:prstGeom prst="rect">
            <a:avLst/>
          </a:prstGeom>
        </p:spPr>
        <p:txBody>
          <a:bodyPr anchor="t" rtlCol="false" tIns="0" lIns="0" bIns="0" rIns="0">
            <a:spAutoFit/>
          </a:bodyPr>
          <a:lstStyle/>
          <a:p>
            <a:pPr algn="ctr">
              <a:lnSpc>
                <a:spcPts val="2551"/>
              </a:lnSpc>
              <a:spcBef>
                <a:spcPct val="0"/>
              </a:spcBef>
            </a:pPr>
          </a:p>
        </p:txBody>
      </p:sp>
      <p:sp>
        <p:nvSpPr>
          <p:cNvPr name="TextBox 8" id="8"/>
          <p:cNvSpPr txBox="true"/>
          <p:nvPr/>
        </p:nvSpPr>
        <p:spPr>
          <a:xfrm rot="0">
            <a:off x="9139238" y="4973798"/>
            <a:ext cx="9525" cy="272729"/>
          </a:xfrm>
          <a:prstGeom prst="rect">
            <a:avLst/>
          </a:prstGeom>
        </p:spPr>
        <p:txBody>
          <a:bodyPr anchor="t" rtlCol="false" tIns="0" lIns="0" bIns="0" rIns="0">
            <a:spAutoFit/>
          </a:bodyPr>
          <a:lstStyle/>
          <a:p>
            <a:pPr algn="ctr">
              <a:lnSpc>
                <a:spcPts val="2114"/>
              </a:lnSpc>
              <a:spcBef>
                <a:spcPct val="0"/>
              </a:spcBef>
            </a:pPr>
          </a:p>
        </p:txBody>
      </p:sp>
      <p:grpSp>
        <p:nvGrpSpPr>
          <p:cNvPr name="Group 9" id="9"/>
          <p:cNvGrpSpPr/>
          <p:nvPr/>
        </p:nvGrpSpPr>
        <p:grpSpPr>
          <a:xfrm rot="0">
            <a:off x="14676962" y="6640802"/>
            <a:ext cx="3611038" cy="3611038"/>
            <a:chOff x="0" y="0"/>
            <a:chExt cx="4814717" cy="4814717"/>
          </a:xfrm>
        </p:grpSpPr>
        <p:sp>
          <p:nvSpPr>
            <p:cNvPr name="Freeform 10" id="10"/>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5" id="15"/>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6" id="16"/>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7" id="17"/>
          <p:cNvSpPr txBox="true"/>
          <p:nvPr/>
        </p:nvSpPr>
        <p:spPr>
          <a:xfrm rot="0">
            <a:off x="0" y="1212851"/>
            <a:ext cx="17614940" cy="10447697"/>
          </a:xfrm>
          <a:prstGeom prst="rect">
            <a:avLst/>
          </a:prstGeom>
        </p:spPr>
        <p:txBody>
          <a:bodyPr anchor="t" rtlCol="false" tIns="0" lIns="0" bIns="0" rIns="0">
            <a:spAutoFit/>
          </a:bodyPr>
          <a:lstStyle/>
          <a:p>
            <a:pPr algn="l">
              <a:lnSpc>
                <a:spcPts val="4762"/>
              </a:lnSpc>
            </a:pPr>
          </a:p>
          <a:p>
            <a:pPr algn="l" marL="777574" indent="-388787" lvl="1">
              <a:lnSpc>
                <a:spcPts val="5042"/>
              </a:lnSpc>
              <a:buFont typeface="Arial"/>
              <a:buChar char="•"/>
            </a:pPr>
            <a:r>
              <a:rPr lang="en-US" b="true" sz="3601">
                <a:solidFill>
                  <a:srgbClr val="000000"/>
                </a:solidFill>
                <a:latin typeface="Open Sans Bold"/>
                <a:ea typeface="Open Sans Bold"/>
                <a:cs typeface="Open Sans Bold"/>
                <a:sym typeface="Open Sans Bold"/>
              </a:rPr>
              <a:t>Servicios de Emergencia y Primeros Auxilios para Mascotas</a:t>
            </a:r>
          </a:p>
          <a:p>
            <a:pPr algn="l" marL="777574" indent="-388787" lvl="1">
              <a:lnSpc>
                <a:spcPts val="5042"/>
              </a:lnSpc>
              <a:buFont typeface="Arial"/>
              <a:buChar char="•"/>
            </a:pPr>
            <a:r>
              <a:rPr lang="en-US" b="true" sz="3601">
                <a:solidFill>
                  <a:srgbClr val="000000"/>
                </a:solidFill>
                <a:latin typeface="Open Sans Bold"/>
                <a:ea typeface="Open Sans Bold"/>
                <a:cs typeface="Open Sans Bold"/>
                <a:sym typeface="Open Sans Bold"/>
              </a:rPr>
              <a:t>Primeros Auxilios Básicos:</a:t>
            </a:r>
          </a:p>
          <a:p>
            <a:pPr algn="l" marL="777574" indent="-388787" lvl="1">
              <a:lnSpc>
                <a:spcPts val="5042"/>
              </a:lnSpc>
              <a:buFont typeface="Arial"/>
              <a:buChar char="•"/>
            </a:pPr>
            <a:r>
              <a:rPr lang="en-US" b="true" sz="3601">
                <a:solidFill>
                  <a:srgbClr val="000000"/>
                </a:solidFill>
                <a:latin typeface="Open Sans Bold"/>
                <a:ea typeface="Open Sans Bold"/>
                <a:cs typeface="Open Sans Bold"/>
                <a:sym typeface="Open Sans Bold"/>
              </a:rPr>
              <a:t>Instrucción sobre cómo realizar maniobras básicas de primeros auxilios para mascotas (detener hemorragias, RCP, etc.).</a:t>
            </a:r>
          </a:p>
          <a:p>
            <a:pPr algn="l" marL="777574" indent="-388787" lvl="1">
              <a:lnSpc>
                <a:spcPts val="5042"/>
              </a:lnSpc>
              <a:buFont typeface="Arial"/>
              <a:buChar char="•"/>
            </a:pPr>
            <a:r>
              <a:rPr lang="en-US" b="true" sz="3601">
                <a:solidFill>
                  <a:srgbClr val="000000"/>
                </a:solidFill>
                <a:latin typeface="Open Sans Bold"/>
                <a:ea typeface="Open Sans Bold"/>
                <a:cs typeface="Open Sans Bold"/>
                <a:sym typeface="Open Sans Bold"/>
              </a:rPr>
              <a:t>Reconocimiento de signos de enfermedades comunes en mascotas y cuándo se debe derivar a un veterinario.</a:t>
            </a:r>
          </a:p>
          <a:p>
            <a:pPr algn="l" marL="777574" indent="-388787" lvl="1">
              <a:lnSpc>
                <a:spcPts val="5042"/>
              </a:lnSpc>
              <a:buFont typeface="Arial"/>
              <a:buChar char="•"/>
            </a:pPr>
            <a:r>
              <a:rPr lang="en-US" b="true" sz="3601">
                <a:solidFill>
                  <a:srgbClr val="000000"/>
                </a:solidFill>
                <a:latin typeface="Open Sans Bold"/>
                <a:ea typeface="Open Sans Bold"/>
                <a:cs typeface="Open Sans Bold"/>
                <a:sym typeface="Open Sans Bold"/>
              </a:rPr>
              <a:t>Emergencias y Controles Veterinarios:</a:t>
            </a:r>
          </a:p>
          <a:p>
            <a:pPr algn="l" marL="777574" indent="-388787" lvl="1">
              <a:lnSpc>
                <a:spcPts val="5042"/>
              </a:lnSpc>
              <a:buFont typeface="Arial"/>
              <a:buChar char="•"/>
            </a:pPr>
            <a:r>
              <a:rPr lang="en-US" b="true" sz="3601">
                <a:solidFill>
                  <a:srgbClr val="000000"/>
                </a:solidFill>
                <a:latin typeface="Open Sans Bold"/>
                <a:ea typeface="Open Sans Bold"/>
                <a:cs typeface="Open Sans Bold"/>
                <a:sym typeface="Open Sans Bold"/>
              </a:rPr>
              <a:t>Protocolo para la atención de emergencias con mascotas (heridas graves, intoxicaciones, crisis respiratorias, etc.).</a:t>
            </a:r>
          </a:p>
          <a:p>
            <a:pPr algn="l" marL="777574" indent="-388787" lvl="1">
              <a:lnSpc>
                <a:spcPts val="5042"/>
              </a:lnSpc>
              <a:buFont typeface="Arial"/>
              <a:buChar char="•"/>
            </a:pPr>
            <a:r>
              <a:rPr lang="en-US" b="true" sz="3601">
                <a:solidFill>
                  <a:srgbClr val="000000"/>
                </a:solidFill>
                <a:latin typeface="Open Sans Bold"/>
                <a:ea typeface="Open Sans Bold"/>
                <a:cs typeface="Open Sans Bold"/>
                <a:sym typeface="Open Sans Bold"/>
              </a:rPr>
              <a:t>Procedimientos para contactar a un veterinario de emergencia en caso de que sea necesario.</a:t>
            </a:r>
          </a:p>
          <a:p>
            <a:pPr algn="l">
              <a:lnSpc>
                <a:spcPts val="4762"/>
              </a:lnSpc>
            </a:pPr>
          </a:p>
          <a:p>
            <a:pPr algn="l">
              <a:lnSpc>
                <a:spcPts val="4762"/>
              </a:lnSpc>
            </a:pPr>
          </a:p>
          <a:p>
            <a:pPr algn="l">
              <a:lnSpc>
                <a:spcPts val="4762"/>
              </a:lnSpc>
            </a:pPr>
          </a:p>
          <a:p>
            <a:pPr algn="l">
              <a:lnSpc>
                <a:spcPts val="4762"/>
              </a:lnSpc>
            </a:pPr>
          </a:p>
          <a:p>
            <a:pPr algn="just">
              <a:lnSpc>
                <a:spcPts val="1685"/>
              </a:lnSpc>
            </a:pPr>
          </a:p>
          <a:p>
            <a:pPr algn="l">
              <a:lnSpc>
                <a:spcPts val="1673"/>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sp>
        <p:nvSpPr>
          <p:cNvPr name="Freeform 3" id="3"/>
          <p:cNvSpPr/>
          <p:nvPr/>
        </p:nvSpPr>
        <p:spPr>
          <a:xfrm flipH="false" flipV="false" rot="-475429">
            <a:off x="1375876" y="7004444"/>
            <a:ext cx="1544109" cy="1457077"/>
          </a:xfrm>
          <a:custGeom>
            <a:avLst/>
            <a:gdLst/>
            <a:ahLst/>
            <a:cxnLst/>
            <a:rect r="r" b="b" t="t" l="l"/>
            <a:pathLst>
              <a:path h="1457077" w="1544109">
                <a:moveTo>
                  <a:pt x="0" y="0"/>
                </a:moveTo>
                <a:lnTo>
                  <a:pt x="1544109" y="0"/>
                </a:lnTo>
                <a:lnTo>
                  <a:pt x="1544109" y="1457078"/>
                </a:lnTo>
                <a:lnTo>
                  <a:pt x="0" y="1457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56001">
            <a:off x="695478" y="8718286"/>
            <a:ext cx="1102134" cy="1040014"/>
          </a:xfrm>
          <a:custGeom>
            <a:avLst/>
            <a:gdLst/>
            <a:ahLst/>
            <a:cxnLst/>
            <a:rect r="r" b="b" t="t" l="l"/>
            <a:pathLst>
              <a:path h="1040014" w="1102134">
                <a:moveTo>
                  <a:pt x="0" y="0"/>
                </a:moveTo>
                <a:lnTo>
                  <a:pt x="1102134" y="0"/>
                </a:lnTo>
                <a:lnTo>
                  <a:pt x="1102134" y="1040013"/>
                </a:lnTo>
                <a:lnTo>
                  <a:pt x="0" y="1040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470268" y="249343"/>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¿QUIENES SOMOS?</a:t>
            </a:r>
          </a:p>
        </p:txBody>
      </p:sp>
      <p:grpSp>
        <p:nvGrpSpPr>
          <p:cNvPr name="Group 6" id="6"/>
          <p:cNvGrpSpPr/>
          <p:nvPr/>
        </p:nvGrpSpPr>
        <p:grpSpPr>
          <a:xfrm rot="0">
            <a:off x="14676962" y="664080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110657" y="2039859"/>
            <a:ext cx="18177343" cy="4995918"/>
          </a:xfrm>
          <a:prstGeom prst="rect">
            <a:avLst/>
          </a:prstGeom>
        </p:spPr>
        <p:txBody>
          <a:bodyPr anchor="t" rtlCol="false" tIns="0" lIns="0" bIns="0" rIns="0">
            <a:spAutoFit/>
          </a:bodyPr>
          <a:lstStyle/>
          <a:p>
            <a:pPr algn="just">
              <a:lnSpc>
                <a:spcPts val="4984"/>
              </a:lnSpc>
            </a:pPr>
            <a:r>
              <a:rPr lang="en-US" sz="3560" b="true">
                <a:solidFill>
                  <a:srgbClr val="000000"/>
                </a:solidFill>
                <a:latin typeface="Open Sans Bold"/>
                <a:ea typeface="Open Sans Bold"/>
                <a:cs typeface="Open Sans Bold"/>
                <a:sym typeface="Open Sans Bold"/>
              </a:rPr>
              <a:t>Nos apasiona ofrecer productos de calidad y atención personalizada para el bienestar de tus mascotas. Fundada en 2023 ,nuestra tienda nació con el propósito de ser el lugar donde los amantes de los animales puedan encontrar todo lo necesario para sus compañeros. ¡Cada mascota es parte de nuestra familia!</a:t>
            </a:r>
          </a:p>
          <a:p>
            <a:pPr algn="just">
              <a:lnSpc>
                <a:spcPts val="4984"/>
              </a:lnSpc>
            </a:pPr>
            <a:r>
              <a:rPr lang="en-US" sz="3560" b="true">
                <a:solidFill>
                  <a:srgbClr val="000000"/>
                </a:solidFill>
                <a:latin typeface="Open Sans Bold"/>
                <a:ea typeface="Open Sans Bold"/>
                <a:cs typeface="Open Sans Bold"/>
                <a:sym typeface="Open Sans Bold"/>
              </a:rPr>
              <a:t>Trabajamos con marcas responsables que cuidan tanto la salud de tus mascotas como el medio ambiente. Porque sabemos que lo que le das a tu mascota, también debe ser bueno para el planeta.</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23435" y="6603773"/>
            <a:ext cx="8320834" cy="3954311"/>
          </a:xfrm>
          <a:custGeom>
            <a:avLst/>
            <a:gdLst/>
            <a:ahLst/>
            <a:cxnLst/>
            <a:rect r="r" b="b" t="t" l="l"/>
            <a:pathLst>
              <a:path h="3954311" w="8320834">
                <a:moveTo>
                  <a:pt x="0" y="0"/>
                </a:moveTo>
                <a:lnTo>
                  <a:pt x="8320833" y="0"/>
                </a:lnTo>
                <a:lnTo>
                  <a:pt x="8320833" y="3954311"/>
                </a:lnTo>
                <a:lnTo>
                  <a:pt x="0" y="3954311"/>
                </a:lnTo>
                <a:lnTo>
                  <a:pt x="0" y="0"/>
                </a:lnTo>
                <a:close/>
              </a:path>
            </a:pathLst>
          </a:custGeom>
          <a:blipFill>
            <a:blip r:embed="rId2">
              <a:extLst>
                <a:ext uri="{96DAC541-7B7A-43D3-8B79-37D633B846F1}">
                  <asvg:svgBlip xmlns:asvg="http://schemas.microsoft.com/office/drawing/2016/SVG/main" r:embed="rId3"/>
                </a:ext>
              </a:extLst>
            </a:blip>
            <a:stretch>
              <a:fillRect l="0" t="0" r="0" b="-108511"/>
            </a:stretch>
          </a:blipFill>
        </p:spPr>
      </p:sp>
      <p:grpSp>
        <p:nvGrpSpPr>
          <p:cNvPr name="Group 3" id="3"/>
          <p:cNvGrpSpPr/>
          <p:nvPr/>
        </p:nvGrpSpPr>
        <p:grpSpPr>
          <a:xfrm rot="0">
            <a:off x="14676962" y="6640802"/>
            <a:ext cx="3611038" cy="3611038"/>
            <a:chOff x="0" y="0"/>
            <a:chExt cx="4814717" cy="4814717"/>
          </a:xfrm>
        </p:grpSpPr>
        <p:sp>
          <p:nvSpPr>
            <p:cNvPr name="Freeform 4" id="4"/>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0">
                <a:alphaModFix amt="8500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9" id="9"/>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0" id="10"/>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
        <p:nvSpPr>
          <p:cNvPr name="TextBox 11" id="11"/>
          <p:cNvSpPr txBox="true"/>
          <p:nvPr/>
        </p:nvSpPr>
        <p:spPr>
          <a:xfrm rot="0">
            <a:off x="1360072" y="4226878"/>
            <a:ext cx="15567856" cy="1998360"/>
          </a:xfrm>
          <a:prstGeom prst="rect">
            <a:avLst/>
          </a:prstGeom>
        </p:spPr>
        <p:txBody>
          <a:bodyPr anchor="t" rtlCol="false" tIns="0" lIns="0" bIns="0" rIns="0">
            <a:spAutoFit/>
          </a:bodyPr>
          <a:lstStyle/>
          <a:p>
            <a:pPr algn="ctr">
              <a:lnSpc>
                <a:spcPts val="16379"/>
              </a:lnSpc>
            </a:pPr>
            <a:r>
              <a:rPr lang="en-US" sz="11699">
                <a:solidFill>
                  <a:srgbClr val="703A44"/>
                </a:solidFill>
                <a:latin typeface="League Spartan"/>
                <a:ea typeface="League Spartan"/>
                <a:cs typeface="League Spartan"/>
                <a:sym typeface="League Spartan"/>
              </a:rPr>
              <a:t>¡MUCHAS GRACIAS!</a:t>
            </a:r>
          </a:p>
        </p:txBody>
      </p:sp>
      <p:grpSp>
        <p:nvGrpSpPr>
          <p:cNvPr name="Group 12" id="12"/>
          <p:cNvGrpSpPr/>
          <p:nvPr/>
        </p:nvGrpSpPr>
        <p:grpSpPr>
          <a:xfrm rot="0">
            <a:off x="716438" y="7057368"/>
            <a:ext cx="2449009" cy="2995617"/>
            <a:chOff x="0" y="0"/>
            <a:chExt cx="3265346" cy="3994156"/>
          </a:xfrm>
        </p:grpSpPr>
        <p:sp>
          <p:nvSpPr>
            <p:cNvPr name="Freeform 13" id="13"/>
            <p:cNvSpPr/>
            <p:nvPr/>
          </p:nvSpPr>
          <p:spPr>
            <a:xfrm flipH="false" flipV="false" rot="-475429">
              <a:off x="1082450"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1056001">
              <a:off x="175253" y="2417757"/>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140968"/>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456621" y="7271806"/>
            <a:ext cx="2230130" cy="2837408"/>
            <a:chOff x="0" y="0"/>
            <a:chExt cx="2973506" cy="3783211"/>
          </a:xfrm>
        </p:grpSpPr>
        <p:sp>
          <p:nvSpPr>
            <p:cNvPr name="Freeform 4" id="4"/>
            <p:cNvSpPr/>
            <p:nvPr/>
          </p:nvSpPr>
          <p:spPr>
            <a:xfrm flipH="false" flipV="false" rot="-475429">
              <a:off x="790611"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175253" y="2206813"/>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6" id="6"/>
          <p:cNvGrpSpPr/>
          <p:nvPr/>
        </p:nvGrpSpPr>
        <p:grpSpPr>
          <a:xfrm rot="0">
            <a:off x="14676962" y="664080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1470268" y="1291861"/>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ORGANIGRAMA</a:t>
            </a:r>
          </a:p>
        </p:txBody>
      </p:sp>
      <p:sp>
        <p:nvSpPr>
          <p:cNvPr name="TextBox 15" id="15"/>
          <p:cNvSpPr txBox="true"/>
          <p:nvPr/>
        </p:nvSpPr>
        <p:spPr>
          <a:xfrm rot="0">
            <a:off x="3649229" y="1434736"/>
            <a:ext cx="1914674" cy="306128"/>
          </a:xfrm>
          <a:prstGeom prst="rect">
            <a:avLst/>
          </a:prstGeom>
        </p:spPr>
        <p:txBody>
          <a:bodyPr anchor="t" rtlCol="false" tIns="0" lIns="0" bIns="0" rIns="0">
            <a:spAutoFit/>
          </a:bodyPr>
          <a:lstStyle/>
          <a:p>
            <a:pPr algn="ctr">
              <a:lnSpc>
                <a:spcPts val="2551"/>
              </a:lnSpc>
              <a:spcBef>
                <a:spcPct val="0"/>
              </a:spcBef>
            </a:pPr>
          </a:p>
        </p:txBody>
      </p:sp>
      <p:grpSp>
        <p:nvGrpSpPr>
          <p:cNvPr name="Group 16" id="16"/>
          <p:cNvGrpSpPr/>
          <p:nvPr/>
        </p:nvGrpSpPr>
        <p:grpSpPr>
          <a:xfrm rot="0">
            <a:off x="3139567" y="2610796"/>
            <a:ext cx="11084580" cy="7087215"/>
            <a:chOff x="0" y="0"/>
            <a:chExt cx="14779440" cy="9449620"/>
          </a:xfrm>
        </p:grpSpPr>
        <p:sp>
          <p:nvSpPr>
            <p:cNvPr name="Freeform 17" id="17"/>
            <p:cNvSpPr/>
            <p:nvPr/>
          </p:nvSpPr>
          <p:spPr>
            <a:xfrm flipH="false" flipV="false" rot="0">
              <a:off x="0" y="195872"/>
              <a:ext cx="14779440" cy="9253748"/>
            </a:xfrm>
            <a:custGeom>
              <a:avLst/>
              <a:gdLst/>
              <a:ahLst/>
              <a:cxnLst/>
              <a:rect r="r" b="b" t="t" l="l"/>
              <a:pathLst>
                <a:path h="9253748" w="14779440">
                  <a:moveTo>
                    <a:pt x="0" y="0"/>
                  </a:moveTo>
                  <a:lnTo>
                    <a:pt x="14779440" y="0"/>
                  </a:lnTo>
                  <a:lnTo>
                    <a:pt x="14779440" y="9253748"/>
                  </a:lnTo>
                  <a:lnTo>
                    <a:pt x="0" y="9253748"/>
                  </a:lnTo>
                  <a:lnTo>
                    <a:pt x="0" y="0"/>
                  </a:lnTo>
                  <a:close/>
                </a:path>
              </a:pathLst>
            </a:custGeom>
            <a:blipFill>
              <a:blip r:embed="rId16"/>
              <a:stretch>
                <a:fillRect l="0" t="-3362" r="0" b="-3362"/>
              </a:stretch>
            </a:blipFill>
          </p:spPr>
        </p:sp>
        <p:sp>
          <p:nvSpPr>
            <p:cNvPr name="TextBox 18" id="18"/>
            <p:cNvSpPr txBox="true"/>
            <p:nvPr/>
          </p:nvSpPr>
          <p:spPr>
            <a:xfrm rot="0">
              <a:off x="3282281" y="-47625"/>
              <a:ext cx="2884171" cy="439369"/>
            </a:xfrm>
            <a:prstGeom prst="rect">
              <a:avLst/>
            </a:prstGeom>
          </p:spPr>
          <p:txBody>
            <a:bodyPr anchor="t" rtlCol="false" tIns="0" lIns="0" bIns="0" rIns="0">
              <a:spAutoFit/>
            </a:bodyPr>
            <a:lstStyle/>
            <a:p>
              <a:pPr algn="ctr">
                <a:lnSpc>
                  <a:spcPts val="2701"/>
                </a:lnSpc>
                <a:spcBef>
                  <a:spcPct val="0"/>
                </a:spcBef>
              </a:pPr>
            </a:p>
          </p:txBody>
        </p:sp>
        <p:grpSp>
          <p:nvGrpSpPr>
            <p:cNvPr name="Group 19" id="19"/>
            <p:cNvGrpSpPr/>
            <p:nvPr/>
          </p:nvGrpSpPr>
          <p:grpSpPr>
            <a:xfrm rot="0">
              <a:off x="1005366" y="5685852"/>
              <a:ext cx="3544528" cy="998066"/>
              <a:chOff x="0" y="0"/>
              <a:chExt cx="930118" cy="261902"/>
            </a:xfrm>
          </p:grpSpPr>
          <p:sp>
            <p:nvSpPr>
              <p:cNvPr name="Freeform 20" id="20"/>
              <p:cNvSpPr/>
              <p:nvPr/>
            </p:nvSpPr>
            <p:spPr>
              <a:xfrm flipH="false" flipV="false" rot="0">
                <a:off x="0" y="0"/>
                <a:ext cx="930118" cy="261902"/>
              </a:xfrm>
              <a:custGeom>
                <a:avLst/>
                <a:gdLst/>
                <a:ahLst/>
                <a:cxnLst/>
                <a:rect r="r" b="b" t="t" l="l"/>
                <a:pathLst>
                  <a:path h="261902" w="930118">
                    <a:moveTo>
                      <a:pt x="110981" y="0"/>
                    </a:moveTo>
                    <a:lnTo>
                      <a:pt x="819137" y="0"/>
                    </a:lnTo>
                    <a:cubicBezTo>
                      <a:pt x="880430" y="0"/>
                      <a:pt x="930118" y="49688"/>
                      <a:pt x="930118" y="110981"/>
                    </a:cubicBezTo>
                    <a:lnTo>
                      <a:pt x="930118" y="150921"/>
                    </a:lnTo>
                    <a:cubicBezTo>
                      <a:pt x="930118" y="212214"/>
                      <a:pt x="880430" y="261902"/>
                      <a:pt x="819137" y="261902"/>
                    </a:cubicBezTo>
                    <a:lnTo>
                      <a:pt x="110981" y="261902"/>
                    </a:lnTo>
                    <a:cubicBezTo>
                      <a:pt x="49688" y="261902"/>
                      <a:pt x="0" y="212214"/>
                      <a:pt x="0" y="150921"/>
                    </a:cubicBezTo>
                    <a:lnTo>
                      <a:pt x="0" y="110981"/>
                    </a:lnTo>
                    <a:cubicBezTo>
                      <a:pt x="0" y="49688"/>
                      <a:pt x="49688" y="0"/>
                      <a:pt x="110981" y="0"/>
                    </a:cubicBezTo>
                    <a:close/>
                  </a:path>
                </a:pathLst>
              </a:custGeom>
              <a:solidFill>
                <a:srgbClr val="67686F"/>
              </a:solidFill>
            </p:spPr>
          </p:sp>
          <p:sp>
            <p:nvSpPr>
              <p:cNvPr name="TextBox 21" id="21"/>
              <p:cNvSpPr txBox="true"/>
              <p:nvPr/>
            </p:nvSpPr>
            <p:spPr>
              <a:xfrm>
                <a:off x="0" y="-28575"/>
                <a:ext cx="930118" cy="290477"/>
              </a:xfrm>
              <a:prstGeom prst="rect">
                <a:avLst/>
              </a:prstGeom>
            </p:spPr>
            <p:txBody>
              <a:bodyPr anchor="ctr" rtlCol="false" tIns="50800" lIns="50800" bIns="50800" rIns="50800"/>
              <a:lstStyle/>
              <a:p>
                <a:pPr algn="ctr">
                  <a:lnSpc>
                    <a:spcPts val="2551"/>
                  </a:lnSpc>
                </a:pPr>
                <a:r>
                  <a:rPr lang="en-US" sz="1822">
                    <a:solidFill>
                      <a:srgbClr val="0C0D0D"/>
                    </a:solidFill>
                    <a:latin typeface="Open Sans"/>
                    <a:ea typeface="Open Sans"/>
                    <a:cs typeface="Open Sans"/>
                    <a:sym typeface="Open Sans"/>
                  </a:rPr>
                  <a:t>ANESTESIÓLOGO</a:t>
                </a:r>
              </a:p>
            </p:txBody>
          </p:sp>
        </p:gr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sp>
        <p:nvSpPr>
          <p:cNvPr name="Freeform 3" id="3"/>
          <p:cNvSpPr/>
          <p:nvPr/>
        </p:nvSpPr>
        <p:spPr>
          <a:xfrm flipH="false" flipV="false" rot="-475429">
            <a:off x="1375876" y="7004444"/>
            <a:ext cx="1544109" cy="1457077"/>
          </a:xfrm>
          <a:custGeom>
            <a:avLst/>
            <a:gdLst/>
            <a:ahLst/>
            <a:cxnLst/>
            <a:rect r="r" b="b" t="t" l="l"/>
            <a:pathLst>
              <a:path h="1457077" w="1544109">
                <a:moveTo>
                  <a:pt x="0" y="0"/>
                </a:moveTo>
                <a:lnTo>
                  <a:pt x="1544109" y="0"/>
                </a:lnTo>
                <a:lnTo>
                  <a:pt x="1544109" y="1457078"/>
                </a:lnTo>
                <a:lnTo>
                  <a:pt x="0" y="1457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56001">
            <a:off x="695478" y="8718286"/>
            <a:ext cx="1102134" cy="1040014"/>
          </a:xfrm>
          <a:custGeom>
            <a:avLst/>
            <a:gdLst/>
            <a:ahLst/>
            <a:cxnLst/>
            <a:rect r="r" b="b" t="t" l="l"/>
            <a:pathLst>
              <a:path h="1040014" w="1102134">
                <a:moveTo>
                  <a:pt x="0" y="0"/>
                </a:moveTo>
                <a:lnTo>
                  <a:pt x="1102134" y="0"/>
                </a:lnTo>
                <a:lnTo>
                  <a:pt x="1102134" y="1040013"/>
                </a:lnTo>
                <a:lnTo>
                  <a:pt x="0" y="1040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470268" y="508161"/>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NUESTROS SERVICIOS</a:t>
            </a:r>
          </a:p>
        </p:txBody>
      </p:sp>
      <p:grpSp>
        <p:nvGrpSpPr>
          <p:cNvPr name="Group 6" id="6"/>
          <p:cNvGrpSpPr/>
          <p:nvPr/>
        </p:nvGrpSpPr>
        <p:grpSpPr>
          <a:xfrm rot="0">
            <a:off x="14676962" y="664080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195344" y="2270582"/>
            <a:ext cx="17897313" cy="6669144"/>
          </a:xfrm>
          <a:prstGeom prst="rect">
            <a:avLst/>
          </a:prstGeom>
        </p:spPr>
        <p:txBody>
          <a:bodyPr anchor="t" rtlCol="false" tIns="0" lIns="0" bIns="0" rIns="0">
            <a:spAutoFit/>
          </a:bodyPr>
          <a:lstStyle/>
          <a:p>
            <a:pPr algn="just">
              <a:lnSpc>
                <a:spcPts val="6104"/>
              </a:lnSpc>
            </a:pPr>
            <a:r>
              <a:rPr lang="en-US" sz="4360" b="true">
                <a:solidFill>
                  <a:srgbClr val="000000"/>
                </a:solidFill>
                <a:latin typeface="Open Sans Bold"/>
                <a:ea typeface="Open Sans Bold"/>
                <a:cs typeface="Open Sans Bold"/>
                <a:sym typeface="Open Sans Bold"/>
              </a:rPr>
              <a:t>Desde alimentos premium y juguetes innovadores, hasta productos de cuidado personal y accesorios de moda. Tenemos todo lo que tu mascota necesita, y más. Si no lo encuentras, ¡te ayudamos a conseguirlo!</a:t>
            </a:r>
          </a:p>
          <a:p>
            <a:pPr algn="l">
              <a:lnSpc>
                <a:spcPts val="5964"/>
              </a:lnSpc>
            </a:pPr>
            <a:r>
              <a:rPr lang="en-US" sz="4260" b="true">
                <a:solidFill>
                  <a:srgbClr val="000000"/>
                </a:solidFill>
                <a:latin typeface="Open Sans Bold"/>
                <a:ea typeface="Open Sans Bold"/>
                <a:cs typeface="Open Sans Bold"/>
                <a:sym typeface="Open Sans Bold"/>
              </a:rPr>
              <a:t>Además, contamos con servicios exclusivos como, entrenamiento y  consultas veterinarias para que el cuidado de tu mascota sea completo</a:t>
            </a:r>
          </a:p>
          <a:p>
            <a:pPr algn="just">
              <a:lnSpc>
                <a:spcPts val="5264"/>
              </a:lnSpc>
            </a:pPr>
          </a:p>
          <a:p>
            <a:pPr algn="just">
              <a:lnSpc>
                <a:spcPts val="526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grpSp>
        <p:nvGrpSpPr>
          <p:cNvPr name="Group 3" id="3"/>
          <p:cNvGrpSpPr/>
          <p:nvPr/>
        </p:nvGrpSpPr>
        <p:grpSpPr>
          <a:xfrm rot="0">
            <a:off x="564038" y="6904968"/>
            <a:ext cx="2449009" cy="2995617"/>
            <a:chOff x="0" y="0"/>
            <a:chExt cx="3265346" cy="3994156"/>
          </a:xfrm>
        </p:grpSpPr>
        <p:sp>
          <p:nvSpPr>
            <p:cNvPr name="Freeform 4" id="4"/>
            <p:cNvSpPr/>
            <p:nvPr/>
          </p:nvSpPr>
          <p:spPr>
            <a:xfrm flipH="false" flipV="false" rot="-475429">
              <a:off x="1082450" y="132636"/>
              <a:ext cx="2058812" cy="1942770"/>
            </a:xfrm>
            <a:custGeom>
              <a:avLst/>
              <a:gdLst/>
              <a:ahLst/>
              <a:cxnLst/>
              <a:rect r="r" b="b" t="t" l="l"/>
              <a:pathLst>
                <a:path h="1942770" w="2058812">
                  <a:moveTo>
                    <a:pt x="0" y="0"/>
                  </a:moveTo>
                  <a:lnTo>
                    <a:pt x="2058812" y="0"/>
                  </a:lnTo>
                  <a:lnTo>
                    <a:pt x="2058812" y="1942770"/>
                  </a:lnTo>
                  <a:lnTo>
                    <a:pt x="0" y="1942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56001">
              <a:off x="175253" y="2417757"/>
              <a:ext cx="1469512" cy="1386685"/>
            </a:xfrm>
            <a:custGeom>
              <a:avLst/>
              <a:gdLst/>
              <a:ahLst/>
              <a:cxnLst/>
              <a:rect r="r" b="b" t="t" l="l"/>
              <a:pathLst>
                <a:path h="1386685" w="1469512">
                  <a:moveTo>
                    <a:pt x="0" y="0"/>
                  </a:moveTo>
                  <a:lnTo>
                    <a:pt x="1469512" y="0"/>
                  </a:lnTo>
                  <a:lnTo>
                    <a:pt x="1469512" y="1386685"/>
                  </a:lnTo>
                  <a:lnTo>
                    <a:pt x="0" y="1386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6" id="6"/>
          <p:cNvSpPr txBox="true"/>
          <p:nvPr/>
        </p:nvSpPr>
        <p:spPr>
          <a:xfrm rot="0">
            <a:off x="1359610" y="159721"/>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MISIÓN</a:t>
            </a:r>
          </a:p>
        </p:txBody>
      </p:sp>
      <p:grpSp>
        <p:nvGrpSpPr>
          <p:cNvPr name="Group 7" id="7"/>
          <p:cNvGrpSpPr/>
          <p:nvPr/>
        </p:nvGrpSpPr>
        <p:grpSpPr>
          <a:xfrm rot="0">
            <a:off x="15519508" y="7483347"/>
            <a:ext cx="2768492" cy="2768492"/>
            <a:chOff x="0" y="0"/>
            <a:chExt cx="3691323" cy="3691323"/>
          </a:xfrm>
        </p:grpSpPr>
        <p:sp>
          <p:nvSpPr>
            <p:cNvPr name="Freeform 8" id="8"/>
            <p:cNvSpPr/>
            <p:nvPr/>
          </p:nvSpPr>
          <p:spPr>
            <a:xfrm flipH="false" flipV="false" rot="0">
              <a:off x="495649" y="441800"/>
              <a:ext cx="2740961" cy="2807724"/>
            </a:xfrm>
            <a:custGeom>
              <a:avLst/>
              <a:gdLst/>
              <a:ahLst/>
              <a:cxnLst/>
              <a:rect r="r" b="b" t="t" l="l"/>
              <a:pathLst>
                <a:path h="2807724" w="2740961">
                  <a:moveTo>
                    <a:pt x="0" y="0"/>
                  </a:moveTo>
                  <a:lnTo>
                    <a:pt x="2740962" y="0"/>
                  </a:lnTo>
                  <a:lnTo>
                    <a:pt x="2740962" y="2807723"/>
                  </a:lnTo>
                  <a:lnTo>
                    <a:pt x="0" y="28077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0" y="0"/>
              <a:ext cx="3691323" cy="3691323"/>
            </a:xfrm>
            <a:custGeom>
              <a:avLst/>
              <a:gdLst/>
              <a:ahLst/>
              <a:cxnLst/>
              <a:rect r="r" b="b" t="t" l="l"/>
              <a:pathLst>
                <a:path h="3691323" w="3691323">
                  <a:moveTo>
                    <a:pt x="0" y="0"/>
                  </a:moveTo>
                  <a:lnTo>
                    <a:pt x="3691323" y="0"/>
                  </a:lnTo>
                  <a:lnTo>
                    <a:pt x="3691323" y="3691323"/>
                  </a:lnTo>
                  <a:lnTo>
                    <a:pt x="0" y="36913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6841" y="56862"/>
              <a:ext cx="3577599" cy="3577599"/>
            </a:xfrm>
            <a:custGeom>
              <a:avLst/>
              <a:gdLst/>
              <a:ahLst/>
              <a:cxnLst/>
              <a:rect r="r" b="b" t="t" l="l"/>
              <a:pathLst>
                <a:path h="3577599" w="3577599">
                  <a:moveTo>
                    <a:pt x="0" y="0"/>
                  </a:moveTo>
                  <a:lnTo>
                    <a:pt x="3577598" y="0"/>
                  </a:lnTo>
                  <a:lnTo>
                    <a:pt x="3577598" y="3577599"/>
                  </a:lnTo>
                  <a:lnTo>
                    <a:pt x="0" y="35775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34003" y="136767"/>
              <a:ext cx="3397910" cy="3397910"/>
            </a:xfrm>
            <a:custGeom>
              <a:avLst/>
              <a:gdLst/>
              <a:ahLst/>
              <a:cxnLst/>
              <a:rect r="r" b="b" t="t" l="l"/>
              <a:pathLst>
                <a:path h="3397910" w="3397910">
                  <a:moveTo>
                    <a:pt x="0" y="0"/>
                  </a:moveTo>
                  <a:lnTo>
                    <a:pt x="3397910" y="0"/>
                  </a:lnTo>
                  <a:lnTo>
                    <a:pt x="3397910" y="3397909"/>
                  </a:lnTo>
                  <a:lnTo>
                    <a:pt x="0" y="33979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105860">
              <a:off x="503109" y="2398987"/>
              <a:ext cx="2714203" cy="958508"/>
            </a:xfrm>
            <a:prstGeom prst="rect">
              <a:avLst/>
            </a:prstGeom>
          </p:spPr>
          <p:txBody>
            <a:bodyPr anchor="t" rtlCol="false" tIns="0" lIns="0" bIns="0" rIns="0">
              <a:spAutoFit/>
            </a:bodyPr>
            <a:lstStyle/>
            <a:p>
              <a:pPr algn="ctr">
                <a:lnSpc>
                  <a:spcPts val="1621"/>
                </a:lnSpc>
              </a:pPr>
            </a:p>
            <a:p>
              <a:pPr algn="ctr">
                <a:lnSpc>
                  <a:spcPts val="1621"/>
                </a:lnSpc>
              </a:pPr>
              <a:r>
                <a:rPr lang="en-US" b="true" sz="1046" spc="366">
                  <a:solidFill>
                    <a:srgbClr val="703A44"/>
                  </a:solidFill>
                  <a:latin typeface="Quicksand Bold"/>
                  <a:ea typeface="Quicksand Bold"/>
                  <a:cs typeface="Quicksand Bold"/>
                  <a:sym typeface="Quicksand Bold"/>
                </a:rPr>
                <a:t>HUELLITAS CON AMOR</a:t>
              </a:r>
            </a:p>
          </p:txBody>
        </p:sp>
        <p:sp>
          <p:nvSpPr>
            <p:cNvPr name="TextBox 13" id="13"/>
            <p:cNvSpPr txBox="true"/>
            <p:nvPr/>
          </p:nvSpPr>
          <p:spPr>
            <a:xfrm rot="0">
              <a:off x="733754" y="271778"/>
              <a:ext cx="2264752" cy="919336"/>
            </a:xfrm>
            <a:prstGeom prst="rect">
              <a:avLst/>
            </a:prstGeom>
          </p:spPr>
          <p:txBody>
            <a:bodyPr anchor="t" rtlCol="false" tIns="0" lIns="0" bIns="0" rIns="0">
              <a:spAutoFit/>
            </a:bodyPr>
            <a:lstStyle/>
            <a:p>
              <a:pPr algn="ctr">
                <a:lnSpc>
                  <a:spcPts val="3323"/>
                </a:lnSpc>
              </a:pPr>
              <a:r>
                <a:rPr lang="en-US" sz="3165" spc="94">
                  <a:solidFill>
                    <a:srgbClr val="703A44"/>
                  </a:solidFill>
                  <a:latin typeface="Lilita One"/>
                  <a:ea typeface="Lilita One"/>
                  <a:cs typeface="Lilita One"/>
                  <a:sym typeface="Lilita One"/>
                </a:rPr>
                <a:t>Pet shop</a:t>
              </a:r>
            </a:p>
          </p:txBody>
        </p:sp>
        <p:sp>
          <p:nvSpPr>
            <p:cNvPr name="Freeform 14" id="14"/>
            <p:cNvSpPr/>
            <p:nvPr/>
          </p:nvSpPr>
          <p:spPr>
            <a:xfrm flipH="false" flipV="false" rot="0">
              <a:off x="997914" y="1191115"/>
              <a:ext cx="1736433" cy="1807818"/>
            </a:xfrm>
            <a:custGeom>
              <a:avLst/>
              <a:gdLst/>
              <a:ahLst/>
              <a:cxnLst/>
              <a:rect r="r" b="b" t="t" l="l"/>
              <a:pathLst>
                <a:path h="1807818" w="1736433">
                  <a:moveTo>
                    <a:pt x="0" y="0"/>
                  </a:moveTo>
                  <a:lnTo>
                    <a:pt x="1736432" y="0"/>
                  </a:lnTo>
                  <a:lnTo>
                    <a:pt x="1736432" y="1807818"/>
                  </a:lnTo>
                  <a:lnTo>
                    <a:pt x="0" y="180781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5" id="15"/>
          <p:cNvSpPr txBox="true"/>
          <p:nvPr/>
        </p:nvSpPr>
        <p:spPr>
          <a:xfrm rot="0">
            <a:off x="282019" y="1884811"/>
            <a:ext cx="17723962" cy="6450703"/>
          </a:xfrm>
          <a:prstGeom prst="rect">
            <a:avLst/>
          </a:prstGeom>
        </p:spPr>
        <p:txBody>
          <a:bodyPr anchor="t" rtlCol="false" tIns="0" lIns="0" bIns="0" rIns="0">
            <a:spAutoFit/>
          </a:bodyPr>
          <a:lstStyle/>
          <a:p>
            <a:pPr algn="just">
              <a:lnSpc>
                <a:spcPts val="5124"/>
              </a:lnSpc>
            </a:pPr>
            <a:r>
              <a:rPr lang="en-US" sz="3660" b="true">
                <a:solidFill>
                  <a:srgbClr val="000000"/>
                </a:solidFill>
                <a:latin typeface="Open Sans Bold"/>
                <a:ea typeface="Open Sans Bold"/>
                <a:cs typeface="Open Sans Bold"/>
                <a:sym typeface="Open Sans Bold"/>
              </a:rPr>
              <a:t>Brindar un servicio de estética y salud a sus mascotas, ganándonos así la confianza de cada uno de nuestros clientes y que puedan disfrutar de todos nuestros servicios, contribuimos a crear un mundo mejor, ayudando a amar y proteger a sus mascotas. Basados en nuestro equipo de trabajo somos solidarios socialmente, brindando la mayor cantidad de trabajo posible, innovando constantemente y logrando un prestigio que nos haga perdurar en el tiempo. Invirtiendo e innovando en proyectos para ampliar la estructura y seguir creciendo en otras ciudades. Aportando y participando solidariamente para crear una comunidad inclusiva y el cuidado del medio ambiente.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sp>
        <p:nvSpPr>
          <p:cNvPr name="Freeform 3" id="3"/>
          <p:cNvSpPr/>
          <p:nvPr/>
        </p:nvSpPr>
        <p:spPr>
          <a:xfrm flipH="false" flipV="false" rot="-475429">
            <a:off x="1339607" y="7019446"/>
            <a:ext cx="1544109" cy="1457077"/>
          </a:xfrm>
          <a:custGeom>
            <a:avLst/>
            <a:gdLst/>
            <a:ahLst/>
            <a:cxnLst/>
            <a:rect r="r" b="b" t="t" l="l"/>
            <a:pathLst>
              <a:path h="1457077" w="1544109">
                <a:moveTo>
                  <a:pt x="0" y="0"/>
                </a:moveTo>
                <a:lnTo>
                  <a:pt x="1544109" y="0"/>
                </a:lnTo>
                <a:lnTo>
                  <a:pt x="1544109" y="1457078"/>
                </a:lnTo>
                <a:lnTo>
                  <a:pt x="0" y="1457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56001">
            <a:off x="695478" y="8718286"/>
            <a:ext cx="1102134" cy="1040014"/>
          </a:xfrm>
          <a:custGeom>
            <a:avLst/>
            <a:gdLst/>
            <a:ahLst/>
            <a:cxnLst/>
            <a:rect r="r" b="b" t="t" l="l"/>
            <a:pathLst>
              <a:path h="1040014" w="1102134">
                <a:moveTo>
                  <a:pt x="0" y="0"/>
                </a:moveTo>
                <a:lnTo>
                  <a:pt x="1102134" y="0"/>
                </a:lnTo>
                <a:lnTo>
                  <a:pt x="1102134" y="1040013"/>
                </a:lnTo>
                <a:lnTo>
                  <a:pt x="0" y="1040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470268" y="1612831"/>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VISIÓN</a:t>
            </a:r>
          </a:p>
        </p:txBody>
      </p:sp>
      <p:grpSp>
        <p:nvGrpSpPr>
          <p:cNvPr name="Group 6" id="6"/>
          <p:cNvGrpSpPr/>
          <p:nvPr/>
        </p:nvGrpSpPr>
        <p:grpSpPr>
          <a:xfrm rot="0">
            <a:off x="14676962" y="664080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0" y="3514618"/>
            <a:ext cx="18288000" cy="2830569"/>
          </a:xfrm>
          <a:prstGeom prst="rect">
            <a:avLst/>
          </a:prstGeom>
        </p:spPr>
        <p:txBody>
          <a:bodyPr anchor="t" rtlCol="false" tIns="0" lIns="0" bIns="0" rIns="0">
            <a:spAutoFit/>
          </a:bodyPr>
          <a:lstStyle/>
          <a:p>
            <a:pPr algn="ctr">
              <a:lnSpc>
                <a:spcPts val="5684"/>
              </a:lnSpc>
            </a:pPr>
            <a:r>
              <a:rPr lang="en-US" sz="4060" b="true">
                <a:solidFill>
                  <a:srgbClr val="000000"/>
                </a:solidFill>
                <a:latin typeface="Open Sans Bold"/>
                <a:ea typeface="Open Sans Bold"/>
                <a:cs typeface="Open Sans Bold"/>
                <a:sym typeface="Open Sans Bold"/>
              </a:rPr>
              <a:t>Ser una empresa líder en el bienestar y servicio de las mascotas, para poder así garantizar a sus dueños un servicio personalizado y de buena calidad; buscando contribuir a la sociedad como una empresa socialmente comprometida.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sp>
        <p:nvSpPr>
          <p:cNvPr name="Freeform 3" id="3"/>
          <p:cNvSpPr/>
          <p:nvPr/>
        </p:nvSpPr>
        <p:spPr>
          <a:xfrm flipH="false" flipV="false" rot="-475429">
            <a:off x="1375876" y="7004444"/>
            <a:ext cx="1544109" cy="1457077"/>
          </a:xfrm>
          <a:custGeom>
            <a:avLst/>
            <a:gdLst/>
            <a:ahLst/>
            <a:cxnLst/>
            <a:rect r="r" b="b" t="t" l="l"/>
            <a:pathLst>
              <a:path h="1457077" w="1544109">
                <a:moveTo>
                  <a:pt x="0" y="0"/>
                </a:moveTo>
                <a:lnTo>
                  <a:pt x="1544109" y="0"/>
                </a:lnTo>
                <a:lnTo>
                  <a:pt x="1544109" y="1457078"/>
                </a:lnTo>
                <a:lnTo>
                  <a:pt x="0" y="1457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56001">
            <a:off x="695478" y="8718286"/>
            <a:ext cx="1102134" cy="1040014"/>
          </a:xfrm>
          <a:custGeom>
            <a:avLst/>
            <a:gdLst/>
            <a:ahLst/>
            <a:cxnLst/>
            <a:rect r="r" b="b" t="t" l="l"/>
            <a:pathLst>
              <a:path h="1040014" w="1102134">
                <a:moveTo>
                  <a:pt x="0" y="0"/>
                </a:moveTo>
                <a:lnTo>
                  <a:pt x="1102134" y="0"/>
                </a:lnTo>
                <a:lnTo>
                  <a:pt x="1102134" y="1040013"/>
                </a:lnTo>
                <a:lnTo>
                  <a:pt x="0" y="1040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59610" y="1729035"/>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VALORES Y OBJETIVOS </a:t>
            </a:r>
          </a:p>
        </p:txBody>
      </p:sp>
      <p:grpSp>
        <p:nvGrpSpPr>
          <p:cNvPr name="Group 6" id="6"/>
          <p:cNvGrpSpPr/>
          <p:nvPr/>
        </p:nvGrpSpPr>
        <p:grpSpPr>
          <a:xfrm rot="0">
            <a:off x="14676962" y="664080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1246545" y="3240923"/>
            <a:ext cx="9144000" cy="5665038"/>
          </a:xfrm>
          <a:prstGeom prst="rect">
            <a:avLst/>
          </a:prstGeom>
        </p:spPr>
        <p:txBody>
          <a:bodyPr anchor="t" rtlCol="false" tIns="0" lIns="0" bIns="0" rIns="0">
            <a:spAutoFit/>
          </a:bodyPr>
          <a:lstStyle/>
          <a:p>
            <a:pPr algn="l" marL="807969" indent="-403984" lvl="1">
              <a:lnSpc>
                <a:spcPts val="5239"/>
              </a:lnSpc>
              <a:buFont typeface="Arial"/>
              <a:buChar char="•"/>
            </a:pPr>
            <a:r>
              <a:rPr lang="en-US" b="true" sz="3742">
                <a:solidFill>
                  <a:srgbClr val="000000"/>
                </a:solidFill>
                <a:latin typeface="Open Sans Bold"/>
                <a:ea typeface="Open Sans Bold"/>
                <a:cs typeface="Open Sans Bold"/>
                <a:sym typeface="Open Sans Bold"/>
              </a:rPr>
              <a:t>Responsabilidad</a:t>
            </a:r>
          </a:p>
          <a:p>
            <a:pPr algn="l" marL="807969" indent="-403984" lvl="1">
              <a:lnSpc>
                <a:spcPts val="5239"/>
              </a:lnSpc>
              <a:buFont typeface="Arial"/>
              <a:buChar char="•"/>
            </a:pPr>
            <a:r>
              <a:rPr lang="en-US" b="true" sz="3742">
                <a:solidFill>
                  <a:srgbClr val="000000"/>
                </a:solidFill>
                <a:latin typeface="Open Sans Bold"/>
                <a:ea typeface="Open Sans Bold"/>
                <a:cs typeface="Open Sans Bold"/>
                <a:sym typeface="Open Sans Bold"/>
              </a:rPr>
              <a:t> Armonía</a:t>
            </a:r>
          </a:p>
          <a:p>
            <a:pPr algn="l" marL="831655" indent="-415827" lvl="1">
              <a:lnSpc>
                <a:spcPts val="5392"/>
              </a:lnSpc>
              <a:buFont typeface="Arial"/>
              <a:buChar char="•"/>
            </a:pPr>
            <a:r>
              <a:rPr lang="en-US" b="true" sz="3852">
                <a:solidFill>
                  <a:srgbClr val="000000"/>
                </a:solidFill>
                <a:latin typeface="Open Sans Bold"/>
                <a:ea typeface="Open Sans Bold"/>
                <a:cs typeface="Open Sans Bold"/>
                <a:sym typeface="Open Sans Bold"/>
              </a:rPr>
              <a:t>Calidad</a:t>
            </a:r>
          </a:p>
          <a:p>
            <a:pPr algn="l" marL="784279" indent="-392139" lvl="1">
              <a:lnSpc>
                <a:spcPts val="5085"/>
              </a:lnSpc>
              <a:buFont typeface="Arial"/>
              <a:buChar char="•"/>
            </a:pPr>
            <a:r>
              <a:rPr lang="en-US" b="true" sz="3632">
                <a:solidFill>
                  <a:srgbClr val="000000"/>
                </a:solidFill>
                <a:latin typeface="Open Sans Bold"/>
                <a:ea typeface="Open Sans Bold"/>
                <a:cs typeface="Open Sans Bold"/>
                <a:sym typeface="Open Sans Bold"/>
              </a:rPr>
              <a:t>Creatividad</a:t>
            </a:r>
          </a:p>
          <a:p>
            <a:pPr algn="l" marL="784279" indent="-392139" lvl="1">
              <a:lnSpc>
                <a:spcPts val="5085"/>
              </a:lnSpc>
              <a:buFont typeface="Arial"/>
              <a:buChar char="•"/>
            </a:pPr>
            <a:r>
              <a:rPr lang="en-US" b="true" sz="3632">
                <a:solidFill>
                  <a:srgbClr val="000000"/>
                </a:solidFill>
                <a:latin typeface="Open Sans Bold"/>
                <a:ea typeface="Open Sans Bold"/>
                <a:cs typeface="Open Sans Bold"/>
                <a:sym typeface="Open Sans Bold"/>
              </a:rPr>
              <a:t>Innovación</a:t>
            </a:r>
          </a:p>
          <a:p>
            <a:pPr algn="l" marL="784279" indent="-392139" lvl="1">
              <a:lnSpc>
                <a:spcPts val="5085"/>
              </a:lnSpc>
              <a:buFont typeface="Arial"/>
              <a:buChar char="•"/>
            </a:pPr>
            <a:r>
              <a:rPr lang="en-US" b="true" sz="3632">
                <a:solidFill>
                  <a:srgbClr val="000000"/>
                </a:solidFill>
                <a:latin typeface="Open Sans Bold"/>
                <a:ea typeface="Open Sans Bold"/>
                <a:cs typeface="Open Sans Bold"/>
                <a:sym typeface="Open Sans Bold"/>
              </a:rPr>
              <a:t>Seguridad</a:t>
            </a:r>
          </a:p>
          <a:p>
            <a:pPr algn="l" marL="784279" indent="-392139" lvl="1">
              <a:lnSpc>
                <a:spcPts val="5085"/>
              </a:lnSpc>
              <a:buFont typeface="Arial"/>
              <a:buChar char="•"/>
            </a:pPr>
            <a:r>
              <a:rPr lang="en-US" b="true" sz="3632">
                <a:solidFill>
                  <a:srgbClr val="000000"/>
                </a:solidFill>
                <a:latin typeface="Open Sans Bold"/>
                <a:ea typeface="Open Sans Bold"/>
                <a:cs typeface="Open Sans Bold"/>
                <a:sym typeface="Open Sans Bold"/>
              </a:rPr>
              <a:t>Impacto social</a:t>
            </a:r>
          </a:p>
          <a:p>
            <a:pPr algn="ctr">
              <a:lnSpc>
                <a:spcPts val="4714"/>
              </a:lnSpc>
            </a:pPr>
          </a:p>
          <a:p>
            <a:pPr algn="ctr">
              <a:lnSpc>
                <a:spcPts val="4133"/>
              </a:lnSpc>
            </a:pPr>
          </a:p>
        </p:txBody>
      </p:sp>
      <p:sp>
        <p:nvSpPr>
          <p:cNvPr name="TextBox 15" id="15"/>
          <p:cNvSpPr txBox="true"/>
          <p:nvPr/>
        </p:nvSpPr>
        <p:spPr>
          <a:xfrm rot="0">
            <a:off x="8948214" y="3228868"/>
            <a:ext cx="7357188" cy="2887437"/>
          </a:xfrm>
          <a:prstGeom prst="rect">
            <a:avLst/>
          </a:prstGeom>
        </p:spPr>
        <p:txBody>
          <a:bodyPr anchor="t" rtlCol="false" tIns="0" lIns="0" bIns="0" rIns="0">
            <a:spAutoFit/>
          </a:bodyPr>
          <a:lstStyle/>
          <a:p>
            <a:pPr algn="ctr">
              <a:lnSpc>
                <a:spcPts val="4649"/>
              </a:lnSpc>
            </a:pPr>
            <a:r>
              <a:rPr lang="en-US" sz="3321" b="true">
                <a:solidFill>
                  <a:srgbClr val="000000"/>
                </a:solidFill>
                <a:latin typeface="Open Sans Bold"/>
                <a:ea typeface="Open Sans Bold"/>
                <a:cs typeface="Open Sans Bold"/>
                <a:sym typeface="Open Sans Bold"/>
              </a:rPr>
              <a:t> OBJETIVOS</a:t>
            </a:r>
          </a:p>
          <a:p>
            <a:pPr algn="ctr">
              <a:lnSpc>
                <a:spcPts val="4649"/>
              </a:lnSpc>
            </a:pPr>
            <a:r>
              <a:rPr lang="en-US" sz="3321" b="true">
                <a:solidFill>
                  <a:srgbClr val="000000"/>
                </a:solidFill>
                <a:latin typeface="Open Sans Bold"/>
                <a:ea typeface="Open Sans Bold"/>
                <a:cs typeface="Open Sans Bold"/>
                <a:sym typeface="Open Sans Bold"/>
              </a:rPr>
              <a:t> Mejorar la higiene y apariencia de sus mascotas, vender diferentes productos para el cuidado y salud de las mismas.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6031">
            <a:off x="-955757" y="-1210009"/>
            <a:ext cx="4852049" cy="6051720"/>
          </a:xfrm>
          <a:custGeom>
            <a:avLst/>
            <a:gdLst/>
            <a:ahLst/>
            <a:cxnLst/>
            <a:rect r="r" b="b" t="t" l="l"/>
            <a:pathLst>
              <a:path h="6051720" w="4852049">
                <a:moveTo>
                  <a:pt x="0" y="0"/>
                </a:moveTo>
                <a:lnTo>
                  <a:pt x="4852049" y="0"/>
                </a:lnTo>
                <a:lnTo>
                  <a:pt x="4852049" y="6051720"/>
                </a:lnTo>
                <a:lnTo>
                  <a:pt x="0" y="6051720"/>
                </a:lnTo>
                <a:lnTo>
                  <a:pt x="0" y="0"/>
                </a:lnTo>
                <a:close/>
              </a:path>
            </a:pathLst>
          </a:custGeom>
          <a:blipFill>
            <a:blip r:embed="rId2">
              <a:extLst>
                <a:ext uri="{96DAC541-7B7A-43D3-8B79-37D633B846F1}">
                  <asvg:svgBlip xmlns:asvg="http://schemas.microsoft.com/office/drawing/2016/SVG/main" r:embed="rId3"/>
                </a:ext>
              </a:extLst>
            </a:blip>
            <a:stretch>
              <a:fillRect l="-30391" t="0" r="0" b="-10920"/>
            </a:stretch>
          </a:blipFill>
        </p:spPr>
      </p:sp>
      <p:sp>
        <p:nvSpPr>
          <p:cNvPr name="Freeform 3" id="3"/>
          <p:cNvSpPr/>
          <p:nvPr/>
        </p:nvSpPr>
        <p:spPr>
          <a:xfrm flipH="false" flipV="false" rot="-475429">
            <a:off x="1375876" y="7004444"/>
            <a:ext cx="1544109" cy="1457077"/>
          </a:xfrm>
          <a:custGeom>
            <a:avLst/>
            <a:gdLst/>
            <a:ahLst/>
            <a:cxnLst/>
            <a:rect r="r" b="b" t="t" l="l"/>
            <a:pathLst>
              <a:path h="1457077" w="1544109">
                <a:moveTo>
                  <a:pt x="0" y="0"/>
                </a:moveTo>
                <a:lnTo>
                  <a:pt x="1544109" y="0"/>
                </a:lnTo>
                <a:lnTo>
                  <a:pt x="1544109" y="1457078"/>
                </a:lnTo>
                <a:lnTo>
                  <a:pt x="0" y="1457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56001">
            <a:off x="695478" y="8718286"/>
            <a:ext cx="1102134" cy="1040014"/>
          </a:xfrm>
          <a:custGeom>
            <a:avLst/>
            <a:gdLst/>
            <a:ahLst/>
            <a:cxnLst/>
            <a:rect r="r" b="b" t="t" l="l"/>
            <a:pathLst>
              <a:path h="1040014" w="1102134">
                <a:moveTo>
                  <a:pt x="0" y="0"/>
                </a:moveTo>
                <a:lnTo>
                  <a:pt x="1102134" y="0"/>
                </a:lnTo>
                <a:lnTo>
                  <a:pt x="1102134" y="1040013"/>
                </a:lnTo>
                <a:lnTo>
                  <a:pt x="0" y="1040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470268" y="1612831"/>
            <a:ext cx="15568779" cy="1566508"/>
          </a:xfrm>
          <a:prstGeom prst="rect">
            <a:avLst/>
          </a:prstGeom>
        </p:spPr>
        <p:txBody>
          <a:bodyPr anchor="t" rtlCol="false" tIns="0" lIns="0" bIns="0" rIns="0">
            <a:spAutoFit/>
          </a:bodyPr>
          <a:lstStyle/>
          <a:p>
            <a:pPr algn="ctr">
              <a:lnSpc>
                <a:spcPts val="12882"/>
              </a:lnSpc>
              <a:spcBef>
                <a:spcPct val="0"/>
              </a:spcBef>
            </a:pPr>
            <a:r>
              <a:rPr lang="en-US" sz="9201">
                <a:solidFill>
                  <a:srgbClr val="6D4F38"/>
                </a:solidFill>
                <a:latin typeface="League Spartan"/>
                <a:ea typeface="League Spartan"/>
                <a:cs typeface="League Spartan"/>
                <a:sym typeface="League Spartan"/>
              </a:rPr>
              <a:t>POLITICAS</a:t>
            </a:r>
          </a:p>
        </p:txBody>
      </p:sp>
      <p:grpSp>
        <p:nvGrpSpPr>
          <p:cNvPr name="Group 6" id="6"/>
          <p:cNvGrpSpPr/>
          <p:nvPr/>
        </p:nvGrpSpPr>
        <p:grpSpPr>
          <a:xfrm rot="0">
            <a:off x="14676962" y="6640802"/>
            <a:ext cx="3611038" cy="3611038"/>
            <a:chOff x="0" y="0"/>
            <a:chExt cx="4814717" cy="4814717"/>
          </a:xfrm>
        </p:grpSpPr>
        <p:sp>
          <p:nvSpPr>
            <p:cNvPr name="Freeform 7" id="7"/>
            <p:cNvSpPr/>
            <p:nvPr/>
          </p:nvSpPr>
          <p:spPr>
            <a:xfrm flipH="false" flipV="false" rot="0">
              <a:off x="646492" y="576254"/>
              <a:ext cx="3575128" cy="3662209"/>
            </a:xfrm>
            <a:custGeom>
              <a:avLst/>
              <a:gdLst/>
              <a:ahLst/>
              <a:cxnLst/>
              <a:rect r="r" b="b" t="t" l="l"/>
              <a:pathLst>
                <a:path h="3662209" w="3575128">
                  <a:moveTo>
                    <a:pt x="0" y="0"/>
                  </a:moveTo>
                  <a:lnTo>
                    <a:pt x="3575128" y="0"/>
                  </a:lnTo>
                  <a:lnTo>
                    <a:pt x="3575128" y="3662209"/>
                  </a:lnTo>
                  <a:lnTo>
                    <a:pt x="0" y="3662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0"/>
              <a:ext cx="4814717" cy="4814717"/>
            </a:xfrm>
            <a:custGeom>
              <a:avLst/>
              <a:gdLst/>
              <a:ahLst/>
              <a:cxnLst/>
              <a:rect r="r" b="b" t="t" l="l"/>
              <a:pathLst>
                <a:path h="4814717" w="4814717">
                  <a:moveTo>
                    <a:pt x="0" y="0"/>
                  </a:moveTo>
                  <a:lnTo>
                    <a:pt x="4814717" y="0"/>
                  </a:lnTo>
                  <a:lnTo>
                    <a:pt x="4814717" y="4814717"/>
                  </a:lnTo>
                  <a:lnTo>
                    <a:pt x="0" y="4814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7183" y="74167"/>
              <a:ext cx="4666382" cy="4666382"/>
            </a:xfrm>
            <a:custGeom>
              <a:avLst/>
              <a:gdLst/>
              <a:ahLst/>
              <a:cxnLst/>
              <a:rect r="r" b="b" t="t" l="l"/>
              <a:pathLst>
                <a:path h="4666382" w="4666382">
                  <a:moveTo>
                    <a:pt x="0" y="0"/>
                  </a:moveTo>
                  <a:lnTo>
                    <a:pt x="4666382" y="0"/>
                  </a:lnTo>
                  <a:lnTo>
                    <a:pt x="4666382" y="4666383"/>
                  </a:lnTo>
                  <a:lnTo>
                    <a:pt x="0" y="4666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785" y="178389"/>
              <a:ext cx="4432008" cy="4432008"/>
            </a:xfrm>
            <a:custGeom>
              <a:avLst/>
              <a:gdLst/>
              <a:ahLst/>
              <a:cxnLst/>
              <a:rect r="r" b="b" t="t" l="l"/>
              <a:pathLst>
                <a:path h="4432008" w="4432008">
                  <a:moveTo>
                    <a:pt x="0" y="0"/>
                  </a:moveTo>
                  <a:lnTo>
                    <a:pt x="4432008" y="0"/>
                  </a:lnTo>
                  <a:lnTo>
                    <a:pt x="4432008" y="4432009"/>
                  </a:lnTo>
                  <a:lnTo>
                    <a:pt x="0" y="4432009"/>
                  </a:lnTo>
                  <a:lnTo>
                    <a:pt x="0" y="0"/>
                  </a:lnTo>
                  <a:close/>
                </a:path>
              </a:pathLst>
            </a:custGeom>
            <a:blipFill>
              <a:blip r:embed="rId12">
                <a:alphaModFix amt="85000"/>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105860">
              <a:off x="656152" y="3124525"/>
              <a:ext cx="3540227" cy="1254770"/>
            </a:xfrm>
            <a:prstGeom prst="rect">
              <a:avLst/>
            </a:prstGeom>
          </p:spPr>
          <p:txBody>
            <a:bodyPr anchor="t" rtlCol="false" tIns="0" lIns="0" bIns="0" rIns="0">
              <a:spAutoFit/>
            </a:bodyPr>
            <a:lstStyle/>
            <a:p>
              <a:pPr algn="ctr">
                <a:lnSpc>
                  <a:spcPts val="2114"/>
                </a:lnSpc>
              </a:pPr>
            </a:p>
            <a:p>
              <a:pPr algn="ctr">
                <a:lnSpc>
                  <a:spcPts val="2114"/>
                </a:lnSpc>
              </a:pPr>
              <a:r>
                <a:rPr lang="en-US" b="true" sz="1364" spc="477">
                  <a:solidFill>
                    <a:srgbClr val="703A44"/>
                  </a:solidFill>
                  <a:latin typeface="Quicksand Bold"/>
                  <a:ea typeface="Quicksand Bold"/>
                  <a:cs typeface="Quicksand Bold"/>
                  <a:sym typeface="Quicksand Bold"/>
                </a:rPr>
                <a:t>HUELLITAS CON AMOR</a:t>
              </a:r>
            </a:p>
          </p:txBody>
        </p:sp>
        <p:sp>
          <p:nvSpPr>
            <p:cNvPr name="TextBox 12" id="12"/>
            <p:cNvSpPr txBox="true"/>
            <p:nvPr/>
          </p:nvSpPr>
          <p:spPr>
            <a:xfrm rot="0">
              <a:off x="957060" y="374368"/>
              <a:ext cx="2953992" cy="1179243"/>
            </a:xfrm>
            <a:prstGeom prst="rect">
              <a:avLst/>
            </a:prstGeom>
          </p:spPr>
          <p:txBody>
            <a:bodyPr anchor="t" rtlCol="false" tIns="0" lIns="0" bIns="0" rIns="0">
              <a:spAutoFit/>
            </a:bodyPr>
            <a:lstStyle/>
            <a:p>
              <a:pPr algn="ctr">
                <a:lnSpc>
                  <a:spcPts val="4335"/>
                </a:lnSpc>
              </a:pPr>
              <a:r>
                <a:rPr lang="en-US" sz="4128" spc="123">
                  <a:solidFill>
                    <a:srgbClr val="703A44"/>
                  </a:solidFill>
                  <a:latin typeface="Lilita One"/>
                  <a:ea typeface="Lilita One"/>
                  <a:cs typeface="Lilita One"/>
                  <a:sym typeface="Lilita One"/>
                </a:rPr>
                <a:t>Pet shop</a:t>
              </a:r>
            </a:p>
          </p:txBody>
        </p:sp>
        <p:sp>
          <p:nvSpPr>
            <p:cNvPr name="Freeform 13" id="13"/>
            <p:cNvSpPr/>
            <p:nvPr/>
          </p:nvSpPr>
          <p:spPr>
            <a:xfrm flipH="false" flipV="false" rot="0">
              <a:off x="1301612" y="1553611"/>
              <a:ext cx="2264888" cy="2357998"/>
            </a:xfrm>
            <a:custGeom>
              <a:avLst/>
              <a:gdLst/>
              <a:ahLst/>
              <a:cxnLst/>
              <a:rect r="r" b="b" t="t" l="l"/>
              <a:pathLst>
                <a:path h="2357998" w="2264888">
                  <a:moveTo>
                    <a:pt x="0" y="0"/>
                  </a:moveTo>
                  <a:lnTo>
                    <a:pt x="2264888" y="0"/>
                  </a:lnTo>
                  <a:lnTo>
                    <a:pt x="2264888" y="2357998"/>
                  </a:lnTo>
                  <a:lnTo>
                    <a:pt x="0" y="23579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TextBox 14" id="14"/>
          <p:cNvSpPr txBox="true"/>
          <p:nvPr/>
        </p:nvSpPr>
        <p:spPr>
          <a:xfrm rot="0">
            <a:off x="0" y="3495568"/>
            <a:ext cx="18288000" cy="1650739"/>
          </a:xfrm>
          <a:prstGeom prst="rect">
            <a:avLst/>
          </a:prstGeom>
        </p:spPr>
        <p:txBody>
          <a:bodyPr anchor="t" rtlCol="false" tIns="0" lIns="0" bIns="0" rIns="0">
            <a:spAutoFit/>
          </a:bodyPr>
          <a:lstStyle/>
          <a:p>
            <a:pPr algn="ctr">
              <a:lnSpc>
                <a:spcPts val="6664"/>
              </a:lnSpc>
            </a:pPr>
            <a:r>
              <a:rPr lang="en-US" sz="4760" b="true">
                <a:solidFill>
                  <a:srgbClr val="000000"/>
                </a:solidFill>
                <a:latin typeface="Open Sans Bold"/>
                <a:ea typeface="Open Sans Bold"/>
                <a:cs typeface="Open Sans Bold"/>
                <a:sym typeface="Open Sans Bold"/>
              </a:rPr>
              <a:t>Ser líderes en la satisfacción de nuestros clientes, teniendo en cuenta la seguridad y cuidado de sus mascotas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DAGCI9TJYCQ</dc:identifier>
  <dcterms:modified xsi:type="dcterms:W3CDTF">2011-08-01T06:04:30Z</dcterms:modified>
  <cp:revision>1</cp:revision>
  <dc:title>HUELLITAS CON AMOR</dc:title>
</cp:coreProperties>
</file>