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4" r:id="rId9"/>
    <p:sldId id="263" r:id="rId10"/>
    <p:sldId id="267" r:id="rId11"/>
    <p:sldId id="265" r:id="rId12"/>
    <p:sldId id="268" r:id="rId13"/>
    <p:sldId id="273" r:id="rId14"/>
    <p:sldId id="269" r:id="rId15"/>
    <p:sldId id="270" r:id="rId16"/>
    <p:sldId id="274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24"/>
  </p:normalViewPr>
  <p:slideViewPr>
    <p:cSldViewPr snapToGrid="0">
      <p:cViewPr varScale="1">
        <p:scale>
          <a:sx n="78" d="100"/>
          <a:sy n="78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926E-BFC3-A24A-8BED-9D139FE01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D5A45-23B3-8959-AD89-9DFC3EB4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5067-8FC0-55F4-B9CD-0A385E20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BC85-F650-26D3-6DF5-E5AA97A5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D4B4-9EE1-1225-7964-3937BA24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BD4-92E6-1EFE-0243-F597ED39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67ABE-2B73-3DCE-4AAF-96F76C95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4EFD-01E4-F992-C88B-D76BF7D0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0A73-B0F2-15DC-3CE8-91B883B0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FAB2-645D-E824-B83D-A301963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52852-4BA8-A5CC-B393-2B931DB7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B2610-ABEF-6F4E-23FC-8CEC2626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153-7A05-8F06-2F32-546202F4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B3DA-F410-907F-8704-1E89510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835F-FEDF-5F80-26C0-265626DA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819F-3C4D-F5A2-4B36-A3322E63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5BC2-C31B-37E1-CD5D-496997E4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9B88-DD33-343A-AD5D-9C800184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3BB7-DB8A-8982-633E-17C003CA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96F9-E606-1574-755E-3B36486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DC94-A9DA-42B3-4511-CD27F33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C5FA-37CB-4B9C-58C4-4C416859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62F5-92F3-6145-526B-5D4B7A5D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70EC-7FC1-44BB-9466-296643B8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6676-9AFE-B4AC-BE2D-17AA1682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C6C6-B7D6-A736-F2A6-26A68916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5EB7-E9B3-4D07-E48E-CCB42313E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8AA0F-B9C2-3C0A-2547-0986636C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2732E-B6A6-6D14-FF3F-A91CEC0F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8A0A-5174-B94B-45C4-E711B4E9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76B56-C6B6-4AF5-8F93-76FF214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B7D6-E1A3-6429-45A7-6138915C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A6A07-3056-9437-D8C5-89F502D3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6452A-3B07-D234-9218-B2E77E99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92C07-77F5-8942-9007-FE96EF289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EA4D9-0219-4D83-C788-49F0F5F5B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211CA-5DF7-6D88-FCC9-190BB4F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8BDAE-B4BB-B9C6-A468-D42F6C35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4398F-8FA6-3621-ED12-651A7EBE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878-E36F-6AEA-B9B9-24B7BA9C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F2B3-F2B0-E5D9-3E96-485A53B9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6DE8B-1830-1DDC-AD32-1D5D703B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62671-0EF5-996A-819C-23F47347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47162-BEF9-138E-8139-3F66DA1F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E8EFA-7492-8BFA-BD6B-488AB49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98184-3154-A729-74F3-45EE60F9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9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B059-FA12-B782-245E-717014AA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A71C-766A-6998-E459-5247CD83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FC7A-753D-DEE7-42DD-08108E46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8E0-04DD-9B27-7BA4-C06851E2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3024-267A-F8BE-3E0B-E32AFB3D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ECBCB-7D2B-DD85-960D-BBA23B41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D84-F1BF-603B-ECAA-4055A62C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4C54E-3D5E-7C70-BE34-00433B0B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06CF-BD1D-39DA-585C-CB5CB175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02AC-A869-D3C8-4381-80357217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1132-F74D-6ADB-E688-8E52FE76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3E06-2A91-4D9E-AADC-9AECAB3B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31E7F-1C80-E996-4C00-9706EE87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445C-9E09-C552-3282-0A6365B9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925A-44EC-AF34-460D-70AFBB3EF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5D53-6CED-9F41-869F-DFAFE898B579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CA73-8C35-55FB-6FAB-7E5674D9D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C3C7-7DE6-2BBD-0BB3-AB2571999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1749-F438-CD40-9429-2E5EF5A59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2231801" y="2595203"/>
            <a:ext cx="772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利用dflow实现高通量材料筛选</a:t>
            </a:r>
            <a:r>
              <a:rPr lang="zh-CN" altLang="en-US" sz="32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和机器学习</a:t>
            </a:r>
            <a:endParaRPr lang="en-US" sz="32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2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638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Dflow串联高通量筛选和机器学习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3AB816-639B-5511-B19D-9643EC7BAA7D}"/>
              </a:ext>
            </a:extLst>
          </p:cNvPr>
          <p:cNvSpPr/>
          <p:nvPr/>
        </p:nvSpPr>
        <p:spPr>
          <a:xfrm>
            <a:off x="3718560" y="81915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data from materials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EA7C6A-2505-9FF4-D962-95EBE150DEA6}"/>
              </a:ext>
            </a:extLst>
          </p:cNvPr>
          <p:cNvSpPr/>
          <p:nvPr/>
        </p:nvSpPr>
        <p:spPr>
          <a:xfrm>
            <a:off x="2514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31FB9-CB01-6902-5AA9-C57986A649E8}"/>
              </a:ext>
            </a:extLst>
          </p:cNvPr>
          <p:cNvSpPr/>
          <p:nvPr/>
        </p:nvSpPr>
        <p:spPr>
          <a:xfrm>
            <a:off x="228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43C9FE-75FE-9D5E-E046-4300631E7931}"/>
              </a:ext>
            </a:extLst>
          </p:cNvPr>
          <p:cNvSpPr/>
          <p:nvPr/>
        </p:nvSpPr>
        <p:spPr>
          <a:xfrm>
            <a:off x="4800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405D24-87B0-A84A-D705-80138D0C8D31}"/>
              </a:ext>
            </a:extLst>
          </p:cNvPr>
          <p:cNvSpPr/>
          <p:nvPr/>
        </p:nvSpPr>
        <p:spPr>
          <a:xfrm>
            <a:off x="7086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9A70D6-E453-A522-55F0-A5E5654F62DF}"/>
              </a:ext>
            </a:extLst>
          </p:cNvPr>
          <p:cNvSpPr/>
          <p:nvPr/>
        </p:nvSpPr>
        <p:spPr>
          <a:xfrm>
            <a:off x="228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900FD61-8DDD-E222-0885-BF877D568E2C}"/>
              </a:ext>
            </a:extLst>
          </p:cNvPr>
          <p:cNvSpPr/>
          <p:nvPr/>
        </p:nvSpPr>
        <p:spPr>
          <a:xfrm>
            <a:off x="2514600" y="579501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EB7DBA-0F20-A214-9FE0-B5DDB07F049A}"/>
              </a:ext>
            </a:extLst>
          </p:cNvPr>
          <p:cNvSpPr/>
          <p:nvPr/>
        </p:nvSpPr>
        <p:spPr>
          <a:xfrm>
            <a:off x="2514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C0BFA5-235F-20BB-AC8C-B70140AFF0D3}"/>
              </a:ext>
            </a:extLst>
          </p:cNvPr>
          <p:cNvSpPr/>
          <p:nvPr/>
        </p:nvSpPr>
        <p:spPr>
          <a:xfrm>
            <a:off x="4800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7162E-7908-F96A-BFC1-223E3876C159}"/>
              </a:ext>
            </a:extLst>
          </p:cNvPr>
          <p:cNvSpPr/>
          <p:nvPr/>
        </p:nvSpPr>
        <p:spPr>
          <a:xfrm>
            <a:off x="7086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90E17F-DF9A-48DB-9EBE-98EB62676E21}"/>
              </a:ext>
            </a:extLst>
          </p:cNvPr>
          <p:cNvSpPr/>
          <p:nvPr/>
        </p:nvSpPr>
        <p:spPr>
          <a:xfrm>
            <a:off x="228600" y="3857685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cgcnn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0977C-5A7D-2544-1B80-8F082026D4F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234440" y="1581150"/>
            <a:ext cx="3489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5E72B-07A3-698F-C590-9D96BB722487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20440" y="1581150"/>
            <a:ext cx="1203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2C22C-DE8B-F39A-3B90-5A5A79E1CD9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724400" y="1581150"/>
            <a:ext cx="1082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E72A0-F2D7-66EE-E0D9-CF617838037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24400" y="1581150"/>
            <a:ext cx="3368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F1326-B2C9-5606-6F22-6841EF92B9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234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E2D78C-1B6D-A45C-082E-1EE08B73E00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520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69243B-0BA4-43F7-F6E2-D322DA4F0FE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806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320ACB-7EB0-F6B5-E549-1D23298D128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092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A93BB1-ACEE-6530-2C0D-EEA0AE92540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1234440" y="3604260"/>
            <a:ext cx="0" cy="25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324F3-D2A8-D10A-D133-6DF7F21766C8}"/>
              </a:ext>
            </a:extLst>
          </p:cNvPr>
          <p:cNvCxnSpPr>
            <a:cxnSpLocks/>
            <a:stCxn id="15" idx="2"/>
            <a:endCxn id="60" idx="0"/>
          </p:cNvCxnSpPr>
          <p:nvPr/>
        </p:nvCxnSpPr>
        <p:spPr>
          <a:xfrm>
            <a:off x="1234440" y="4619685"/>
            <a:ext cx="0" cy="1351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D92C404-33CF-CB31-943C-6BF858E7E4AD}"/>
              </a:ext>
            </a:extLst>
          </p:cNvPr>
          <p:cNvSpPr/>
          <p:nvPr/>
        </p:nvSpPr>
        <p:spPr>
          <a:xfrm>
            <a:off x="228600" y="475488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A5AC0A1-80FA-B195-0C25-DD4203FF4369}"/>
              </a:ext>
            </a:extLst>
          </p:cNvPr>
          <p:cNvSpPr/>
          <p:nvPr/>
        </p:nvSpPr>
        <p:spPr>
          <a:xfrm>
            <a:off x="2514600" y="475488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 with data set 2 and model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064213-40FD-CB25-B18B-1AC569899961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3520440" y="3604260"/>
            <a:ext cx="0" cy="11506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08BF60-7C74-BC52-283B-3FA121E15656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2240280" y="5135880"/>
            <a:ext cx="2743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6D5566-7144-5743-035F-79119DAAAAD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>
            <a:off x="3520440" y="5516880"/>
            <a:ext cx="0" cy="2781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C9923C1-E927-532C-37CC-0BA115E259C1}"/>
              </a:ext>
            </a:extLst>
          </p:cNvPr>
          <p:cNvSpPr/>
          <p:nvPr/>
        </p:nvSpPr>
        <p:spPr>
          <a:xfrm>
            <a:off x="91440" y="655320"/>
            <a:ext cx="9204960" cy="309372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771DB-8C72-3175-2A3C-B20EFD326531}"/>
              </a:ext>
            </a:extLst>
          </p:cNvPr>
          <p:cNvSpPr/>
          <p:nvPr/>
        </p:nvSpPr>
        <p:spPr>
          <a:xfrm>
            <a:off x="198120" y="3764280"/>
            <a:ext cx="2194555" cy="17526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5A9F3-19DF-C429-DF60-027AD225BE84}"/>
              </a:ext>
            </a:extLst>
          </p:cNvPr>
          <p:cNvSpPr/>
          <p:nvPr/>
        </p:nvSpPr>
        <p:spPr>
          <a:xfrm>
            <a:off x="2446025" y="4716780"/>
            <a:ext cx="2194555" cy="195834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2DA422-82D9-541A-1C1D-6917ED30D5F3}"/>
              </a:ext>
            </a:extLst>
          </p:cNvPr>
          <p:cNvCxnSpPr>
            <a:cxnSpLocks/>
          </p:cNvCxnSpPr>
          <p:nvPr/>
        </p:nvCxnSpPr>
        <p:spPr>
          <a:xfrm flipV="1">
            <a:off x="9299448" y="216408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18FCE4-9E5F-B341-012B-54DFF82A2FDA}"/>
              </a:ext>
            </a:extLst>
          </p:cNvPr>
          <p:cNvSpPr txBox="1"/>
          <p:nvPr/>
        </p:nvSpPr>
        <p:spPr>
          <a:xfrm>
            <a:off x="9848088" y="1964025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</a:t>
            </a:r>
            <a:endParaRPr lang="en-US" sz="2000" dirty="0"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06845B-D455-8046-A95F-55B225BC7016}"/>
              </a:ext>
            </a:extLst>
          </p:cNvPr>
          <p:cNvCxnSpPr>
            <a:cxnSpLocks/>
          </p:cNvCxnSpPr>
          <p:nvPr/>
        </p:nvCxnSpPr>
        <p:spPr>
          <a:xfrm>
            <a:off x="2446025" y="4419630"/>
            <a:ext cx="7310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9267CE-D28C-BCA7-6F69-A7A498340CE9}"/>
              </a:ext>
            </a:extLst>
          </p:cNvPr>
          <p:cNvSpPr txBox="1"/>
          <p:nvPr/>
        </p:nvSpPr>
        <p:spPr>
          <a:xfrm>
            <a:off x="9848088" y="4219575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训练模型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2322D-475E-187F-4AF2-84C6BC83A12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40580" y="5695950"/>
            <a:ext cx="5116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441E9F-2D7F-3562-E2C9-E08F0B2EB2AC}"/>
              </a:ext>
            </a:extLst>
          </p:cNvPr>
          <p:cNvSpPr txBox="1"/>
          <p:nvPr/>
        </p:nvSpPr>
        <p:spPr>
          <a:xfrm>
            <a:off x="9848088" y="5495544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预测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2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6423956" y="1777275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输入API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-key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， 存储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CIF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的文件夹名字，筛选数据的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code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和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atom_init.json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文件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F375F5-2333-A8E1-BC09-1139C107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004222"/>
            <a:ext cx="6332516" cy="5213697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E1C98B-5909-CC7E-8C3B-412C039EFCD0}"/>
              </a:ext>
            </a:extLst>
          </p:cNvPr>
          <p:cNvSpPr/>
          <p:nvPr/>
        </p:nvSpPr>
        <p:spPr>
          <a:xfrm>
            <a:off x="411480" y="1676400"/>
            <a:ext cx="3246120" cy="1524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97442F-3515-1692-5B8B-C5A75BB60462}"/>
              </a:ext>
            </a:extLst>
          </p:cNvPr>
          <p:cNvCxnSpPr>
            <a:cxnSpLocks/>
          </p:cNvCxnSpPr>
          <p:nvPr/>
        </p:nvCxnSpPr>
        <p:spPr>
          <a:xfrm>
            <a:off x="3657600" y="2377440"/>
            <a:ext cx="27663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347C34-14DF-37B9-2403-5D7D4A6EBBFA}"/>
              </a:ext>
            </a:extLst>
          </p:cNvPr>
          <p:cNvSpPr/>
          <p:nvPr/>
        </p:nvSpPr>
        <p:spPr>
          <a:xfrm>
            <a:off x="396240" y="3200400"/>
            <a:ext cx="3931920" cy="103631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35A218-493D-CAEC-0FE2-10CC9826574F}"/>
              </a:ext>
            </a:extLst>
          </p:cNvPr>
          <p:cNvCxnSpPr>
            <a:cxnSpLocks/>
          </p:cNvCxnSpPr>
          <p:nvPr/>
        </p:nvCxnSpPr>
        <p:spPr>
          <a:xfrm>
            <a:off x="4328160" y="3764280"/>
            <a:ext cx="209579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54456-B6C0-B8D7-DD37-252E66384E08}"/>
              </a:ext>
            </a:extLst>
          </p:cNvPr>
          <p:cNvSpPr txBox="1"/>
          <p:nvPr/>
        </p:nvSpPr>
        <p:spPr>
          <a:xfrm>
            <a:off x="6423956" y="3533447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定义输出文件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8898B44-EB67-0DDB-81FF-23DFEE5B1DB9}"/>
              </a:ext>
            </a:extLst>
          </p:cNvPr>
          <p:cNvSpPr/>
          <p:nvPr/>
        </p:nvSpPr>
        <p:spPr>
          <a:xfrm>
            <a:off x="411480" y="4236715"/>
            <a:ext cx="5897880" cy="18592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57F45-81D5-D0E5-5FF2-6CD1BAD6B8AA}"/>
              </a:ext>
            </a:extLst>
          </p:cNvPr>
          <p:cNvSpPr txBox="1"/>
          <p:nvPr/>
        </p:nvSpPr>
        <p:spPr>
          <a:xfrm>
            <a:off x="6423956" y="4695347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运行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screen_1.py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把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atom_init.json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文件放入输出文件夹中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9AA24-971A-5A99-B2CC-62207C3A5D5E}"/>
              </a:ext>
            </a:extLst>
          </p:cNvPr>
          <p:cNvSpPr txBox="1"/>
          <p:nvPr/>
        </p:nvSpPr>
        <p:spPr>
          <a:xfrm>
            <a:off x="569425" y="5813642"/>
            <a:ext cx="1082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将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steps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放入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list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中可实现并行运行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98C9006-742E-E952-4433-170D5EA2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9" y="767654"/>
            <a:ext cx="11764224" cy="42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638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Dflow串联高通量筛选和机器学习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3AB816-639B-5511-B19D-9643EC7BAA7D}"/>
              </a:ext>
            </a:extLst>
          </p:cNvPr>
          <p:cNvSpPr/>
          <p:nvPr/>
        </p:nvSpPr>
        <p:spPr>
          <a:xfrm>
            <a:off x="3718560" y="81915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data from materials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EA7C6A-2505-9FF4-D962-95EBE150DEA6}"/>
              </a:ext>
            </a:extLst>
          </p:cNvPr>
          <p:cNvSpPr/>
          <p:nvPr/>
        </p:nvSpPr>
        <p:spPr>
          <a:xfrm>
            <a:off x="2514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31FB9-CB01-6902-5AA9-C57986A649E8}"/>
              </a:ext>
            </a:extLst>
          </p:cNvPr>
          <p:cNvSpPr/>
          <p:nvPr/>
        </p:nvSpPr>
        <p:spPr>
          <a:xfrm>
            <a:off x="228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43C9FE-75FE-9D5E-E046-4300631E7931}"/>
              </a:ext>
            </a:extLst>
          </p:cNvPr>
          <p:cNvSpPr/>
          <p:nvPr/>
        </p:nvSpPr>
        <p:spPr>
          <a:xfrm>
            <a:off x="4800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405D24-87B0-A84A-D705-80138D0C8D31}"/>
              </a:ext>
            </a:extLst>
          </p:cNvPr>
          <p:cNvSpPr/>
          <p:nvPr/>
        </p:nvSpPr>
        <p:spPr>
          <a:xfrm>
            <a:off x="7086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9A70D6-E453-A522-55F0-A5E5654F62DF}"/>
              </a:ext>
            </a:extLst>
          </p:cNvPr>
          <p:cNvSpPr/>
          <p:nvPr/>
        </p:nvSpPr>
        <p:spPr>
          <a:xfrm>
            <a:off x="228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900FD61-8DDD-E222-0885-BF877D568E2C}"/>
              </a:ext>
            </a:extLst>
          </p:cNvPr>
          <p:cNvSpPr/>
          <p:nvPr/>
        </p:nvSpPr>
        <p:spPr>
          <a:xfrm>
            <a:off x="2514600" y="579501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EB7DBA-0F20-A214-9FE0-B5DDB07F049A}"/>
              </a:ext>
            </a:extLst>
          </p:cNvPr>
          <p:cNvSpPr/>
          <p:nvPr/>
        </p:nvSpPr>
        <p:spPr>
          <a:xfrm>
            <a:off x="2514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C0BFA5-235F-20BB-AC8C-B70140AFF0D3}"/>
              </a:ext>
            </a:extLst>
          </p:cNvPr>
          <p:cNvSpPr/>
          <p:nvPr/>
        </p:nvSpPr>
        <p:spPr>
          <a:xfrm>
            <a:off x="4800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7162E-7908-F96A-BFC1-223E3876C159}"/>
              </a:ext>
            </a:extLst>
          </p:cNvPr>
          <p:cNvSpPr/>
          <p:nvPr/>
        </p:nvSpPr>
        <p:spPr>
          <a:xfrm>
            <a:off x="7086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90E17F-DF9A-48DB-9EBE-98EB62676E21}"/>
              </a:ext>
            </a:extLst>
          </p:cNvPr>
          <p:cNvSpPr/>
          <p:nvPr/>
        </p:nvSpPr>
        <p:spPr>
          <a:xfrm>
            <a:off x="228600" y="3857685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cgcnn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0977C-5A7D-2544-1B80-8F082026D4F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234440" y="1581150"/>
            <a:ext cx="3489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5E72B-07A3-698F-C590-9D96BB722487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20440" y="1581150"/>
            <a:ext cx="1203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2C22C-DE8B-F39A-3B90-5A5A79E1CD9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724400" y="1581150"/>
            <a:ext cx="1082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E72A0-F2D7-66EE-E0D9-CF617838037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24400" y="1581150"/>
            <a:ext cx="3368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F1326-B2C9-5606-6F22-6841EF92B9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234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E2D78C-1B6D-A45C-082E-1EE08B73E00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520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69243B-0BA4-43F7-F6E2-D322DA4F0FE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806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320ACB-7EB0-F6B5-E549-1D23298D128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092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A93BB1-ACEE-6530-2C0D-EEA0AE92540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1234440" y="3604260"/>
            <a:ext cx="0" cy="25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324F3-D2A8-D10A-D133-6DF7F21766C8}"/>
              </a:ext>
            </a:extLst>
          </p:cNvPr>
          <p:cNvCxnSpPr>
            <a:cxnSpLocks/>
            <a:stCxn id="15" idx="2"/>
            <a:endCxn id="60" idx="0"/>
          </p:cNvCxnSpPr>
          <p:nvPr/>
        </p:nvCxnSpPr>
        <p:spPr>
          <a:xfrm>
            <a:off x="1234440" y="4619685"/>
            <a:ext cx="0" cy="1351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D92C404-33CF-CB31-943C-6BF858E7E4AD}"/>
              </a:ext>
            </a:extLst>
          </p:cNvPr>
          <p:cNvSpPr/>
          <p:nvPr/>
        </p:nvSpPr>
        <p:spPr>
          <a:xfrm>
            <a:off x="228600" y="475488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A5AC0A1-80FA-B195-0C25-DD4203FF4369}"/>
              </a:ext>
            </a:extLst>
          </p:cNvPr>
          <p:cNvSpPr/>
          <p:nvPr/>
        </p:nvSpPr>
        <p:spPr>
          <a:xfrm>
            <a:off x="2514600" y="475488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 with data set 2 and model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064213-40FD-CB25-B18B-1AC569899961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3520440" y="3604260"/>
            <a:ext cx="0" cy="11506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08BF60-7C74-BC52-283B-3FA121E15656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2240280" y="5135880"/>
            <a:ext cx="2743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6D5566-7144-5743-035F-79119DAAAAD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>
            <a:off x="3520440" y="5516880"/>
            <a:ext cx="0" cy="2781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C9923C1-E927-532C-37CC-0BA115E259C1}"/>
              </a:ext>
            </a:extLst>
          </p:cNvPr>
          <p:cNvSpPr/>
          <p:nvPr/>
        </p:nvSpPr>
        <p:spPr>
          <a:xfrm>
            <a:off x="91440" y="655320"/>
            <a:ext cx="9204960" cy="309372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771DB-8C72-3175-2A3C-B20EFD326531}"/>
              </a:ext>
            </a:extLst>
          </p:cNvPr>
          <p:cNvSpPr/>
          <p:nvPr/>
        </p:nvSpPr>
        <p:spPr>
          <a:xfrm>
            <a:off x="198120" y="3764280"/>
            <a:ext cx="2194555" cy="17526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5A9F3-19DF-C429-DF60-027AD225BE84}"/>
              </a:ext>
            </a:extLst>
          </p:cNvPr>
          <p:cNvSpPr/>
          <p:nvPr/>
        </p:nvSpPr>
        <p:spPr>
          <a:xfrm>
            <a:off x="2446025" y="4716780"/>
            <a:ext cx="2194555" cy="195834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2DA422-82D9-541A-1C1D-6917ED30D5F3}"/>
              </a:ext>
            </a:extLst>
          </p:cNvPr>
          <p:cNvCxnSpPr>
            <a:cxnSpLocks/>
          </p:cNvCxnSpPr>
          <p:nvPr/>
        </p:nvCxnSpPr>
        <p:spPr>
          <a:xfrm flipV="1">
            <a:off x="9299448" y="216408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18FCE4-9E5F-B341-012B-54DFF82A2FDA}"/>
              </a:ext>
            </a:extLst>
          </p:cNvPr>
          <p:cNvSpPr txBox="1"/>
          <p:nvPr/>
        </p:nvSpPr>
        <p:spPr>
          <a:xfrm>
            <a:off x="9848088" y="1964025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06845B-D455-8046-A95F-55B225BC7016}"/>
              </a:ext>
            </a:extLst>
          </p:cNvPr>
          <p:cNvCxnSpPr>
            <a:cxnSpLocks/>
          </p:cNvCxnSpPr>
          <p:nvPr/>
        </p:nvCxnSpPr>
        <p:spPr>
          <a:xfrm>
            <a:off x="2446025" y="4419630"/>
            <a:ext cx="7310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9267CE-D28C-BCA7-6F69-A7A498340CE9}"/>
              </a:ext>
            </a:extLst>
          </p:cNvPr>
          <p:cNvSpPr txBox="1"/>
          <p:nvPr/>
        </p:nvSpPr>
        <p:spPr>
          <a:xfrm>
            <a:off x="9848088" y="4219575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训练模型</a:t>
            </a:r>
            <a:endParaRPr lang="en-US" sz="2000" dirty="0"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2322D-475E-187F-4AF2-84C6BC83A12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40580" y="5695950"/>
            <a:ext cx="5116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441E9F-2D7F-3562-E2C9-E08F0B2EB2AC}"/>
              </a:ext>
            </a:extLst>
          </p:cNvPr>
          <p:cNvSpPr txBox="1"/>
          <p:nvPr/>
        </p:nvSpPr>
        <p:spPr>
          <a:xfrm>
            <a:off x="9848088" y="5495544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预测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28B111-F65D-0D4E-EC21-42789C86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3" y="1187854"/>
            <a:ext cx="6256459" cy="5061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训练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6423956" y="1777275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输入用于训练的代码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输入训练数据集：筛选步骤中的输出文件夹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E1C98B-5909-CC7E-8C3B-412C039EFCD0}"/>
              </a:ext>
            </a:extLst>
          </p:cNvPr>
          <p:cNvSpPr/>
          <p:nvPr/>
        </p:nvSpPr>
        <p:spPr>
          <a:xfrm>
            <a:off x="411480" y="1676400"/>
            <a:ext cx="3581400" cy="1524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97442F-3515-1692-5B8B-C5A75BB60462}"/>
              </a:ext>
            </a:extLst>
          </p:cNvPr>
          <p:cNvCxnSpPr>
            <a:cxnSpLocks/>
          </p:cNvCxnSpPr>
          <p:nvPr/>
        </p:nvCxnSpPr>
        <p:spPr>
          <a:xfrm>
            <a:off x="3992880" y="2377440"/>
            <a:ext cx="243107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347C34-14DF-37B9-2403-5D7D4A6EBBFA}"/>
              </a:ext>
            </a:extLst>
          </p:cNvPr>
          <p:cNvSpPr/>
          <p:nvPr/>
        </p:nvSpPr>
        <p:spPr>
          <a:xfrm>
            <a:off x="396240" y="3200400"/>
            <a:ext cx="3931920" cy="103631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35A218-493D-CAEC-0FE2-10CC9826574F}"/>
              </a:ext>
            </a:extLst>
          </p:cNvPr>
          <p:cNvCxnSpPr>
            <a:cxnSpLocks/>
          </p:cNvCxnSpPr>
          <p:nvPr/>
        </p:nvCxnSpPr>
        <p:spPr>
          <a:xfrm>
            <a:off x="4328160" y="3764280"/>
            <a:ext cx="209579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54456-B6C0-B8D7-DD37-252E66384E08}"/>
              </a:ext>
            </a:extLst>
          </p:cNvPr>
          <p:cNvSpPr txBox="1"/>
          <p:nvPr/>
        </p:nvSpPr>
        <p:spPr>
          <a:xfrm>
            <a:off x="6423956" y="3533447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定义输出模型的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8898B44-EB67-0DDB-81FF-23DFEE5B1DB9}"/>
              </a:ext>
            </a:extLst>
          </p:cNvPr>
          <p:cNvSpPr/>
          <p:nvPr/>
        </p:nvSpPr>
        <p:spPr>
          <a:xfrm>
            <a:off x="411480" y="4236715"/>
            <a:ext cx="5897880" cy="198119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57F45-81D5-D0E5-5FF2-6CD1BAD6B8AA}"/>
              </a:ext>
            </a:extLst>
          </p:cNvPr>
          <p:cNvSpPr txBox="1"/>
          <p:nvPr/>
        </p:nvSpPr>
        <p:spPr>
          <a:xfrm>
            <a:off x="6423956" y="4695347"/>
            <a:ext cx="4754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运行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main.py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这里训练数据只选了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50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个数据点，是为了快速跑完，实际过程中应使用尽可能多的数据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BEF52E-44EB-A57D-DE3A-0EFA469E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97" y="475267"/>
            <a:ext cx="4754881" cy="8935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F1D1DA-655D-667B-B536-3DA036602AAA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096738" y="1368801"/>
            <a:ext cx="0" cy="40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1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训练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9AA24-971A-5A99-B2CC-62207C3A5D5E}"/>
              </a:ext>
            </a:extLst>
          </p:cNvPr>
          <p:cNvSpPr txBox="1"/>
          <p:nvPr/>
        </p:nvSpPr>
        <p:spPr>
          <a:xfrm>
            <a:off x="682138" y="4507467"/>
            <a:ext cx="1082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这里把筛选出来的第一组数据（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step_train_ls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[0]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）作为训练数据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7B6F24-7764-C269-389B-3D8A1578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382004"/>
            <a:ext cx="12029743" cy="16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638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Dflow串联高通量筛选和机器学习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3AB816-639B-5511-B19D-9643EC7BAA7D}"/>
              </a:ext>
            </a:extLst>
          </p:cNvPr>
          <p:cNvSpPr/>
          <p:nvPr/>
        </p:nvSpPr>
        <p:spPr>
          <a:xfrm>
            <a:off x="3718560" y="81915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data from materials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EA7C6A-2505-9FF4-D962-95EBE150DEA6}"/>
              </a:ext>
            </a:extLst>
          </p:cNvPr>
          <p:cNvSpPr/>
          <p:nvPr/>
        </p:nvSpPr>
        <p:spPr>
          <a:xfrm>
            <a:off x="2514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31FB9-CB01-6902-5AA9-C57986A649E8}"/>
              </a:ext>
            </a:extLst>
          </p:cNvPr>
          <p:cNvSpPr/>
          <p:nvPr/>
        </p:nvSpPr>
        <p:spPr>
          <a:xfrm>
            <a:off x="228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43C9FE-75FE-9D5E-E046-4300631E7931}"/>
              </a:ext>
            </a:extLst>
          </p:cNvPr>
          <p:cNvSpPr/>
          <p:nvPr/>
        </p:nvSpPr>
        <p:spPr>
          <a:xfrm>
            <a:off x="4800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405D24-87B0-A84A-D705-80138D0C8D31}"/>
              </a:ext>
            </a:extLst>
          </p:cNvPr>
          <p:cNvSpPr/>
          <p:nvPr/>
        </p:nvSpPr>
        <p:spPr>
          <a:xfrm>
            <a:off x="7086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9A70D6-E453-A522-55F0-A5E5654F62DF}"/>
              </a:ext>
            </a:extLst>
          </p:cNvPr>
          <p:cNvSpPr/>
          <p:nvPr/>
        </p:nvSpPr>
        <p:spPr>
          <a:xfrm>
            <a:off x="228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900FD61-8DDD-E222-0885-BF877D568E2C}"/>
              </a:ext>
            </a:extLst>
          </p:cNvPr>
          <p:cNvSpPr/>
          <p:nvPr/>
        </p:nvSpPr>
        <p:spPr>
          <a:xfrm>
            <a:off x="2514600" y="579501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EB7DBA-0F20-A214-9FE0-B5DDB07F049A}"/>
              </a:ext>
            </a:extLst>
          </p:cNvPr>
          <p:cNvSpPr/>
          <p:nvPr/>
        </p:nvSpPr>
        <p:spPr>
          <a:xfrm>
            <a:off x="2514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C0BFA5-235F-20BB-AC8C-B70140AFF0D3}"/>
              </a:ext>
            </a:extLst>
          </p:cNvPr>
          <p:cNvSpPr/>
          <p:nvPr/>
        </p:nvSpPr>
        <p:spPr>
          <a:xfrm>
            <a:off x="4800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7162E-7908-F96A-BFC1-223E3876C159}"/>
              </a:ext>
            </a:extLst>
          </p:cNvPr>
          <p:cNvSpPr/>
          <p:nvPr/>
        </p:nvSpPr>
        <p:spPr>
          <a:xfrm>
            <a:off x="7086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90E17F-DF9A-48DB-9EBE-98EB62676E21}"/>
              </a:ext>
            </a:extLst>
          </p:cNvPr>
          <p:cNvSpPr/>
          <p:nvPr/>
        </p:nvSpPr>
        <p:spPr>
          <a:xfrm>
            <a:off x="228600" y="3857685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cgcnn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0977C-5A7D-2544-1B80-8F082026D4F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234440" y="1581150"/>
            <a:ext cx="3489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5E72B-07A3-698F-C590-9D96BB722487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20440" y="1581150"/>
            <a:ext cx="1203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2C22C-DE8B-F39A-3B90-5A5A79E1CD9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724400" y="1581150"/>
            <a:ext cx="1082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E72A0-F2D7-66EE-E0D9-CF617838037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24400" y="1581150"/>
            <a:ext cx="3368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F1326-B2C9-5606-6F22-6841EF92B9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234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E2D78C-1B6D-A45C-082E-1EE08B73E00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520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69243B-0BA4-43F7-F6E2-D322DA4F0FE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806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320ACB-7EB0-F6B5-E549-1D23298D128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092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A93BB1-ACEE-6530-2C0D-EEA0AE92540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1234440" y="3604260"/>
            <a:ext cx="0" cy="25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324F3-D2A8-D10A-D133-6DF7F21766C8}"/>
              </a:ext>
            </a:extLst>
          </p:cNvPr>
          <p:cNvCxnSpPr>
            <a:cxnSpLocks/>
            <a:stCxn id="15" idx="2"/>
            <a:endCxn id="60" idx="0"/>
          </p:cNvCxnSpPr>
          <p:nvPr/>
        </p:nvCxnSpPr>
        <p:spPr>
          <a:xfrm>
            <a:off x="1234440" y="4619685"/>
            <a:ext cx="0" cy="1351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D92C404-33CF-CB31-943C-6BF858E7E4AD}"/>
              </a:ext>
            </a:extLst>
          </p:cNvPr>
          <p:cNvSpPr/>
          <p:nvPr/>
        </p:nvSpPr>
        <p:spPr>
          <a:xfrm>
            <a:off x="228600" y="475488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A5AC0A1-80FA-B195-0C25-DD4203FF4369}"/>
              </a:ext>
            </a:extLst>
          </p:cNvPr>
          <p:cNvSpPr/>
          <p:nvPr/>
        </p:nvSpPr>
        <p:spPr>
          <a:xfrm>
            <a:off x="2514600" y="475488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 with data set 2 and model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064213-40FD-CB25-B18B-1AC569899961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3520440" y="3604260"/>
            <a:ext cx="0" cy="11506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08BF60-7C74-BC52-283B-3FA121E15656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2240280" y="5135880"/>
            <a:ext cx="2743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6D5566-7144-5743-035F-79119DAAAAD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>
            <a:off x="3520440" y="5516880"/>
            <a:ext cx="0" cy="2781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C9923C1-E927-532C-37CC-0BA115E259C1}"/>
              </a:ext>
            </a:extLst>
          </p:cNvPr>
          <p:cNvSpPr/>
          <p:nvPr/>
        </p:nvSpPr>
        <p:spPr>
          <a:xfrm>
            <a:off x="91440" y="655320"/>
            <a:ext cx="9204960" cy="309372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771DB-8C72-3175-2A3C-B20EFD326531}"/>
              </a:ext>
            </a:extLst>
          </p:cNvPr>
          <p:cNvSpPr/>
          <p:nvPr/>
        </p:nvSpPr>
        <p:spPr>
          <a:xfrm>
            <a:off x="198120" y="3764280"/>
            <a:ext cx="2194555" cy="17526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5A9F3-19DF-C429-DF60-027AD225BE84}"/>
              </a:ext>
            </a:extLst>
          </p:cNvPr>
          <p:cNvSpPr/>
          <p:nvPr/>
        </p:nvSpPr>
        <p:spPr>
          <a:xfrm>
            <a:off x="2446025" y="4716780"/>
            <a:ext cx="2194555" cy="195834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2DA422-82D9-541A-1C1D-6917ED30D5F3}"/>
              </a:ext>
            </a:extLst>
          </p:cNvPr>
          <p:cNvCxnSpPr>
            <a:cxnSpLocks/>
          </p:cNvCxnSpPr>
          <p:nvPr/>
        </p:nvCxnSpPr>
        <p:spPr>
          <a:xfrm flipV="1">
            <a:off x="9299448" y="216408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18FCE4-9E5F-B341-012B-54DFF82A2FDA}"/>
              </a:ext>
            </a:extLst>
          </p:cNvPr>
          <p:cNvSpPr txBox="1"/>
          <p:nvPr/>
        </p:nvSpPr>
        <p:spPr>
          <a:xfrm>
            <a:off x="9848088" y="1964025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06845B-D455-8046-A95F-55B225BC7016}"/>
              </a:ext>
            </a:extLst>
          </p:cNvPr>
          <p:cNvCxnSpPr>
            <a:cxnSpLocks/>
          </p:cNvCxnSpPr>
          <p:nvPr/>
        </p:nvCxnSpPr>
        <p:spPr>
          <a:xfrm>
            <a:off x="2446025" y="4419630"/>
            <a:ext cx="7310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9267CE-D28C-BCA7-6F69-A7A498340CE9}"/>
              </a:ext>
            </a:extLst>
          </p:cNvPr>
          <p:cNvSpPr txBox="1"/>
          <p:nvPr/>
        </p:nvSpPr>
        <p:spPr>
          <a:xfrm>
            <a:off x="9848088" y="4219575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训练模型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2322D-475E-187F-4AF2-84C6BC83A12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40580" y="5695950"/>
            <a:ext cx="5116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441E9F-2D7F-3562-E2C9-E08F0B2EB2AC}"/>
              </a:ext>
            </a:extLst>
          </p:cNvPr>
          <p:cNvSpPr txBox="1"/>
          <p:nvPr/>
        </p:nvSpPr>
        <p:spPr>
          <a:xfrm>
            <a:off x="9848088" y="5495544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预测</a:t>
            </a:r>
            <a:endParaRPr lang="en-US" sz="2000" dirty="0"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57C8A6-248C-84CA-FF56-6B3A2988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1" y="1334931"/>
            <a:ext cx="6772872" cy="4930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预测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6898873" y="1996440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输入用于预测的代码，模型（由上一步训练产生的）和需要预测的数据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E1C98B-5909-CC7E-8C3B-412C039EFCD0}"/>
              </a:ext>
            </a:extLst>
          </p:cNvPr>
          <p:cNvSpPr/>
          <p:nvPr/>
        </p:nvSpPr>
        <p:spPr>
          <a:xfrm>
            <a:off x="411480" y="1996440"/>
            <a:ext cx="3931920" cy="150876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97442F-3515-1692-5B8B-C5A75BB6046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43400" y="2750819"/>
            <a:ext cx="2507276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347C34-14DF-37B9-2403-5D7D4A6EBBFA}"/>
              </a:ext>
            </a:extLst>
          </p:cNvPr>
          <p:cNvSpPr/>
          <p:nvPr/>
        </p:nvSpPr>
        <p:spPr>
          <a:xfrm>
            <a:off x="396240" y="3505200"/>
            <a:ext cx="3931920" cy="103631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35A218-493D-CAEC-0FE2-10CC9826574F}"/>
              </a:ext>
            </a:extLst>
          </p:cNvPr>
          <p:cNvCxnSpPr>
            <a:cxnSpLocks/>
          </p:cNvCxnSpPr>
          <p:nvPr/>
        </p:nvCxnSpPr>
        <p:spPr>
          <a:xfrm>
            <a:off x="4328160" y="4069080"/>
            <a:ext cx="25225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54456-B6C0-B8D7-DD37-252E66384E08}"/>
              </a:ext>
            </a:extLst>
          </p:cNvPr>
          <p:cNvSpPr txBox="1"/>
          <p:nvPr/>
        </p:nvSpPr>
        <p:spPr>
          <a:xfrm>
            <a:off x="6850676" y="3533447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定义输出预测结果的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8898B44-EB67-0DDB-81FF-23DFEE5B1DB9}"/>
              </a:ext>
            </a:extLst>
          </p:cNvPr>
          <p:cNvSpPr/>
          <p:nvPr/>
        </p:nvSpPr>
        <p:spPr>
          <a:xfrm>
            <a:off x="411480" y="4541515"/>
            <a:ext cx="6439196" cy="168259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57F45-81D5-D0E5-5FF2-6CD1BAD6B8AA}"/>
              </a:ext>
            </a:extLst>
          </p:cNvPr>
          <p:cNvSpPr txBox="1"/>
          <p:nvPr/>
        </p:nvSpPr>
        <p:spPr>
          <a:xfrm>
            <a:off x="7025640" y="4695348"/>
            <a:ext cx="4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运行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predict.py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6F212B-B35F-DDBB-ED12-EB13ABC0B5CA}"/>
              </a:ext>
            </a:extLst>
          </p:cNvPr>
          <p:cNvCxnSpPr>
            <a:cxnSpLocks/>
          </p:cNvCxnSpPr>
          <p:nvPr/>
        </p:nvCxnSpPr>
        <p:spPr>
          <a:xfrm flipV="1">
            <a:off x="9733553" y="1587966"/>
            <a:ext cx="0" cy="40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CD89EA4-5B95-DABD-D020-85B4084B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20" y="630576"/>
            <a:ext cx="4508500" cy="8834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150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训练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9AA24-971A-5A99-B2CC-62207C3A5D5E}"/>
              </a:ext>
            </a:extLst>
          </p:cNvPr>
          <p:cNvSpPr txBox="1"/>
          <p:nvPr/>
        </p:nvSpPr>
        <p:spPr>
          <a:xfrm>
            <a:off x="682138" y="4507467"/>
            <a:ext cx="1082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这里把筛选出来的第二组数据（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step_train_ls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[1]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）作为需要预测的数据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7B594D5-5B80-DA13-3BB8-3CAE4829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8" y="1461408"/>
            <a:ext cx="11975375" cy="2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提交任务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B0A0C29B-4BFF-7BB1-6F0F-F2D922C9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21"/>
          <a:stretch/>
        </p:blipFill>
        <p:spPr>
          <a:xfrm>
            <a:off x="3997959" y="326909"/>
            <a:ext cx="2250441" cy="6451141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550A5A6-475F-33E9-DDAE-0CE9C8D9C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96"/>
          <a:stretch/>
        </p:blipFill>
        <p:spPr>
          <a:xfrm>
            <a:off x="7393940" y="1465178"/>
            <a:ext cx="4572000" cy="1310898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5B18EE-2D77-DE1E-03FE-23CC25871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333"/>
          <a:stretch/>
        </p:blipFill>
        <p:spPr>
          <a:xfrm>
            <a:off x="7393940" y="3487616"/>
            <a:ext cx="4572000" cy="1267996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D862AC-6838-36B8-2164-3FE53A6ED3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796"/>
          <a:stretch/>
        </p:blipFill>
        <p:spPr>
          <a:xfrm>
            <a:off x="7393940" y="5467152"/>
            <a:ext cx="4572000" cy="13108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D5F96-7343-40E3-CEF0-D1A9D0DA9216}"/>
              </a:ext>
            </a:extLst>
          </p:cNvPr>
          <p:cNvCxnSpPr>
            <a:cxnSpLocks/>
          </p:cNvCxnSpPr>
          <p:nvPr/>
        </p:nvCxnSpPr>
        <p:spPr>
          <a:xfrm flipV="1">
            <a:off x="5852160" y="1876512"/>
            <a:ext cx="1920240" cy="775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28EF30-E188-CE1B-3004-E2DFCCD600DD}"/>
              </a:ext>
            </a:extLst>
          </p:cNvPr>
          <p:cNvCxnSpPr>
            <a:cxnSpLocks/>
          </p:cNvCxnSpPr>
          <p:nvPr/>
        </p:nvCxnSpPr>
        <p:spPr>
          <a:xfrm flipV="1">
            <a:off x="5477510" y="3814596"/>
            <a:ext cx="2294890" cy="4812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1B701-F9A0-13E8-F8E2-00F2DE01C273}"/>
              </a:ext>
            </a:extLst>
          </p:cNvPr>
          <p:cNvCxnSpPr>
            <a:cxnSpLocks/>
          </p:cNvCxnSpPr>
          <p:nvPr/>
        </p:nvCxnSpPr>
        <p:spPr>
          <a:xfrm flipV="1">
            <a:off x="5477510" y="5888888"/>
            <a:ext cx="2294890" cy="180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EC0674-0DD2-5599-6BEB-4C458A21A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9" y="2257114"/>
            <a:ext cx="3868634" cy="23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传统材料研发过程耗时耗力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2185684" y="4492159"/>
            <a:ext cx="782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传统研发材料的过程包括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：设计，合成，测试，表征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效率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：每一材料在每一步都要耗费以小时计的时间，且需要大量人力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C62EABF-D002-4D8A-FD4F-16AC9B27D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1714129" y="1165512"/>
            <a:ext cx="8763741" cy="26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高通量筛选可以大幅提升材料研发速度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65019" y="5494191"/>
            <a:ext cx="6750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：以某一筛选条件选出数据库内所有满足条件的材料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优势：快速高效，普适性高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C675C0-98BA-9886-2BB6-4504DB3F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99479"/>
            <a:ext cx="4603093" cy="4260601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C1546DE3-F321-E3FD-7CD2-117D1373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98" y="800942"/>
            <a:ext cx="5011041" cy="57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8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结合机器学习可进一步提高效率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6608332" y="2335560"/>
            <a:ext cx="5050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高通量筛选决速步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：需要大量计算资源的步骤，如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DFT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AIMD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等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机器学习的优势：可在保证精度的情况下大幅减少计算量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5253BE5-0F42-A305-A51E-6FEB80D6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6516893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10267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Crystal Graph Convolutional Neural Networks(CGCNN)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5455922" y="4002925"/>
            <a:ext cx="664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现有机器学习模型：</a:t>
            </a: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ElFrac，Meredig，Magpie，AutoMat，ElemNet，Roost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等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不包含材料结构信息，对于预测形成能和分解能均不太准确（见左图）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CGCNN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在学习时包含了结构信息，预测材料性质精确性更高</a:t>
            </a:r>
          </a:p>
        </p:txBody>
      </p:sp>
      <p:pic>
        <p:nvPicPr>
          <p:cNvPr id="7" name="Picture 6" descr="A picture containing text, map, device&#10;&#10;Description automatically generated">
            <a:extLst>
              <a:ext uri="{FF2B5EF4-FFF2-40B4-BE49-F238E27FC236}">
                <a16:creationId xmlns:a16="http://schemas.microsoft.com/office/drawing/2014/main" id="{DB9F8F68-BA09-C10A-553D-4F7F35EB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250920"/>
            <a:ext cx="5209099" cy="4692680"/>
          </a:xfrm>
          <a:prstGeom prst="rect">
            <a:avLst/>
          </a:prstGeom>
        </p:spPr>
      </p:pic>
      <p:pic>
        <p:nvPicPr>
          <p:cNvPr id="9" name="Picture 8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57E025F8-78E7-3415-861C-3928EBDC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26" y="868752"/>
            <a:ext cx="4193571" cy="2953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5BBFE-85C4-9F04-5D6F-A99D5252C0EE}"/>
              </a:ext>
            </a:extLst>
          </p:cNvPr>
          <p:cNvSpPr txBox="1"/>
          <p:nvPr/>
        </p:nvSpPr>
        <p:spPr>
          <a:xfrm>
            <a:off x="8072610" y="1108877"/>
            <a:ext cx="110049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CGCNN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A8F6D-DC1C-9C6E-2EA7-2570B2755070}"/>
              </a:ext>
            </a:extLst>
          </p:cNvPr>
          <p:cNvSpPr txBox="1"/>
          <p:nvPr/>
        </p:nvSpPr>
        <p:spPr>
          <a:xfrm>
            <a:off x="1484026" y="6535711"/>
            <a:ext cx="844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[</a:t>
            </a:r>
            <a:r>
              <a:rPr lang="en-US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Ref: </a:t>
            </a:r>
            <a:r>
              <a:rPr lang="en-US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Bartel</a:t>
            </a:r>
            <a:r>
              <a:rPr lang="en-US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, Christopher J., et al. </a:t>
            </a:r>
            <a:r>
              <a:rPr lang="en-US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npj</a:t>
            </a:r>
            <a:r>
              <a:rPr lang="en-US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Computational Materials 6.1 (2020): 1-11.]。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638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Dflow串联高通量筛选和机器学习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5976434" y="4594681"/>
            <a:ext cx="539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利用dflow工作流可以并行筛选材料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流程化选取某一组数据训练ML模型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，并对另一组数据进行预测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3AB816-639B-5511-B19D-9643EC7BAA7D}"/>
              </a:ext>
            </a:extLst>
          </p:cNvPr>
          <p:cNvSpPr/>
          <p:nvPr/>
        </p:nvSpPr>
        <p:spPr>
          <a:xfrm>
            <a:off x="3718560" y="81915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data from materials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EA7C6A-2505-9FF4-D962-95EBE150DEA6}"/>
              </a:ext>
            </a:extLst>
          </p:cNvPr>
          <p:cNvSpPr/>
          <p:nvPr/>
        </p:nvSpPr>
        <p:spPr>
          <a:xfrm>
            <a:off x="2514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31FB9-CB01-6902-5AA9-C57986A649E8}"/>
              </a:ext>
            </a:extLst>
          </p:cNvPr>
          <p:cNvSpPr/>
          <p:nvPr/>
        </p:nvSpPr>
        <p:spPr>
          <a:xfrm>
            <a:off x="228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43C9FE-75FE-9D5E-E046-4300631E7931}"/>
              </a:ext>
            </a:extLst>
          </p:cNvPr>
          <p:cNvSpPr/>
          <p:nvPr/>
        </p:nvSpPr>
        <p:spPr>
          <a:xfrm>
            <a:off x="4800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405D24-87B0-A84A-D705-80138D0C8D31}"/>
              </a:ext>
            </a:extLst>
          </p:cNvPr>
          <p:cNvSpPr/>
          <p:nvPr/>
        </p:nvSpPr>
        <p:spPr>
          <a:xfrm>
            <a:off x="7086600" y="193167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criteria 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9A70D6-E453-A522-55F0-A5E5654F62DF}"/>
              </a:ext>
            </a:extLst>
          </p:cNvPr>
          <p:cNvSpPr/>
          <p:nvPr/>
        </p:nvSpPr>
        <p:spPr>
          <a:xfrm>
            <a:off x="228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900FD61-8DDD-E222-0885-BF877D568E2C}"/>
              </a:ext>
            </a:extLst>
          </p:cNvPr>
          <p:cNvSpPr/>
          <p:nvPr/>
        </p:nvSpPr>
        <p:spPr>
          <a:xfrm>
            <a:off x="2514600" y="579501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EB7DBA-0F20-A214-9FE0-B5DDB07F049A}"/>
              </a:ext>
            </a:extLst>
          </p:cNvPr>
          <p:cNvSpPr/>
          <p:nvPr/>
        </p:nvSpPr>
        <p:spPr>
          <a:xfrm>
            <a:off x="2514600" y="284226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C0BFA5-235F-20BB-AC8C-B70140AFF0D3}"/>
              </a:ext>
            </a:extLst>
          </p:cNvPr>
          <p:cNvSpPr/>
          <p:nvPr/>
        </p:nvSpPr>
        <p:spPr>
          <a:xfrm>
            <a:off x="4800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7162E-7908-F96A-BFC1-223E3876C159}"/>
              </a:ext>
            </a:extLst>
          </p:cNvPr>
          <p:cNvSpPr/>
          <p:nvPr/>
        </p:nvSpPr>
        <p:spPr>
          <a:xfrm>
            <a:off x="7086600" y="2843784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90E17F-DF9A-48DB-9EBE-98EB62676E21}"/>
              </a:ext>
            </a:extLst>
          </p:cNvPr>
          <p:cNvSpPr/>
          <p:nvPr/>
        </p:nvSpPr>
        <p:spPr>
          <a:xfrm>
            <a:off x="228600" y="3857685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cgcnn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0977C-5A7D-2544-1B80-8F082026D4F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234440" y="1581150"/>
            <a:ext cx="3489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5E72B-07A3-698F-C590-9D96BB722487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20440" y="1581150"/>
            <a:ext cx="120396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2C22C-DE8B-F39A-3B90-5A5A79E1CD9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724400" y="1581150"/>
            <a:ext cx="1082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E72A0-F2D7-66EE-E0D9-CF617838037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24400" y="1581150"/>
            <a:ext cx="3368040" cy="3505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F1326-B2C9-5606-6F22-6841EF92B9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234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E2D78C-1B6D-A45C-082E-1EE08B73E00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520440" y="2693670"/>
            <a:ext cx="0" cy="148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69243B-0BA4-43F7-F6E2-D322DA4F0FE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806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320ACB-7EB0-F6B5-E549-1D23298D128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092440" y="2693670"/>
            <a:ext cx="0" cy="150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A93BB1-ACEE-6530-2C0D-EEA0AE92540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1234440" y="3604260"/>
            <a:ext cx="0" cy="25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324F3-D2A8-D10A-D133-6DF7F21766C8}"/>
              </a:ext>
            </a:extLst>
          </p:cNvPr>
          <p:cNvCxnSpPr>
            <a:cxnSpLocks/>
            <a:stCxn id="15" idx="2"/>
            <a:endCxn id="60" idx="0"/>
          </p:cNvCxnSpPr>
          <p:nvPr/>
        </p:nvCxnSpPr>
        <p:spPr>
          <a:xfrm>
            <a:off x="1234440" y="4619685"/>
            <a:ext cx="0" cy="1351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D92C404-33CF-CB31-943C-6BF858E7E4AD}"/>
              </a:ext>
            </a:extLst>
          </p:cNvPr>
          <p:cNvSpPr/>
          <p:nvPr/>
        </p:nvSpPr>
        <p:spPr>
          <a:xfrm>
            <a:off x="228600" y="4754880"/>
            <a:ext cx="201168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A5AC0A1-80FA-B195-0C25-DD4203FF4369}"/>
              </a:ext>
            </a:extLst>
          </p:cNvPr>
          <p:cNvSpPr/>
          <p:nvPr/>
        </p:nvSpPr>
        <p:spPr>
          <a:xfrm>
            <a:off x="2514600" y="4754880"/>
            <a:ext cx="201168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 with data set 2 and model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064213-40FD-CB25-B18B-1AC569899961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3520440" y="3604260"/>
            <a:ext cx="0" cy="11506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08BF60-7C74-BC52-283B-3FA121E15656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2240280" y="5135880"/>
            <a:ext cx="2743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6D5566-7144-5743-035F-79119DAAAAD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>
            <a:off x="3520440" y="5516880"/>
            <a:ext cx="0" cy="2781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4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558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准备工作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dflow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environment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1143000" y="1101120"/>
            <a:ext cx="9906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在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MacOS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上用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homebrew install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brew install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安装并运行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docker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https://</a:t>
            </a: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docs.docker.com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/desktop/mac/install/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安装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homebrew: https://</a:t>
            </a: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brew.sh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/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运行Minikube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安装Argo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create ns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apply -n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–f https://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raw.githubusercontent.com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argoproj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-workflows/stable/manifests/quick-start-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postgres.yaml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-n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port-forward deployment/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-server 2746:2746 </a:t>
            </a: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-n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port-forward deployment/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minio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9000:9000</a:t>
            </a:r>
            <a:endParaRPr lang="en-US" sz="2400" i="1" dirty="0">
              <a:latin typeface="Arial" panose="020B0604020202020204" pitchFamily="34" charset="0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下载dflow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pydflow</a:t>
            </a:r>
            <a:endParaRPr lang="en-US" altLang="zh-C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配置镜像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0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准备工作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screening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7955280" y="2459504"/>
            <a:ext cx="3718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Input: API code and folder name to save data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Output: a folder with .</a:t>
            </a: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cif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files and </a:t>
            </a:r>
            <a:r>
              <a:rPr lang="en-US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id_prop.csv</a:t>
            </a: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file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Criteria: as a filter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629FB60-FEA7-3D3F-EF2D-B5D9E07C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535"/>
            <a:ext cx="7363545" cy="55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1BB8A-2F0C-D6AB-70F0-70332A82AF6F}"/>
              </a:ext>
            </a:extLst>
          </p:cNvPr>
          <p:cNvSpPr txBox="1"/>
          <p:nvPr/>
        </p:nvSpPr>
        <p:spPr>
          <a:xfrm>
            <a:off x="91440" y="182880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准备工作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cgcnn</a:t>
            </a:r>
            <a:endParaRPr lang="en-US" sz="3200" b="1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FD54F-510D-5578-2E22-6C1FCF5528E4}"/>
              </a:ext>
            </a:extLst>
          </p:cNvPr>
          <p:cNvSpPr txBox="1"/>
          <p:nvPr/>
        </p:nvSpPr>
        <p:spPr>
          <a:xfrm>
            <a:off x="1143000" y="1101120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从</a:t>
            </a:r>
            <a:r>
              <a:rPr lang="en-US" altLang="zh-CN" sz="2400" dirty="0" err="1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Github</a:t>
            </a:r>
            <a:r>
              <a:rPr lang="zh-CN" altLang="en-US" sz="2400" dirty="0">
                <a:latin typeface="方正小标宋简体" panose="03000509000000000000" pitchFamily="66" charset="-122"/>
                <a:ea typeface="方正小标宋简体" panose="03000509000000000000" pitchFamily="66" charset="-122"/>
                <a:cs typeface="Arial" panose="020B0604020202020204" pitchFamily="34" charset="0"/>
              </a:rPr>
              <a:t>下载：</a:t>
            </a:r>
            <a:endParaRPr lang="en-US" altLang="zh-CN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/txie-93/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cgcnn</a:t>
            </a:r>
            <a:endParaRPr lang="en-US" sz="2400" dirty="0">
              <a:latin typeface="方正小标宋简体" panose="03000509000000000000" pitchFamily="66" charset="-122"/>
              <a:ea typeface="方正小标宋简体" panose="03000509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AF5E62-7D0D-5AEE-627D-E882C2002677}"/>
              </a:ext>
            </a:extLst>
          </p:cNvPr>
          <p:cNvGrpSpPr/>
          <p:nvPr/>
        </p:nvGrpSpPr>
        <p:grpSpPr>
          <a:xfrm>
            <a:off x="247649" y="2357695"/>
            <a:ext cx="2964440" cy="2629745"/>
            <a:chOff x="403860" y="2051626"/>
            <a:chExt cx="2964440" cy="2629745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5535050-B36A-EC2C-E74F-CA2EBD5C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" y="2051626"/>
              <a:ext cx="2964440" cy="26297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C1FAABC-5122-C7B8-601B-9D99C6742690}"/>
                </a:ext>
              </a:extLst>
            </p:cNvPr>
            <p:cNvSpPr/>
            <p:nvPr/>
          </p:nvSpPr>
          <p:spPr>
            <a:xfrm>
              <a:off x="548640" y="2082106"/>
              <a:ext cx="2651760" cy="38677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C9D4AD-41D2-F1EC-4733-C4A457B8ADB4}"/>
                </a:ext>
              </a:extLst>
            </p:cNvPr>
            <p:cNvSpPr/>
            <p:nvPr/>
          </p:nvSpPr>
          <p:spPr>
            <a:xfrm>
              <a:off x="548640" y="3133518"/>
              <a:ext cx="2651760" cy="38677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E6D0F8B-181D-A752-0431-AB57AF94ED3B}"/>
                </a:ext>
              </a:extLst>
            </p:cNvPr>
            <p:cNvSpPr/>
            <p:nvPr/>
          </p:nvSpPr>
          <p:spPr>
            <a:xfrm>
              <a:off x="548640" y="3828636"/>
              <a:ext cx="2651760" cy="38677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11A997-9573-26BB-AF80-8332067F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0" y="3826361"/>
            <a:ext cx="7315200" cy="14333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4393582-5162-A1E4-99E2-BE65FE13A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0" y="2148643"/>
            <a:ext cx="7315200" cy="13746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3B2A1-434C-A84A-2B86-F1EEB10D671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212089" y="2835977"/>
            <a:ext cx="1006851" cy="836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26BDF-683F-12BD-9DF9-0E7A328C3BD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212089" y="3672568"/>
            <a:ext cx="1006851" cy="87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D2ABD869-7D96-7F80-48E0-5A2CFD4BC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40" y="5756880"/>
            <a:ext cx="2930119" cy="8014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ECAAAE-CDC1-B63F-F25A-A907ED2EB829}"/>
              </a:ext>
            </a:extLst>
          </p:cNvPr>
          <p:cNvSpPr txBox="1"/>
          <p:nvPr/>
        </p:nvSpPr>
        <p:spPr>
          <a:xfrm>
            <a:off x="7149059" y="5534561"/>
            <a:ext cx="5017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JSON file that stores the initialization vector for each element</a:t>
            </a:r>
            <a:r>
              <a:rPr lang="en-US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方正小标宋简体" panose="03000509000000000000" pitchFamily="66" charset="-122"/>
                <a:cs typeface="Arial" panose="020B0604020202020204" pitchFamily="34" charset="0"/>
              </a:rPr>
              <a:t>Can be found in data/sample-regression folder</a:t>
            </a:r>
          </a:p>
        </p:txBody>
      </p:sp>
    </p:spTree>
    <p:extLst>
      <p:ext uri="{BB962C8B-B14F-4D97-AF65-F5344CB8AC3E}">
        <p14:creationId xmlns:p14="http://schemas.microsoft.com/office/powerpoint/2010/main" val="195302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753</Words>
  <Application>Microsoft Macintosh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方正小标宋简体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Zijian Cai</dc:creator>
  <cp:lastModifiedBy>Zijian Cai</cp:lastModifiedBy>
  <cp:revision>10</cp:revision>
  <dcterms:created xsi:type="dcterms:W3CDTF">2022-07-26T06:11:22Z</dcterms:created>
  <dcterms:modified xsi:type="dcterms:W3CDTF">2022-07-27T19:11:04Z</dcterms:modified>
</cp:coreProperties>
</file>