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eb3eada2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eb3eada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59153f9bb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9153f9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59153f9bb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153f9b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59153f9bb_0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9153f9b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59153f9bb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9153f9b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59153f9bb_0_2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153f9b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59153f9bb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9153f9b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59153f9bb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9153f9b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9153f9bb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153f9b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59153f9bb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9153f9b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59153f9bb_0_2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9153f9b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259153f9b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59153f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59153f9bb_0_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9153f9b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59153f9bb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9153f9b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59153f9bb_0_3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9153f9b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59153f9bb_0_3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9153f9b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6d5ba589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d5ba5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259153f9b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59153f9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259153f9b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59153f9b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259153f9bb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9153f9b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59153f9bb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9153f9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59153f9bb_0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9153f9b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59153f9bb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9153f9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59153f9b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9153f9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smallpdf.com/compres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Laplacian Pyramid</a:t>
            </a:r>
            <a:endParaRPr/>
          </a:p>
        </p:txBody>
      </p:sp>
      <p:sp>
        <p:nvSpPr>
          <p:cNvPr id="103" name="Google Shape;103;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04" name="Google Shape;104;p17"/>
          <p:cNvSpPr txBox="1"/>
          <p:nvPr/>
        </p:nvSpPr>
        <p:spPr>
          <a:xfrm>
            <a:off x="2412600" y="444007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ps4-2-b-1</a:t>
            </a:r>
            <a:endParaRPr/>
          </a:p>
        </p:txBody>
      </p:sp>
      <p:pic>
        <p:nvPicPr>
          <p:cNvPr id="105" name="Google Shape;105;p17"/>
          <p:cNvPicPr preferRelativeResize="0"/>
          <p:nvPr/>
        </p:nvPicPr>
        <p:blipFill>
          <a:blip r:embed="rId3">
            <a:alphaModFix/>
          </a:blip>
          <a:stretch>
            <a:fillRect/>
          </a:stretch>
        </p:blipFill>
        <p:spPr>
          <a:xfrm>
            <a:off x="704850" y="1116713"/>
            <a:ext cx="7734300"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a:t>
            </a:r>
            <a:r>
              <a:rPr lang="en"/>
              <a:t>: Difference images</a:t>
            </a:r>
            <a:endParaRPr/>
          </a:p>
        </p:txBody>
      </p:sp>
      <p:sp>
        <p:nvSpPr>
          <p:cNvPr id="111" name="Google Shape;111;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2" name="Google Shape;112;p18"/>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ps4-3-a-1</a:t>
            </a:r>
            <a:endParaRPr/>
          </a:p>
        </p:txBody>
      </p:sp>
      <p:pic>
        <p:nvPicPr>
          <p:cNvPr id="113" name="Google Shape;113;p18"/>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Difference images (cont.)</a:t>
            </a:r>
            <a:endParaRPr/>
          </a:p>
        </p:txBody>
      </p:sp>
      <p:sp>
        <p:nvSpPr>
          <p:cNvPr id="119" name="Google Shape;119;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0" name="Google Shape;120;p19"/>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ps4-3-a-2</a:t>
            </a:r>
            <a:endParaRPr/>
          </a:p>
        </p:txBody>
      </p:sp>
      <p:pic>
        <p:nvPicPr>
          <p:cNvPr id="121" name="Google Shape;121;p19"/>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a:t>
            </a:r>
            <a:r>
              <a:rPr lang="en"/>
              <a:t>: </a:t>
            </a:r>
            <a:r>
              <a:rPr lang="en"/>
              <a:t>Hierarchical </a:t>
            </a:r>
            <a:r>
              <a:rPr lang="en"/>
              <a:t>LK</a:t>
            </a:r>
            <a:endParaRPr/>
          </a:p>
        </p:txBody>
      </p:sp>
      <p:sp>
        <p:nvSpPr>
          <p:cNvPr id="127" name="Google Shape;127;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8" name="Google Shape;128;p20"/>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ps4-4-a-1</a:t>
            </a:r>
            <a:endParaRPr/>
          </a:p>
        </p:txBody>
      </p:sp>
      <p:pic>
        <p:nvPicPr>
          <p:cNvPr id="129" name="Google Shape;129;p20"/>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a:t>
            </a:r>
            <a:r>
              <a:rPr lang="en"/>
              <a:t>Hierarchical</a:t>
            </a:r>
            <a:r>
              <a:rPr lang="en"/>
              <a:t> LK (cont.)</a:t>
            </a:r>
            <a:endParaRPr/>
          </a:p>
        </p:txBody>
      </p:sp>
      <p:sp>
        <p:nvSpPr>
          <p:cNvPr id="135" name="Google Shape;135;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6" name="Google Shape;136;p21"/>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ps4-4-a-2</a:t>
            </a:r>
            <a:endParaRPr/>
          </a:p>
        </p:txBody>
      </p:sp>
      <p:pic>
        <p:nvPicPr>
          <p:cNvPr id="137" name="Google Shape;137;p21"/>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Hierarchical LK (cont.)</a:t>
            </a:r>
            <a:endParaRPr/>
          </a:p>
        </p:txBody>
      </p:sp>
      <p:sp>
        <p:nvSpPr>
          <p:cNvPr id="143" name="Google Shape;143;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4" name="Google Shape;144;p22"/>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ps4-4-a-3</a:t>
            </a:r>
            <a:endParaRPr/>
          </a:p>
        </p:txBody>
      </p:sp>
      <p:pic>
        <p:nvPicPr>
          <p:cNvPr id="145" name="Google Shape;145;p22"/>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51" name="Google Shape;151;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52" name="Google Shape;152;p23"/>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ps4-4-b-1</a:t>
            </a:r>
            <a:endParaRPr/>
          </a:p>
        </p:txBody>
      </p:sp>
      <p:pic>
        <p:nvPicPr>
          <p:cNvPr id="153" name="Google Shape;153;p23"/>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Hierarchical LK (cont.)</a:t>
            </a:r>
            <a:endParaRPr/>
          </a:p>
        </p:txBody>
      </p:sp>
      <p:sp>
        <p:nvSpPr>
          <p:cNvPr id="159" name="Google Shape;159;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0" name="Google Shape;160;p24"/>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ps4-4-b-2</a:t>
            </a:r>
            <a:endParaRPr/>
          </a:p>
        </p:txBody>
      </p:sp>
      <p:pic>
        <p:nvPicPr>
          <p:cNvPr id="161" name="Google Shape;161;p24"/>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a:t>
            </a:r>
            <a:r>
              <a:rPr lang="en"/>
              <a:t>: Frame Interpolation</a:t>
            </a:r>
            <a:endParaRPr/>
          </a:p>
        </p:txBody>
      </p:sp>
      <p:sp>
        <p:nvSpPr>
          <p:cNvPr id="167" name="Google Shape;167;p2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68" name="Google Shape;168;p25"/>
          <p:cNvSpPr txBox="1"/>
          <p:nvPr/>
        </p:nvSpPr>
        <p:spPr>
          <a:xfrm>
            <a:off x="2412588"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ps4-5-a-1</a:t>
            </a:r>
            <a:endParaRPr/>
          </a:p>
        </p:txBody>
      </p:sp>
      <p:grpSp>
        <p:nvGrpSpPr>
          <p:cNvPr id="169" name="Google Shape;169;p25"/>
          <p:cNvGrpSpPr/>
          <p:nvPr/>
        </p:nvGrpSpPr>
        <p:grpSpPr>
          <a:xfrm>
            <a:off x="1624300" y="1211549"/>
            <a:ext cx="5895375" cy="3080350"/>
            <a:chOff x="1277850" y="1063374"/>
            <a:chExt cx="5895375" cy="3080350"/>
          </a:xfrm>
        </p:grpSpPr>
        <p:pic>
          <p:nvPicPr>
            <p:cNvPr id="170" name="Google Shape;170;p25"/>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71" name="Google Shape;171;p25"/>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72" name="Google Shape;172;p25"/>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73" name="Google Shape;173;p25"/>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74" name="Google Shape;174;p25"/>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75" name="Google Shape;175;p25"/>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81" name="Google Shape;181;p2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82" name="Google Shape;182;p26"/>
          <p:cNvSpPr txBox="1"/>
          <p:nvPr/>
        </p:nvSpPr>
        <p:spPr>
          <a:xfrm>
            <a:off x="2412588"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ps4-5-b-1</a:t>
            </a:r>
            <a:endParaRPr/>
          </a:p>
        </p:txBody>
      </p:sp>
      <p:grpSp>
        <p:nvGrpSpPr>
          <p:cNvPr id="183" name="Google Shape;183;p26"/>
          <p:cNvGrpSpPr/>
          <p:nvPr/>
        </p:nvGrpSpPr>
        <p:grpSpPr>
          <a:xfrm>
            <a:off x="1624300" y="1211549"/>
            <a:ext cx="5895375" cy="3080350"/>
            <a:chOff x="1277850" y="1063374"/>
            <a:chExt cx="5895375" cy="3080350"/>
          </a:xfrm>
        </p:grpSpPr>
        <p:pic>
          <p:nvPicPr>
            <p:cNvPr id="184" name="Google Shape;184;p26"/>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85" name="Google Shape;185;p26"/>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186" name="Google Shape;186;p26"/>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187" name="Google Shape;187;p26"/>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188" name="Google Shape;188;p26"/>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189" name="Google Shape;189;p26"/>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Clr>
                <a:schemeClr val="dk1"/>
              </a:buClr>
              <a:buSzPts val="1100"/>
              <a:buFont typeface="Arial"/>
              <a:buNone/>
            </a:pPr>
            <a:r>
              <a:rPr lang="en" sz="3600"/>
              <a:t>(TERM YEAR)</a:t>
            </a:r>
            <a:endParaRPr sz="3600"/>
          </a:p>
          <a:p>
            <a:pPr indent="0" lvl="0" marL="0" rtl="0" algn="ctr">
              <a:spcBef>
                <a:spcPts val="0"/>
              </a:spcBef>
              <a:spcAft>
                <a:spcPts val="0"/>
              </a:spcAft>
              <a:buNone/>
            </a:pPr>
            <a:r>
              <a:rPr lang="en" sz="3600"/>
              <a:t>Problem Set #4</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Frame Interpolation</a:t>
            </a:r>
            <a:endParaRPr/>
          </a:p>
        </p:txBody>
      </p:sp>
      <p:sp>
        <p:nvSpPr>
          <p:cNvPr id="195" name="Google Shape;195;p2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96" name="Google Shape;196;p27"/>
          <p:cNvSpPr txBox="1"/>
          <p:nvPr/>
        </p:nvSpPr>
        <p:spPr>
          <a:xfrm>
            <a:off x="2412600" y="4291900"/>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ps4-5-b-2</a:t>
            </a:r>
            <a:endParaRPr/>
          </a:p>
        </p:txBody>
      </p:sp>
      <p:grpSp>
        <p:nvGrpSpPr>
          <p:cNvPr id="197" name="Google Shape;197;p27"/>
          <p:cNvGrpSpPr/>
          <p:nvPr/>
        </p:nvGrpSpPr>
        <p:grpSpPr>
          <a:xfrm>
            <a:off x="1624313" y="1211549"/>
            <a:ext cx="5895375" cy="3080350"/>
            <a:chOff x="1277850" y="1063374"/>
            <a:chExt cx="5895375" cy="3080350"/>
          </a:xfrm>
        </p:grpSpPr>
        <p:pic>
          <p:nvPicPr>
            <p:cNvPr id="198" name="Google Shape;198;p27"/>
            <p:cNvPicPr preferRelativeResize="0"/>
            <p:nvPr/>
          </p:nvPicPr>
          <p:blipFill>
            <a:blip r:embed="rId3">
              <a:alphaModFix/>
            </a:blip>
            <a:stretch>
              <a:fillRect/>
            </a:stretch>
          </p:blipFill>
          <p:spPr>
            <a:xfrm>
              <a:off x="1277850" y="1063374"/>
              <a:ext cx="1965125" cy="1540175"/>
            </a:xfrm>
            <a:prstGeom prst="rect">
              <a:avLst/>
            </a:prstGeom>
            <a:noFill/>
            <a:ln cap="flat" cmpd="sng" w="9525">
              <a:solidFill>
                <a:srgbClr val="666666"/>
              </a:solidFill>
              <a:prstDash val="solid"/>
              <a:round/>
              <a:headEnd len="sm" w="sm" type="none"/>
              <a:tailEnd len="sm" w="sm" type="none"/>
            </a:ln>
          </p:spPr>
        </p:pic>
        <p:pic>
          <p:nvPicPr>
            <p:cNvPr id="199" name="Google Shape;199;p27"/>
            <p:cNvPicPr preferRelativeResize="0"/>
            <p:nvPr/>
          </p:nvPicPr>
          <p:blipFill>
            <a:blip r:embed="rId3">
              <a:alphaModFix/>
            </a:blip>
            <a:stretch>
              <a:fillRect/>
            </a:stretch>
          </p:blipFill>
          <p:spPr>
            <a:xfrm>
              <a:off x="3242975" y="1063374"/>
              <a:ext cx="1965125" cy="1540175"/>
            </a:xfrm>
            <a:prstGeom prst="rect">
              <a:avLst/>
            </a:prstGeom>
            <a:noFill/>
            <a:ln cap="flat" cmpd="sng" w="9525">
              <a:solidFill>
                <a:srgbClr val="666666"/>
              </a:solidFill>
              <a:prstDash val="solid"/>
              <a:round/>
              <a:headEnd len="sm" w="sm" type="none"/>
              <a:tailEnd len="sm" w="sm" type="none"/>
            </a:ln>
          </p:spPr>
        </p:pic>
        <p:pic>
          <p:nvPicPr>
            <p:cNvPr id="200" name="Google Shape;200;p27"/>
            <p:cNvPicPr preferRelativeResize="0"/>
            <p:nvPr/>
          </p:nvPicPr>
          <p:blipFill>
            <a:blip r:embed="rId3">
              <a:alphaModFix/>
            </a:blip>
            <a:stretch>
              <a:fillRect/>
            </a:stretch>
          </p:blipFill>
          <p:spPr>
            <a:xfrm>
              <a:off x="5208100" y="1063374"/>
              <a:ext cx="1965125" cy="1540175"/>
            </a:xfrm>
            <a:prstGeom prst="rect">
              <a:avLst/>
            </a:prstGeom>
            <a:noFill/>
            <a:ln cap="flat" cmpd="sng" w="9525">
              <a:solidFill>
                <a:srgbClr val="666666"/>
              </a:solidFill>
              <a:prstDash val="solid"/>
              <a:round/>
              <a:headEnd len="sm" w="sm" type="none"/>
              <a:tailEnd len="sm" w="sm" type="none"/>
            </a:ln>
          </p:spPr>
        </p:pic>
        <p:pic>
          <p:nvPicPr>
            <p:cNvPr id="201" name="Google Shape;201;p27"/>
            <p:cNvPicPr preferRelativeResize="0"/>
            <p:nvPr/>
          </p:nvPicPr>
          <p:blipFill>
            <a:blip r:embed="rId3">
              <a:alphaModFix/>
            </a:blip>
            <a:stretch>
              <a:fillRect/>
            </a:stretch>
          </p:blipFill>
          <p:spPr>
            <a:xfrm>
              <a:off x="1277850" y="2603549"/>
              <a:ext cx="1965125" cy="1540175"/>
            </a:xfrm>
            <a:prstGeom prst="rect">
              <a:avLst/>
            </a:prstGeom>
            <a:noFill/>
            <a:ln cap="flat" cmpd="sng" w="9525">
              <a:solidFill>
                <a:srgbClr val="666666"/>
              </a:solidFill>
              <a:prstDash val="solid"/>
              <a:round/>
              <a:headEnd len="sm" w="sm" type="none"/>
              <a:tailEnd len="sm" w="sm" type="none"/>
            </a:ln>
          </p:spPr>
        </p:pic>
        <p:pic>
          <p:nvPicPr>
            <p:cNvPr id="202" name="Google Shape;202;p27"/>
            <p:cNvPicPr preferRelativeResize="0"/>
            <p:nvPr/>
          </p:nvPicPr>
          <p:blipFill>
            <a:blip r:embed="rId3">
              <a:alphaModFix/>
            </a:blip>
            <a:stretch>
              <a:fillRect/>
            </a:stretch>
          </p:blipFill>
          <p:spPr>
            <a:xfrm>
              <a:off x="3242975" y="2603549"/>
              <a:ext cx="1965125" cy="1540175"/>
            </a:xfrm>
            <a:prstGeom prst="rect">
              <a:avLst/>
            </a:prstGeom>
            <a:noFill/>
            <a:ln cap="flat" cmpd="sng" w="9525">
              <a:solidFill>
                <a:srgbClr val="666666"/>
              </a:solidFill>
              <a:prstDash val="solid"/>
              <a:round/>
              <a:headEnd len="sm" w="sm" type="none"/>
              <a:tailEnd len="sm" w="sm" type="none"/>
            </a:ln>
          </p:spPr>
        </p:pic>
        <p:pic>
          <p:nvPicPr>
            <p:cNvPr id="203" name="Google Shape;203;p27"/>
            <p:cNvPicPr preferRelativeResize="0"/>
            <p:nvPr/>
          </p:nvPicPr>
          <p:blipFill>
            <a:blip r:embed="rId3">
              <a:alphaModFix/>
            </a:blip>
            <a:stretch>
              <a:fillRect/>
            </a:stretch>
          </p:blipFill>
          <p:spPr>
            <a:xfrm>
              <a:off x="5208100" y="2603549"/>
              <a:ext cx="1965125" cy="1540175"/>
            </a:xfrm>
            <a:prstGeom prst="rect">
              <a:avLst/>
            </a:prstGeom>
            <a:noFill/>
            <a:ln cap="flat" cmpd="sng" w="9525">
              <a:solidFill>
                <a:srgbClr val="666666"/>
              </a:solidFill>
              <a:prstDash val="solid"/>
              <a:round/>
              <a:headEnd len="sm" w="sm" type="none"/>
              <a:tailEnd len="sm" w="sm" type="none"/>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Challenge Problem</a:t>
            </a:r>
            <a:endParaRPr/>
          </a:p>
        </p:txBody>
      </p:sp>
      <p:sp>
        <p:nvSpPr>
          <p:cNvPr id="209" name="Google Shape;209;p2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0" name="Google Shape;210;p28"/>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ps4-6-a-1</a:t>
            </a:r>
            <a:endParaRPr/>
          </a:p>
        </p:txBody>
      </p:sp>
      <p:pic>
        <p:nvPicPr>
          <p:cNvPr id="211" name="Google Shape;211;p28"/>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17" name="Google Shape;217;p2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18" name="Google Shape;218;p29"/>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ps4-6-a-2</a:t>
            </a:r>
            <a:endParaRPr/>
          </a:p>
        </p:txBody>
      </p:sp>
      <p:pic>
        <p:nvPicPr>
          <p:cNvPr id="219" name="Google Shape;219;p29"/>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Challenge Problem (cont.)</a:t>
            </a:r>
            <a:endParaRPr/>
          </a:p>
        </p:txBody>
      </p:sp>
      <p:sp>
        <p:nvSpPr>
          <p:cNvPr id="225" name="Google Shape;225;p3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226" name="Google Shape;226;p30"/>
          <p:cNvSpPr txBox="1"/>
          <p:nvPr/>
        </p:nvSpPr>
        <p:spPr>
          <a:xfrm>
            <a:off x="852400" y="1063375"/>
            <a:ext cx="7293900" cy="37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FF"/>
                </a:solidFill>
              </a:rPr>
              <a:t>Video link:</a:t>
            </a:r>
            <a:endParaRPr b="1">
              <a:solidFill>
                <a:srgbClr val="0000FF"/>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www.yourlink.com</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your pdf is larger than 7MB</a:t>
            </a:r>
            <a:endParaRPr/>
          </a:p>
        </p:txBody>
      </p:sp>
      <p:sp>
        <p:nvSpPr>
          <p:cNvPr id="232" name="Google Shape;232;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Please compress it using (or something similar):</a:t>
            </a:r>
            <a:endParaRPr/>
          </a:p>
          <a:p>
            <a:pPr indent="0" lvl="0" marL="0" rtl="0" algn="l">
              <a:spcBef>
                <a:spcPts val="600"/>
              </a:spcBef>
              <a:spcAft>
                <a:spcPts val="0"/>
              </a:spcAft>
              <a:buNone/>
            </a:pPr>
            <a:r>
              <a:rPr lang="en" u="sng">
                <a:solidFill>
                  <a:schemeClr val="hlink"/>
                </a:solidFill>
                <a:hlinkClick r:id="rId3"/>
              </a:rPr>
              <a:t>https://smallpdf.com/compress-pdf</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ShiftR2</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ps4-1-a-1</a:t>
            </a:r>
            <a:endParaRPr/>
          </a:p>
        </p:txBody>
      </p:sp>
      <p:pic>
        <p:nvPicPr>
          <p:cNvPr id="50" name="Google Shape;50;p10"/>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Base Shift0 and ShiftR5U5</a:t>
            </a:r>
            <a:endParaRPr/>
          </a:p>
        </p:txBody>
      </p:sp>
      <p:sp>
        <p:nvSpPr>
          <p:cNvPr id="56" name="Google Shape;56;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ps4-1-a-2</a:t>
            </a:r>
            <a:endParaRPr/>
          </a:p>
        </p:txBody>
      </p:sp>
      <p:pic>
        <p:nvPicPr>
          <p:cNvPr id="58" name="Google Shape;58;p11"/>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ShiftR10</a:t>
            </a:r>
            <a:endParaRPr/>
          </a:p>
        </p:txBody>
      </p:sp>
      <p:sp>
        <p:nvSpPr>
          <p:cNvPr id="64" name="Google Shape;64;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a:t>
            </a:r>
            <a:r>
              <a:rPr b="1" lang="en">
                <a:solidFill>
                  <a:schemeClr val="dk1"/>
                </a:solidFill>
                <a:latin typeface="Calibri"/>
                <a:ea typeface="Calibri"/>
                <a:cs typeface="Calibri"/>
                <a:sym typeface="Calibri"/>
              </a:rPr>
              <a:t>s4-1-b-1</a:t>
            </a:r>
            <a:endParaRPr/>
          </a:p>
        </p:txBody>
      </p:sp>
      <p:pic>
        <p:nvPicPr>
          <p:cNvPr id="66" name="Google Shape;66;p12"/>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ShiftR20</a:t>
            </a:r>
            <a:endParaRPr/>
          </a:p>
        </p:txBody>
      </p:sp>
      <p:sp>
        <p:nvSpPr>
          <p:cNvPr id="72" name="Google Shape;72;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3" name="Google Shape;73;p13"/>
          <p:cNvSpPr txBox="1"/>
          <p:nvPr/>
        </p:nvSpPr>
        <p:spPr>
          <a:xfrm>
            <a:off x="2523425"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ps4-1-b-2</a:t>
            </a:r>
            <a:endParaRPr/>
          </a:p>
        </p:txBody>
      </p:sp>
      <p:pic>
        <p:nvPicPr>
          <p:cNvPr id="74" name="Google Shape;74;p13"/>
          <p:cNvPicPr preferRelativeResize="0"/>
          <p:nvPr/>
        </p:nvPicPr>
        <p:blipFill>
          <a:blip r:embed="rId3">
            <a:alphaModFix/>
          </a:blip>
          <a:stretch>
            <a:fillRect/>
          </a:stretch>
        </p:blipFill>
        <p:spPr>
          <a:xfrm>
            <a:off x="2523425"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Base Shift0 and ShiftR40</a:t>
            </a:r>
            <a:endParaRPr/>
          </a:p>
        </p:txBody>
      </p:sp>
      <p:sp>
        <p:nvSpPr>
          <p:cNvPr id="80" name="Google Shape;80;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81" name="Google Shape;81;p14"/>
          <p:cNvSpPr txBox="1"/>
          <p:nvPr/>
        </p:nvSpPr>
        <p:spPr>
          <a:xfrm>
            <a:off x="2523513" y="429402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ps4-1-b-3</a:t>
            </a:r>
            <a:endParaRPr/>
          </a:p>
        </p:txBody>
      </p:sp>
      <p:pic>
        <p:nvPicPr>
          <p:cNvPr id="82" name="Google Shape;82;p14"/>
          <p:cNvPicPr preferRelativeResize="0"/>
          <p:nvPr/>
        </p:nvPicPr>
        <p:blipFill>
          <a:blip r:embed="rId3">
            <a:alphaModFix/>
          </a:blip>
          <a:stretch>
            <a:fillRect/>
          </a:stretch>
        </p:blipFill>
        <p:spPr>
          <a:xfrm>
            <a:off x="2523388" y="1063363"/>
            <a:ext cx="4097150" cy="3211175"/>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Text Response</a:t>
            </a:r>
            <a:endParaRPr/>
          </a:p>
        </p:txBody>
      </p:sp>
      <p:sp>
        <p:nvSpPr>
          <p:cNvPr id="88" name="Google Shape;88;p15"/>
          <p:cNvSpPr txBox="1"/>
          <p:nvPr>
            <p:ph idx="1" type="body"/>
          </p:nvPr>
        </p:nvSpPr>
        <p:spPr>
          <a:xfrm>
            <a:off x="1113950" y="1063375"/>
            <a:ext cx="75729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Does LK still work? Does it fall apart on any of the pairs? Try using different parameters to get results closer to the ones above. Describe your results and what you tried.</a:t>
            </a:r>
            <a:endParaRPr b="1" sz="1000">
              <a:solidFill>
                <a:srgbClr val="0000FF"/>
              </a:solidFill>
            </a:endParaRPr>
          </a:p>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None/>
            </a:pPr>
            <a:r>
              <a:rPr b="1" lang="en" sz="1000"/>
              <a:t>I think</a:t>
            </a:r>
            <a:endParaRPr b="1" sz="1000"/>
          </a:p>
          <a:p>
            <a:pPr indent="0" lvl="0" marL="0" rtl="0" algn="l">
              <a:lnSpc>
                <a:spcPct val="115000"/>
              </a:lnSpc>
              <a:spcBef>
                <a:spcPts val="0"/>
              </a:spcBef>
              <a:spcAft>
                <a:spcPts val="0"/>
              </a:spcAft>
              <a:buNone/>
            </a:pPr>
            <a:r>
              <a:rPr b="1" lang="en" sz="1000"/>
              <a:t>my answer is … </a:t>
            </a:r>
            <a:endParaRPr b="1" sz="1000"/>
          </a:p>
        </p:txBody>
      </p:sp>
      <p:sp>
        <p:nvSpPr>
          <p:cNvPr id="89" name="Google Shape;89;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Gaussian Pyramid</a:t>
            </a:r>
            <a:endParaRPr/>
          </a:p>
        </p:txBody>
      </p:sp>
      <p:sp>
        <p:nvSpPr>
          <p:cNvPr id="95" name="Google Shape;95;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6" name="Google Shape;96;p16"/>
          <p:cNvSpPr txBox="1"/>
          <p:nvPr/>
        </p:nvSpPr>
        <p:spPr>
          <a:xfrm>
            <a:off x="2412600" y="444007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ps4-2-a-1</a:t>
            </a:r>
            <a:endParaRPr/>
          </a:p>
        </p:txBody>
      </p:sp>
      <p:pic>
        <p:nvPicPr>
          <p:cNvPr id="97" name="Google Shape;97;p16"/>
          <p:cNvPicPr preferRelativeResize="0"/>
          <p:nvPr/>
        </p:nvPicPr>
        <p:blipFill>
          <a:blip r:embed="rId3">
            <a:alphaModFix/>
          </a:blip>
          <a:stretch>
            <a:fillRect/>
          </a:stretch>
        </p:blipFill>
        <p:spPr>
          <a:xfrm>
            <a:off x="704850" y="1116713"/>
            <a:ext cx="7734300" cy="303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