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Market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lstStyle/>
          <a:p>
            <a:r>
              <a:t>Predicting Market Returns Using Online Investor Sentiment</a:t>
            </a:r>
          </a:p>
          <a:p>
            <a:r>
              <a:t>Presented by: Chuxuan Ma, Zijian </a:t>
            </a:r>
            <a:r>
              <a:rPr sz="2800"/>
              <a:t>Wang</a:t>
            </a:r>
          </a:p>
          <a:p>
            <a:r>
              <a:t>Date: March 3,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000"/>
          </a:p>
          <a:p>
            <a:r>
              <a:rPr sz="2000"/>
              <a:t>Summary:</a:t>
            </a:r>
            <a:endParaRPr sz="2000"/>
          </a:p>
          <a:p>
            <a:pPr lvl="1"/>
            <a:r>
              <a:rPr sz="2000"/>
              <a:t>• Pipeline: Labeled sentiment data, fine-tuning BERT, and crawling forum data.</a:t>
            </a:r>
            <a:endParaRPr sz="2000"/>
          </a:p>
          <a:p>
            <a:pPr lvl="1"/>
            <a:r>
              <a:rPr sz="2000"/>
              <a:t>• Monthly Sentiment Index: Computed using a rolling window and integrated into a regression model for next-day return prediction.</a:t>
            </a:r>
            <a:endParaRPr sz="2000"/>
          </a:p>
          <a:p>
            <a:pPr lvl="1"/>
            <a:r>
              <a:rPr sz="2000"/>
              <a:t>• Backtesting shows potential improvements in investment decisions.</a:t>
            </a:r>
            <a:endParaRPr sz="2000"/>
          </a:p>
          <a:p>
            <a:r>
              <a:rPr sz="2000"/>
              <a:t>Final Thoughts:</a:t>
            </a:r>
            <a:endParaRPr sz="2000"/>
          </a:p>
          <a:p>
            <a:pPr lvl="1"/>
            <a:r>
              <a:rPr sz="2000"/>
              <a:t>• A novel quantitative approach capturing the human element in market behavior.</a:t>
            </a:r>
            <a:endParaRPr sz="2000"/>
          </a:p>
          <a:p>
            <a:pPr lvl="1"/>
            <a:r>
              <a:rPr sz="2000"/>
              <a:t>• Further improvements and comparative studies are needed.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Investor Sentiment Matters: Investor emotions and sentiment have been shown to affect market momentum and price fluctuations.</a:t>
            </a:r>
            <a:endParaRPr sz="2000"/>
          </a:p>
          <a:p>
            <a:r>
              <a:rPr sz="2000"/>
              <a:t>Stock Market as a Barometer: The Shanghai Composite Index reflects overall market sentiment and economic conditions in China.</a:t>
            </a:r>
            <a:endParaRPr sz="2000"/>
          </a:p>
          <a:p>
            <a:r>
              <a:rPr sz="2000"/>
              <a:t>Problem Context:</a:t>
            </a:r>
            <a:endParaRPr sz="2000"/>
          </a:p>
          <a:p>
            <a:pPr lvl="1"/>
            <a:r>
              <a:rPr sz="2000"/>
              <a:t>How online opinions, posts, and comments aggregate into measurable market sentiment.</a:t>
            </a:r>
            <a:endParaRPr sz="2000"/>
          </a:p>
          <a:p>
            <a:pPr lvl="1"/>
            <a:r>
              <a:rPr sz="2000"/>
              <a:t>Can we quantify sentiment and improve predictions of next-day returns?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Data Integration: Integrate labeled Chinese financial sentiment data from Github, Kaggle, and Hugging Face.</a:t>
            </a:r>
            <a:endParaRPr sz="2000"/>
          </a:p>
          <a:p>
            <a:r>
              <a:rPr sz="2000"/>
              <a:t>Modeling Approach: Fine-tune a Chinese pre-trained BERT model with an added fully connected layer; train for 10 epochs.</a:t>
            </a:r>
            <a:endParaRPr sz="2000"/>
          </a:p>
          <a:p>
            <a:r>
              <a:rPr sz="2000"/>
              <a:t>Sentiment Quantification: Use Beautiful Soup to crawl posts/comments from EastMoney-SSEC forum (2018/12/1–2025/1/1) and predict sentiment scores with the BERT model.</a:t>
            </a:r>
            <a:endParaRPr sz="2000"/>
          </a:p>
          <a:p>
            <a:r>
              <a:rPr sz="2000"/>
              <a:t>Index Construction: Calculate a monthly sentiment index with a rolling window.</a:t>
            </a:r>
            <a:endParaRPr sz="2000"/>
          </a:p>
          <a:p>
            <a:r>
              <a:rPr sz="2000"/>
              <a:t>Investment Strategy: Incorporate the sentiment index into a regression model to predict next-day returns and design a trading strategy.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Approach: Data Collection &amp;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Step 1: Labeled Data Acquisition</a:t>
            </a:r>
            <a:endParaRPr sz="2000"/>
          </a:p>
          <a:p>
            <a:pPr lvl="1"/>
            <a:r>
              <a:rPr sz="2000"/>
              <a:t>Sources: Github, Kaggle, Hugging Face</a:t>
            </a:r>
            <a:endParaRPr sz="2000"/>
          </a:p>
          <a:p>
            <a:pPr lvl="1"/>
            <a:r>
              <a:rPr sz="2000"/>
              <a:t>Labels: ‘Positive’ (1), ‘Neutral’ (0.5), ‘Negative’ (0)</a:t>
            </a:r>
            <a:endParaRPr sz="2000"/>
          </a:p>
          <a:p>
            <a:r>
              <a:rPr sz="2000"/>
              <a:t>Step 2: BERT Sentiment Score Model</a:t>
            </a:r>
            <a:endParaRPr sz="2000"/>
          </a:p>
          <a:p>
            <a:pPr lvl="1"/>
            <a:r>
              <a:rPr sz="2000"/>
              <a:t>Model: Chinese pre-trained BERT + Fully Connected layer</a:t>
            </a:r>
            <a:endParaRPr sz="2000"/>
          </a:p>
          <a:p>
            <a:pPr lvl="1"/>
            <a:r>
              <a:rPr sz="2000"/>
              <a:t>Training: Fine-tune on the collected dataset for 10 epochs</a:t>
            </a:r>
            <a:endParaRPr sz="2000"/>
          </a:p>
          <a:p>
            <a:pPr lvl="1"/>
            <a:r>
              <a:rPr sz="2000"/>
              <a:t>Objective: Predict sentiment probability for each financial post/comment</a:t>
            </a:r>
            <a:endParaRPr sz="2000"/>
          </a:p>
          <a:p>
            <a:r>
              <a:rPr sz="2000"/>
              <a:t>Mathematical Formulation:</a:t>
            </a:r>
            <a:endParaRPr sz="2000"/>
          </a:p>
        </p:txBody>
      </p:sp>
      <p:pic>
        <p:nvPicPr>
          <p:cNvPr id="5" name="图片 4" descr="preview (1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11730" y="5308600"/>
            <a:ext cx="4320000" cy="2877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Approach: Web Scraping with 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/>
          </a:p>
          <a:p>
            <a:r>
              <a:rPr sz="2000"/>
              <a:t>Data Source: </a:t>
            </a:r>
            <a:r>
              <a:rPr lang="en-US" sz="2000"/>
              <a:t>EasyMoney - Shanghai Securities Composite Index forum</a:t>
            </a:r>
            <a:endParaRPr sz="2000"/>
          </a:p>
          <a:p>
            <a:r>
              <a:rPr sz="2000"/>
              <a:t>Time Period: 2018/12/1 – 2025/1/1</a:t>
            </a:r>
            <a:endParaRPr sz="2000"/>
          </a:p>
          <a:p>
            <a:r>
              <a:rPr sz="2000"/>
              <a:t>Target Data: All available posts and comments</a:t>
            </a:r>
            <a:endParaRPr sz="2000"/>
          </a:p>
          <a:p>
            <a:r>
              <a:rPr sz="2000"/>
              <a:t>Process:</a:t>
            </a:r>
            <a:endParaRPr sz="2000"/>
          </a:p>
          <a:p>
            <a:pPr lvl="1"/>
            <a:r>
              <a:rPr sz="2000"/>
              <a:t>• Utilize Beautiful Soup for HTML parsing.</a:t>
            </a:r>
            <a:endParaRPr sz="2000"/>
          </a:p>
          <a:p>
            <a:pPr lvl="1"/>
            <a:r>
              <a:rPr sz="2000"/>
              <a:t>• Extract text data, timestamp, and metadata.</a:t>
            </a:r>
            <a:endParaRPr sz="2000"/>
          </a:p>
          <a:p>
            <a:pPr lvl="1"/>
            <a:r>
              <a:rPr sz="2000"/>
              <a:t>• Apply the BERT model to obtain sentiment scores.</a:t>
            </a:r>
            <a:endParaRPr sz="2000"/>
          </a:p>
          <a:p>
            <a:r>
              <a:rPr sz="2000"/>
              <a:t>Example Data Table:</a:t>
            </a:r>
            <a:endParaRPr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981" y="5006975"/>
            <a:ext cx="6350038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Approach: Monthly Sentiment Index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000"/>
          </a:p>
          <a:p>
            <a:r>
              <a:rPr sz="2000"/>
              <a:t>Rolling Window Method: For each month t (2019-01-01 to 2025-01-01), use data from [t-1, t].</a:t>
            </a:r>
            <a:endParaRPr sz="2000"/>
          </a:p>
          <a:p>
            <a:r>
              <a:rPr sz="2000"/>
              <a:t>Aggregation Process for </a:t>
            </a:r>
            <a:r>
              <a:rPr lang="en-US" sz="2000"/>
              <a:t>  </a:t>
            </a:r>
            <a:r>
              <a:rPr sz="2000"/>
              <a:t> </a:t>
            </a:r>
            <a:r>
              <a:rPr lang="en-US" sz="2000"/>
              <a:t>   </a:t>
            </a:r>
            <a:r>
              <a:rPr sz="2000"/>
              <a:t>posts/comments:</a:t>
            </a:r>
            <a:endParaRPr sz="2000"/>
          </a:p>
          <a:p>
            <a:pPr lvl="1"/>
            <a:r>
              <a:rPr sz="2000"/>
              <a:t>• Positive sentiment sum: </a:t>
            </a:r>
            <a:endParaRPr sz="2000"/>
          </a:p>
          <a:p>
            <a:pPr lvl="1"/>
            <a:r>
              <a:rPr sz="2000"/>
              <a:t>• Negative sentiment sum: </a:t>
            </a:r>
            <a:endParaRPr sz="2000"/>
          </a:p>
          <a:p>
            <a:pPr lvl="1"/>
            <a:r>
              <a:rPr sz="2000"/>
              <a:t>• Sentiment Index: </a:t>
            </a:r>
            <a:endParaRPr sz="2000"/>
          </a:p>
          <a:p>
            <a:r>
              <a:rPr sz="2000"/>
              <a:t>Example Calculation Table:</a:t>
            </a:r>
            <a:endParaRPr sz="2000"/>
          </a:p>
        </p:txBody>
      </p:sp>
      <p:pic>
        <p:nvPicPr>
          <p:cNvPr id="4" name="图片 3" descr="preview (2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362325" y="2780030"/>
            <a:ext cx="308571" cy="216000"/>
          </a:xfrm>
          <a:prstGeom prst="rect">
            <a:avLst/>
          </a:prstGeom>
        </p:spPr>
      </p:pic>
      <p:pic>
        <p:nvPicPr>
          <p:cNvPr id="6" name="图片 5" descr="preview (4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660" y="3429000"/>
            <a:ext cx="2517678" cy="288000"/>
          </a:xfrm>
          <a:prstGeom prst="rect">
            <a:avLst/>
          </a:prstGeom>
        </p:spPr>
      </p:pic>
      <p:pic>
        <p:nvPicPr>
          <p:cNvPr id="8" name="图片 7" descr="preview (6)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3670" y="3063240"/>
            <a:ext cx="1968000" cy="288000"/>
          </a:xfrm>
          <a:prstGeom prst="rect">
            <a:avLst/>
          </a:prstGeom>
        </p:spPr>
      </p:pic>
      <p:pic>
        <p:nvPicPr>
          <p:cNvPr id="9" name="图片 8" descr="preview (7)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2325" y="3747135"/>
            <a:ext cx="1999813" cy="432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6766" y="4516755"/>
            <a:ext cx="3830467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Approach: Predictive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000"/>
          </a:p>
          <a:p>
            <a:r>
              <a:rPr sz="2000"/>
              <a:t>Original Regression Model:</a:t>
            </a:r>
            <a:endParaRPr sz="2000"/>
          </a:p>
          <a:p>
            <a:endParaRPr sz="2000"/>
          </a:p>
          <a:p>
            <a:r>
              <a:rPr sz="2000"/>
              <a:t>Incorporating Sentiment Index:</a:t>
            </a:r>
            <a:endParaRPr sz="2000"/>
          </a:p>
          <a:p>
            <a:endParaRPr sz="2000"/>
          </a:p>
          <a:p>
            <a:r>
              <a:rPr lang="en-US" sz="2000"/>
              <a:t>where</a:t>
            </a:r>
            <a:endParaRPr lang="en-US" sz="2000"/>
          </a:p>
          <a:p>
            <a:endParaRPr sz="2000"/>
          </a:p>
          <a:p>
            <a:r>
              <a:rPr sz="2000"/>
              <a:t>Trading Signal: If predicted </a:t>
            </a:r>
            <a:r>
              <a:rPr lang="en-US" sz="2000"/>
              <a:t>                 </a:t>
            </a:r>
            <a:r>
              <a:rPr sz="2000"/>
              <a:t>, then Buy; otherwise, No Buy.</a:t>
            </a:r>
            <a:endParaRPr sz="2000"/>
          </a:p>
          <a:p>
            <a:r>
              <a:rPr lang="en-US" altLang="zh-CN" sz="2000"/>
              <a:t>Example Investment Strategy Table:</a:t>
            </a:r>
            <a:endParaRPr lang="en-US" altLang="zh-CN" sz="2000"/>
          </a:p>
        </p:txBody>
      </p:sp>
      <p:pic>
        <p:nvPicPr>
          <p:cNvPr id="4" name="图片 3" descr="preview (8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33881" y="2319020"/>
            <a:ext cx="3876238" cy="360000"/>
          </a:xfrm>
          <a:prstGeom prst="rect">
            <a:avLst/>
          </a:prstGeom>
        </p:spPr>
      </p:pic>
      <p:pic>
        <p:nvPicPr>
          <p:cNvPr id="5" name="图片 4" descr="preview (9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5077" y="3068955"/>
            <a:ext cx="5593846" cy="360000"/>
          </a:xfrm>
          <a:prstGeom prst="rect">
            <a:avLst/>
          </a:prstGeom>
        </p:spPr>
      </p:pic>
      <p:pic>
        <p:nvPicPr>
          <p:cNvPr id="7" name="图片 6" descr="preview (10)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4110" y="4220845"/>
            <a:ext cx="968727" cy="288000"/>
          </a:xfrm>
          <a:prstGeom prst="rect">
            <a:avLst/>
          </a:prstGeom>
        </p:spPr>
      </p:pic>
      <p:pic>
        <p:nvPicPr>
          <p:cNvPr id="8" name="图片 7" descr="preview (11)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2000" y="3789045"/>
            <a:ext cx="1560000" cy="3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6865" y="5010150"/>
            <a:ext cx="635027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Approach: Backtesting &amp; Strategy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000"/>
          </a:p>
          <a:p>
            <a:r>
              <a:rPr sz="2000"/>
              <a:t>Backtesting Period: January 2, 2025 – March 1, 2025</a:t>
            </a:r>
            <a:endParaRPr sz="2000"/>
          </a:p>
          <a:p>
            <a:r>
              <a:rPr sz="2000"/>
              <a:t>Approach: Use regression model with sentiment index to predict returns and simulate trading strategy.</a:t>
            </a:r>
            <a:endParaRPr sz="2000"/>
          </a:p>
          <a:p>
            <a:r>
              <a:rPr sz="2000"/>
              <a:t>Evaluation: Total return over the period &amp; comparison of R² with/without sentiment factor.</a:t>
            </a:r>
            <a:endParaRPr sz="2000"/>
          </a:p>
          <a:p>
            <a:r>
              <a:rPr sz="2000"/>
              <a:t>Observation: Significant improvement in R² and statistically significant</a:t>
            </a:r>
            <a:r>
              <a:rPr lang="en-US" sz="2000"/>
              <a:t> </a:t>
            </a:r>
            <a:r>
              <a:rPr sz="2000"/>
              <a:t> indicate a meaningful predictor.</a:t>
            </a:r>
            <a:endParaRPr sz="2000"/>
          </a:p>
        </p:txBody>
      </p:sp>
      <p:pic>
        <p:nvPicPr>
          <p:cNvPr id="4" name="图片 3" descr="preview (12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95615" y="3680460"/>
            <a:ext cx="591185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of Existing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000"/>
          </a:p>
          <a:p>
            <a:r>
              <a:rPr sz="2000"/>
              <a:t>Existing Approaches:</a:t>
            </a:r>
            <a:endParaRPr sz="2000"/>
          </a:p>
          <a:p>
            <a:pPr lvl="1"/>
            <a:r>
              <a:rPr sz="2000"/>
              <a:t>• Lexicon-based sentiment analysis methods</a:t>
            </a:r>
            <a:endParaRPr sz="2000"/>
          </a:p>
          <a:p>
            <a:pPr lvl="1"/>
            <a:r>
              <a:rPr sz="2000"/>
              <a:t>• Machine learning models combining news sentiment with price data</a:t>
            </a:r>
            <a:endParaRPr sz="2000"/>
          </a:p>
          <a:p>
            <a:pPr lvl="1"/>
            <a:r>
              <a:rPr sz="2000"/>
              <a:t>• Social media data can suffer from future bias (e.g., likes/upvotes)</a:t>
            </a:r>
            <a:endParaRPr sz="2000"/>
          </a:p>
          <a:p>
            <a:r>
              <a:rPr sz="2000"/>
              <a:t>Our Improvements and Perspectives:</a:t>
            </a:r>
            <a:endParaRPr sz="2000"/>
          </a:p>
          <a:p>
            <a:pPr lvl="1"/>
            <a:r>
              <a:rPr sz="2000"/>
              <a:t>• Novel Data Source: Use forum posts from EastMoney without future likes/upvotes.</a:t>
            </a:r>
            <a:endParaRPr sz="2000"/>
          </a:p>
          <a:p>
            <a:pPr lvl="1"/>
            <a:r>
              <a:rPr sz="2000"/>
              <a:t>• Rolling Window Sentiment Index that incorporates a forgetting effect.</a:t>
            </a:r>
            <a:endParaRPr sz="2000"/>
          </a:p>
          <a:p>
            <a:pPr lvl="1"/>
            <a:r>
              <a:rPr sz="2000"/>
              <a:t>• Integration with traditional financial factors.</a:t>
            </a:r>
            <a:endParaRPr sz="2000"/>
          </a:p>
          <a:p>
            <a:pPr lvl="1"/>
            <a:r>
              <a:rPr sz="2000"/>
              <a:t>• Future Work: Explore weighted sentiment and compare with deep learning models.</a:t>
            </a:r>
            <a:endParaRPr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29&quot;:[50053060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3839</Words>
  <Application>WPS 演示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Consolas</vt:lpstr>
      <vt:lpstr>Office Theme</vt:lpstr>
      <vt:lpstr>Stock Market Sentiment Analysis</vt:lpstr>
      <vt:lpstr>Background &amp; Motivation</vt:lpstr>
      <vt:lpstr>Project Goals</vt:lpstr>
      <vt:lpstr>Approach: Data Collection &amp; Model Training</vt:lpstr>
      <vt:lpstr>Approach: Web Scraping with Beautiful Soup</vt:lpstr>
      <vt:lpstr>Approach: Monthly Sentiment Index Calculation</vt:lpstr>
      <vt:lpstr>Approach: Predictive Regression Model</vt:lpstr>
      <vt:lpstr>Approach: Backtesting &amp; Strategy Performance</vt:lpstr>
      <vt:lpstr>Discussion of Existing Solutions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WPS_1635434371</cp:lastModifiedBy>
  <cp:revision>2</cp:revision>
  <dcterms:created xsi:type="dcterms:W3CDTF">2013-01-27T09:14:00Z</dcterms:created>
  <dcterms:modified xsi:type="dcterms:W3CDTF">2025-03-03T17:34:27Z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D4E3D70EDD0040ADAA976214CBFDE0CA_12</vt:lpwstr>
  </property>
  <property fmtid="{D5CDD505-2E9C-101B-9397-08002B2CF9AE}" pid="3" name="KSOProductBuildVer">
    <vt:lpwstr>2052-12.1.0.20305</vt:lpwstr>
  </property>
</Properties>
</file>