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7" r:id="rId4"/>
    <p:sldId id="269" r:id="rId5"/>
    <p:sldId id="270" r:id="rId6"/>
    <p:sldId id="271" r:id="rId7"/>
    <p:sldId id="272" r:id="rId8"/>
    <p:sldId id="276" r:id="rId9"/>
    <p:sldId id="277" r:id="rId10"/>
    <p:sldId id="278" r:id="rId11"/>
    <p:sldId id="280" r:id="rId12"/>
    <p:sldId id="281" r:id="rId13"/>
    <p:sldId id="282" r:id="rId14"/>
    <p:sldId id="283" r:id="rId15"/>
    <p:sldId id="284" r:id="rId16"/>
    <p:sldId id="285" r:id="rId17"/>
    <p:sldId id="286" r:id="rId18"/>
    <p:sldId id="287" r:id="rId19"/>
    <p:sldId id="268" r:id="rId20"/>
  </p:sldIdLst>
  <p:sldSz cx="12192000" cy="6858000"/>
  <p:notesSz cx="6858000" cy="9144000"/>
  <p:custDataLst>
    <p:tags r:id="rId2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56"/>
  </p:normalViewPr>
  <p:slideViewPr>
    <p:cSldViewPr snapToGrid="0">
      <p:cViewPr varScale="1">
        <p:scale>
          <a:sx n="88" d="100"/>
          <a:sy n="88" d="100"/>
        </p:scale>
        <p:origin x="184" y="4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gs" Target="tags/tag20.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C764DE79-268F-4C1A-8933-263129D2AF90}" type="datetimeFigureOut">
              <a:rPr lang="en-US" dirty="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C764DE79-268F-4C1A-8933-263129D2AF90}" type="datetimeFigureOut">
              <a:rPr lang="en-US" dirty="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C764DE79-268F-4C1A-8933-263129D2AF90}" type="datetimeFigureOut">
              <a:rPr lang="en-US" dirty="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764DE79-268F-4C1A-8933-263129D2AF90}" type="datetimeFigureOut">
              <a:rPr lang="en-US" dirty="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764DE79-268F-4C1A-8933-263129D2AF90}" type="datetimeFigureOut">
              <a:rPr lang="en-US" dirty="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4.png"/><Relationship Id="rId7" Type="http://schemas.openxmlformats.org/officeDocument/2006/relationships/tags" Target="../tags/tag13.xml"/><Relationship Id="rId6" Type="http://schemas.openxmlformats.org/officeDocument/2006/relationships/image" Target="../media/image13.png"/><Relationship Id="rId5" Type="http://schemas.openxmlformats.org/officeDocument/2006/relationships/tags" Target="../tags/tag12.xml"/><Relationship Id="rId4" Type="http://schemas.openxmlformats.org/officeDocument/2006/relationships/image" Target="../media/image12.png"/><Relationship Id="rId3" Type="http://schemas.openxmlformats.org/officeDocument/2006/relationships/tags" Target="../tags/tag11.xml"/><Relationship Id="rId2" Type="http://schemas.openxmlformats.org/officeDocument/2006/relationships/image" Target="../media/image11.png"/><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6.png"/><Relationship Id="rId3" Type="http://schemas.openxmlformats.org/officeDocument/2006/relationships/tags" Target="../tags/tag15.xml"/><Relationship Id="rId2" Type="http://schemas.openxmlformats.org/officeDocument/2006/relationships/image" Target="../media/image15.png"/><Relationship Id="rId1" Type="http://schemas.openxmlformats.org/officeDocument/2006/relationships/tags" Target="../tags/tag14.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tags" Target="../tags/tag16.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tags" Target="../tags/tag17.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tags" Target="../tags/tag18.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tags" Target="../tags/tag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5.png"/><Relationship Id="rId7" Type="http://schemas.openxmlformats.org/officeDocument/2006/relationships/tags" Target="../tags/tag4.xml"/><Relationship Id="rId6" Type="http://schemas.openxmlformats.org/officeDocument/2006/relationships/image" Target="../media/image4.png"/><Relationship Id="rId5" Type="http://schemas.openxmlformats.org/officeDocument/2006/relationships/tags" Target="../tags/tag3.xml"/><Relationship Id="rId4" Type="http://schemas.openxmlformats.org/officeDocument/2006/relationships/image" Target="../media/image3.png"/><Relationship Id="rId3" Type="http://schemas.openxmlformats.org/officeDocument/2006/relationships/tags" Target="../tags/tag2.xml"/><Relationship Id="rId2" Type="http://schemas.openxmlformats.org/officeDocument/2006/relationships/image" Target="../media/image2.png"/><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7.png"/><Relationship Id="rId3" Type="http://schemas.openxmlformats.org/officeDocument/2006/relationships/tags" Target="../tags/tag6.xml"/><Relationship Id="rId2" Type="http://schemas.openxmlformats.org/officeDocument/2006/relationships/image" Target="../media/image6.png"/><Relationship Id="rId1" Type="http://schemas.openxmlformats.org/officeDocument/2006/relationships/tags" Target="../tags/tag5.xml"/></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9.png"/><Relationship Id="rId3" Type="http://schemas.openxmlformats.org/officeDocument/2006/relationships/tags" Target="../tags/tag8.xml"/><Relationship Id="rId2" Type="http://schemas.openxmlformats.org/officeDocument/2006/relationships/image" Target="../media/image8.png"/><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p:cNvSpPr txBox="1"/>
          <p:nvPr/>
        </p:nvSpPr>
        <p:spPr>
          <a:xfrm>
            <a:off x="870857" y="2380343"/>
            <a:ext cx="8783955" cy="2768600"/>
          </a:xfrm>
          <a:prstGeom prst="rect">
            <a:avLst/>
          </a:prstGeom>
          <a:solidFill>
            <a:srgbClr val="3B3B3B"/>
          </a:solidFill>
        </p:spPr>
        <p:txBody>
          <a:bodyPr wrap="none" rtlCol="0">
            <a:spAutoFit/>
          </a:bodyPr>
          <a:lstStyle/>
          <a:p>
            <a:pPr algn="l"/>
            <a:r>
              <a:rPr lang="en-US" sz="6600" dirty="0">
                <a:solidFill>
                  <a:srgbClr val="FF6600"/>
                </a:solidFill>
              </a:rPr>
              <a:t>Exploratory Data Analysis</a:t>
            </a:r>
            <a:endParaRPr lang="en-US" sz="6600" dirty="0">
              <a:solidFill>
                <a:srgbClr val="FF6600"/>
              </a:solidFill>
            </a:endParaRPr>
          </a:p>
          <a:p>
            <a:pPr algn="l"/>
            <a:r>
              <a:rPr lang="en-US" sz="4000" dirty="0"/>
              <a:t>&lt;G2M insight for Cab Investment firm&gt;</a:t>
            </a:r>
            <a:endParaRPr lang="en-US" sz="4000" dirty="0"/>
          </a:p>
          <a:p>
            <a:pPr algn="l"/>
            <a:endParaRPr lang="en-US" sz="4000" dirty="0"/>
          </a:p>
          <a:p>
            <a:pPr algn="l"/>
            <a:r>
              <a:rPr lang="en-US" sz="2800" b="1" dirty="0"/>
              <a:t>&lt;05/20/2023&gt;</a:t>
            </a:r>
            <a:endParaRPr lang="en-US" sz="28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5265" y="1438593"/>
            <a:ext cx="10515600" cy="4351338"/>
          </a:xfrm>
        </p:spPr>
        <p:txBody>
          <a:bodyPr>
            <a:normAutofit/>
          </a:bodyPr>
          <a:lstStyle/>
          <a:p>
            <a:r>
              <a:rPr lang="en-US" sz="1800" dirty="0"/>
              <a:t>Hypothesis 2 - Are the user groups of these two companies different?</a:t>
            </a:r>
            <a:endParaRPr lang="en-US" sz="1800" dirty="0"/>
          </a:p>
          <a:p>
            <a:r>
              <a:rPr lang="en-US" sz="1800" dirty="0"/>
              <a:t>Let’s consider user age first</a:t>
            </a:r>
            <a:endParaRPr lang="en-US" sz="1800" dirty="0"/>
          </a:p>
        </p:txBody>
      </p:sp>
      <p:sp>
        <p:nvSpPr>
          <p:cNvPr id="4" name="Rectangle 3"/>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charset="0"/>
                <a:cs typeface="Calibri" panose="020F0502020204030204" charset="0"/>
              </a:rPr>
              <a:t>EDA - Hypothesis and Investigate</a:t>
            </a:r>
            <a:endParaRPr lang="en-US" sz="3500" b="1" dirty="0">
              <a:solidFill>
                <a:schemeClr val="accent2"/>
              </a:solidFill>
              <a:latin typeface="Calibri" panose="020F0502020204030204" charset="0"/>
              <a:cs typeface="Calibri" panose="020F0502020204030204" charset="0"/>
            </a:endParaRPr>
          </a:p>
        </p:txBody>
      </p:sp>
      <p:pic>
        <p:nvPicPr>
          <p:cNvPr id="100" name="图片 99"/>
          <p:cNvPicPr/>
          <p:nvPr>
            <p:custDataLst>
              <p:tags r:id="rId1"/>
            </p:custDataLst>
          </p:nvPr>
        </p:nvPicPr>
        <p:blipFill>
          <a:blip r:embed="rId2"/>
          <a:stretch>
            <a:fillRect/>
          </a:stretch>
        </p:blipFill>
        <p:spPr>
          <a:xfrm>
            <a:off x="1200150" y="2314575"/>
            <a:ext cx="3509645" cy="2465070"/>
          </a:xfrm>
          <a:prstGeom prst="rect">
            <a:avLst/>
          </a:prstGeom>
          <a:noFill/>
          <a:ln w="9525">
            <a:noFill/>
          </a:ln>
        </p:spPr>
      </p:pic>
      <p:pic>
        <p:nvPicPr>
          <p:cNvPr id="101" name="图片 100"/>
          <p:cNvPicPr/>
          <p:nvPr>
            <p:custDataLst>
              <p:tags r:id="rId3"/>
            </p:custDataLst>
          </p:nvPr>
        </p:nvPicPr>
        <p:blipFill>
          <a:blip r:embed="rId4"/>
          <a:stretch>
            <a:fillRect/>
          </a:stretch>
        </p:blipFill>
        <p:spPr>
          <a:xfrm>
            <a:off x="965835" y="5024120"/>
            <a:ext cx="3642360" cy="1804670"/>
          </a:xfrm>
          <a:prstGeom prst="rect">
            <a:avLst/>
          </a:prstGeom>
          <a:noFill/>
          <a:ln w="9525">
            <a:noFill/>
          </a:ln>
        </p:spPr>
      </p:pic>
      <p:pic>
        <p:nvPicPr>
          <p:cNvPr id="102" name="图片 101"/>
          <p:cNvPicPr/>
          <p:nvPr>
            <p:custDataLst>
              <p:tags r:id="rId5"/>
            </p:custDataLst>
          </p:nvPr>
        </p:nvPicPr>
        <p:blipFill>
          <a:blip r:embed="rId6"/>
          <a:stretch>
            <a:fillRect/>
          </a:stretch>
        </p:blipFill>
        <p:spPr>
          <a:xfrm>
            <a:off x="4824095" y="2477135"/>
            <a:ext cx="2981960" cy="2414905"/>
          </a:xfrm>
          <a:prstGeom prst="rect">
            <a:avLst/>
          </a:prstGeom>
          <a:noFill/>
          <a:ln w="9525">
            <a:noFill/>
          </a:ln>
        </p:spPr>
      </p:pic>
      <p:pic>
        <p:nvPicPr>
          <p:cNvPr id="103" name="图片 102"/>
          <p:cNvPicPr/>
          <p:nvPr>
            <p:custDataLst>
              <p:tags r:id="rId7"/>
            </p:custDataLst>
          </p:nvPr>
        </p:nvPicPr>
        <p:blipFill>
          <a:blip r:embed="rId8"/>
          <a:stretch>
            <a:fillRect/>
          </a:stretch>
        </p:blipFill>
        <p:spPr>
          <a:xfrm>
            <a:off x="4709795" y="5024120"/>
            <a:ext cx="4133215" cy="1760855"/>
          </a:xfrm>
          <a:prstGeom prst="rect">
            <a:avLst/>
          </a:prstGeom>
          <a:noFill/>
          <a:ln w="9525">
            <a:noFill/>
          </a:ln>
        </p:spPr>
      </p:pic>
      <p:sp>
        <p:nvSpPr>
          <p:cNvPr id="2" name="文本框 1"/>
          <p:cNvSpPr txBox="1"/>
          <p:nvPr/>
        </p:nvSpPr>
        <p:spPr>
          <a:xfrm>
            <a:off x="7719060" y="1701165"/>
            <a:ext cx="4394200" cy="3322955"/>
          </a:xfrm>
          <a:prstGeom prst="rect">
            <a:avLst/>
          </a:prstGeom>
          <a:noFill/>
        </p:spPr>
        <p:txBody>
          <a:bodyPr wrap="square" rtlCol="0">
            <a:noAutofit/>
          </a:bodyPr>
          <a:p>
            <a:r>
              <a:rPr lang="zh-CN" altLang="en-US"/>
              <a:t>The age distribution of the user groups of the two taxi companies is similar, but Yellow Cab has a larger presence than Pink Cab in every age group. </a:t>
            </a:r>
            <a:endParaRPr lang="zh-CN" altLang="en-US"/>
          </a:p>
          <a:p>
            <a:endParaRPr lang="zh-CN" altLang="en-US"/>
          </a:p>
          <a:p>
            <a:r>
              <a:rPr lang="zh-CN" altLang="en-US"/>
              <a:t>This suggests that Yellow Cab holds a market share advantage and has a broader user base. By increasing investment in Yellow Cab, we can further expand your market share and acquire more users.</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5265" y="1438910"/>
            <a:ext cx="11779885" cy="4351655"/>
          </a:xfrm>
        </p:spPr>
        <p:txBody>
          <a:bodyPr>
            <a:normAutofit/>
          </a:bodyPr>
          <a:lstStyle/>
          <a:p>
            <a:r>
              <a:rPr lang="en-US" sz="1800" dirty="0"/>
              <a:t>Hypothesis 2 - Are the user groups of these two companies different?</a:t>
            </a:r>
            <a:endParaRPr lang="en-US" sz="1800" dirty="0"/>
          </a:p>
          <a:p>
            <a:r>
              <a:rPr lang="en-US" sz="1800" dirty="0"/>
              <a:t>Let’s see the income distribution for the two companies next.</a:t>
            </a:r>
            <a:endParaRPr lang="en-US" sz="1800" dirty="0"/>
          </a:p>
          <a:p>
            <a:r>
              <a:rPr lang="en-US" sz="1800" dirty="0"/>
              <a:t>The user groups' income distribution of the two taxi companies is similar, but Yellow Cab has a higher income among the main income segments compared to Pink Cab. This suggests that Yellow Cab has an advantage in the high-income</a:t>
            </a:r>
            <a:r>
              <a:rPr lang="zh-CN" altLang="en-US" sz="1800" dirty="0"/>
              <a:t>。</a:t>
            </a:r>
            <a:r>
              <a:rPr lang="en-US" sz="1800" dirty="0"/>
              <a:t> demographic.</a:t>
            </a:r>
            <a:endParaRPr lang="en-US" sz="1800" dirty="0"/>
          </a:p>
        </p:txBody>
      </p:sp>
      <p:sp>
        <p:nvSpPr>
          <p:cNvPr id="4" name="Rectangle 3"/>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charset="0"/>
                <a:cs typeface="Calibri" panose="020F0502020204030204" charset="0"/>
              </a:rPr>
              <a:t>EDA - Hypothesis and Investigate</a:t>
            </a:r>
            <a:endParaRPr lang="en-US" sz="3500" b="1" dirty="0">
              <a:solidFill>
                <a:schemeClr val="accent2"/>
              </a:solidFill>
              <a:latin typeface="Calibri" panose="020F0502020204030204" charset="0"/>
              <a:cs typeface="Calibri" panose="020F0502020204030204" charset="0"/>
            </a:endParaRPr>
          </a:p>
        </p:txBody>
      </p:sp>
      <p:pic>
        <p:nvPicPr>
          <p:cNvPr id="5" name="图片 4"/>
          <p:cNvPicPr>
            <a:picLocks noChangeAspect="1"/>
          </p:cNvPicPr>
          <p:nvPr>
            <p:custDataLst>
              <p:tags r:id="rId1"/>
            </p:custDataLst>
          </p:nvPr>
        </p:nvPicPr>
        <p:blipFill>
          <a:blip r:embed="rId2"/>
          <a:stretch>
            <a:fillRect/>
          </a:stretch>
        </p:blipFill>
        <p:spPr>
          <a:xfrm>
            <a:off x="445770" y="2807970"/>
            <a:ext cx="5193665" cy="3721735"/>
          </a:xfrm>
          <a:prstGeom prst="rect">
            <a:avLst/>
          </a:prstGeom>
        </p:spPr>
      </p:pic>
      <p:pic>
        <p:nvPicPr>
          <p:cNvPr id="7" name="图片 6"/>
          <p:cNvPicPr>
            <a:picLocks noChangeAspect="1"/>
          </p:cNvPicPr>
          <p:nvPr>
            <p:custDataLst>
              <p:tags r:id="rId3"/>
            </p:custDataLst>
          </p:nvPr>
        </p:nvPicPr>
        <p:blipFill>
          <a:blip r:embed="rId4"/>
          <a:stretch>
            <a:fillRect/>
          </a:stretch>
        </p:blipFill>
        <p:spPr>
          <a:xfrm>
            <a:off x="6095365" y="2910840"/>
            <a:ext cx="4991100" cy="361886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5265" y="1438593"/>
            <a:ext cx="10515600" cy="4351338"/>
          </a:xfrm>
        </p:spPr>
        <p:txBody>
          <a:bodyPr>
            <a:normAutofit/>
          </a:bodyPr>
          <a:lstStyle/>
          <a:p>
            <a:r>
              <a:rPr lang="en-US" sz="1800" dirty="0"/>
              <a:t>Hypothesis 2 - Are the user groups of these two companies different?</a:t>
            </a:r>
            <a:endParaRPr lang="en-US" sz="1800" dirty="0"/>
          </a:p>
          <a:p>
            <a:r>
              <a:rPr lang="en-US" sz="1800" dirty="0"/>
              <a:t>How about gender?</a:t>
            </a:r>
            <a:endParaRPr lang="en-US" sz="1800" dirty="0"/>
          </a:p>
          <a:p>
            <a:pPr marL="0" indent="0">
              <a:buNone/>
            </a:pPr>
            <a:endParaRPr lang="en-US" sz="1800" dirty="0"/>
          </a:p>
        </p:txBody>
      </p:sp>
      <p:sp>
        <p:nvSpPr>
          <p:cNvPr id="4" name="Rectangle 3"/>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charset="0"/>
                <a:cs typeface="Calibri" panose="020F0502020204030204" charset="0"/>
              </a:rPr>
              <a:t>EDA - Hypothesis and Investigate</a:t>
            </a:r>
            <a:endParaRPr lang="en-US" sz="3500" b="1" dirty="0">
              <a:solidFill>
                <a:schemeClr val="accent2"/>
              </a:solidFill>
              <a:latin typeface="Calibri" panose="020F0502020204030204" charset="0"/>
              <a:cs typeface="Calibri" panose="020F0502020204030204" charset="0"/>
            </a:endParaRPr>
          </a:p>
        </p:txBody>
      </p:sp>
      <p:pic>
        <p:nvPicPr>
          <p:cNvPr id="2" name="图片 1"/>
          <p:cNvPicPr>
            <a:picLocks noChangeAspect="1"/>
          </p:cNvPicPr>
          <p:nvPr>
            <p:custDataLst>
              <p:tags r:id="rId1"/>
            </p:custDataLst>
          </p:nvPr>
        </p:nvPicPr>
        <p:blipFill>
          <a:blip r:embed="rId2"/>
          <a:stretch>
            <a:fillRect/>
          </a:stretch>
        </p:blipFill>
        <p:spPr>
          <a:xfrm>
            <a:off x="424180" y="2108835"/>
            <a:ext cx="5382895" cy="4749165"/>
          </a:xfrm>
          <a:prstGeom prst="rect">
            <a:avLst/>
          </a:prstGeom>
        </p:spPr>
      </p:pic>
      <p:sp>
        <p:nvSpPr>
          <p:cNvPr id="9" name="文本框 8"/>
          <p:cNvSpPr txBox="1"/>
          <p:nvPr/>
        </p:nvSpPr>
        <p:spPr>
          <a:xfrm>
            <a:off x="5473700" y="2460625"/>
            <a:ext cx="6430010" cy="3188335"/>
          </a:xfrm>
          <a:prstGeom prst="rect">
            <a:avLst/>
          </a:prstGeom>
          <a:noFill/>
        </p:spPr>
        <p:txBody>
          <a:bodyPr wrap="square" rtlCol="0">
            <a:noAutofit/>
          </a:bodyPr>
          <a:p>
            <a:r>
              <a:rPr lang="zh-CN" altLang="en-US"/>
              <a:t>The user gender distribution of the two taxi companies is similar, but Yellow Cab company has more passengers than Pink Cab company, regardless of gender. This may indicate that Yellow Cab company enjoys higher brand recognition and popularity in the market, thus attracting more passengers.</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5265" y="1438593"/>
            <a:ext cx="10515600" cy="4351338"/>
          </a:xfrm>
        </p:spPr>
        <p:txBody>
          <a:bodyPr>
            <a:normAutofit/>
          </a:bodyPr>
          <a:lstStyle/>
          <a:p>
            <a:r>
              <a:rPr lang="en-US" sz="1800" dirty="0"/>
              <a:t>Hypothesis 3: Are there differences in the consumption habits of taxi customers in different cities？</a:t>
            </a:r>
            <a:endParaRPr lang="en-US" sz="1800" dirty="0"/>
          </a:p>
          <a:p>
            <a:pPr marL="0" indent="0">
              <a:buNone/>
            </a:pPr>
            <a:endParaRPr lang="en-US" sz="1800" dirty="0"/>
          </a:p>
        </p:txBody>
      </p:sp>
      <p:sp>
        <p:nvSpPr>
          <p:cNvPr id="4" name="Rectangle 3"/>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charset="0"/>
                <a:cs typeface="Calibri" panose="020F0502020204030204" charset="0"/>
              </a:rPr>
              <a:t>EDA - Hypothesis and Investigate</a:t>
            </a:r>
            <a:endParaRPr lang="en-US" sz="3500" b="1" dirty="0">
              <a:solidFill>
                <a:schemeClr val="accent2"/>
              </a:solidFill>
              <a:latin typeface="Calibri" panose="020F0502020204030204" charset="0"/>
              <a:cs typeface="Calibri" panose="020F0502020204030204" charset="0"/>
            </a:endParaRPr>
          </a:p>
        </p:txBody>
      </p:sp>
      <p:sp>
        <p:nvSpPr>
          <p:cNvPr id="9" name="文本框 8"/>
          <p:cNvSpPr txBox="1"/>
          <p:nvPr/>
        </p:nvSpPr>
        <p:spPr>
          <a:xfrm>
            <a:off x="5473700" y="2460625"/>
            <a:ext cx="6430010" cy="3188335"/>
          </a:xfrm>
          <a:prstGeom prst="rect">
            <a:avLst/>
          </a:prstGeom>
          <a:noFill/>
        </p:spPr>
        <p:txBody>
          <a:bodyPr wrap="square" rtlCol="0">
            <a:noAutofit/>
          </a:bodyPr>
          <a:p>
            <a:endParaRPr lang="zh-CN" altLang="en-US"/>
          </a:p>
        </p:txBody>
      </p:sp>
      <p:pic>
        <p:nvPicPr>
          <p:cNvPr id="5" name="图片 4"/>
          <p:cNvPicPr>
            <a:picLocks noChangeAspect="1"/>
          </p:cNvPicPr>
          <p:nvPr>
            <p:custDataLst>
              <p:tags r:id="rId1"/>
            </p:custDataLst>
          </p:nvPr>
        </p:nvPicPr>
        <p:blipFill>
          <a:blip r:embed="rId2"/>
          <a:stretch>
            <a:fillRect/>
          </a:stretch>
        </p:blipFill>
        <p:spPr>
          <a:xfrm>
            <a:off x="0" y="2459990"/>
            <a:ext cx="7024370" cy="3395345"/>
          </a:xfrm>
          <a:prstGeom prst="rect">
            <a:avLst/>
          </a:prstGeom>
        </p:spPr>
      </p:pic>
      <p:sp>
        <p:nvSpPr>
          <p:cNvPr id="7" name="文本框 6"/>
          <p:cNvSpPr txBox="1"/>
          <p:nvPr/>
        </p:nvSpPr>
        <p:spPr>
          <a:xfrm>
            <a:off x="6961505" y="1902460"/>
            <a:ext cx="5343525" cy="4173855"/>
          </a:xfrm>
          <a:prstGeom prst="rect">
            <a:avLst/>
          </a:prstGeom>
          <a:noFill/>
        </p:spPr>
        <p:txBody>
          <a:bodyPr wrap="square" rtlCol="0">
            <a:noAutofit/>
          </a:bodyPr>
          <a:p>
            <a:r>
              <a:rPr lang="zh-CN" altLang="en-US" sz="1200"/>
              <a:t>Findings</a:t>
            </a:r>
            <a:endParaRPr lang="zh-CN" altLang="en-US" sz="1200"/>
          </a:p>
          <a:p>
            <a:r>
              <a:rPr lang="zh-CN" altLang="en-US" sz="1200"/>
              <a:t>Based on the provided average spending data, we can draw some preliminary conclusions:</a:t>
            </a:r>
            <a:endParaRPr lang="zh-CN" altLang="en-US" sz="1200"/>
          </a:p>
          <a:p>
            <a:r>
              <a:rPr lang="zh-CN" altLang="en-US" sz="1200"/>
              <a:t>There are variations in the average spending levels across different cities. For example, New York NY has a higher average spending of 570.20, while Nashville TN has a lower average spending of 318.64.</a:t>
            </a:r>
            <a:endParaRPr lang="zh-CN" altLang="en-US" sz="1200"/>
          </a:p>
          <a:p>
            <a:endParaRPr lang="zh-CN" altLang="en-US" sz="1200"/>
          </a:p>
          <a:p>
            <a:r>
              <a:rPr lang="zh-CN" altLang="en-US" sz="1200"/>
              <a:t>Some cities exhibit higher average spending, such as Dallas TX and Silicon Valley, with average spendings of 447.83 and 432.46, respectively.</a:t>
            </a:r>
            <a:endParaRPr lang="zh-CN" altLang="en-US" sz="1200"/>
          </a:p>
          <a:p>
            <a:endParaRPr lang="zh-CN" altLang="en-US" sz="1200"/>
          </a:p>
          <a:p>
            <a:r>
              <a:rPr lang="zh-CN" altLang="en-US" sz="1200"/>
              <a:t>Certain cities have lower average spending, like Pittsburgh PA and Sacramento CA, with average spendings of 337.04 and 321.76, respectively.</a:t>
            </a:r>
            <a:endParaRPr lang="zh-CN" altLang="en-US" sz="1200"/>
          </a:p>
          <a:p>
            <a:endParaRPr lang="zh-CN" altLang="en-US" sz="1200"/>
          </a:p>
          <a:p>
            <a:r>
              <a:rPr lang="zh-CN" altLang="en-US" sz="1200"/>
              <a:t>Cities with higher average spending may not necessarily be the best investment choice, as other factors such as market potential and competitive environment need to be considered.</a:t>
            </a:r>
            <a:endParaRPr lang="zh-CN" altLang="en-US" sz="1200"/>
          </a:p>
          <a:p>
            <a:endParaRPr lang="zh-CN" altLang="en-US" sz="1200"/>
          </a:p>
          <a:p>
            <a:r>
              <a:rPr lang="zh-CN" altLang="en-US" sz="1200"/>
              <a:t>In conclusion, the average spending data provides insights into the consumer habits across different cities to consider. However, further analysis of other datasets and consideration of additional key factors are necessary before making a final investment decision.</a:t>
            </a:r>
            <a:endParaRPr lang="zh-CN" altLang="en-US" sz="12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5265" y="1438593"/>
            <a:ext cx="10515600" cy="4351338"/>
          </a:xfrm>
        </p:spPr>
        <p:txBody>
          <a:bodyPr>
            <a:normAutofit/>
          </a:bodyPr>
          <a:lstStyle/>
          <a:p>
            <a:r>
              <a:rPr lang="en-US" sz="1800" dirty="0"/>
              <a:t>Hypothesis 4：Does a larger city population mean more users?</a:t>
            </a:r>
            <a:endParaRPr lang="en-US" sz="1800" dirty="0"/>
          </a:p>
        </p:txBody>
      </p:sp>
      <p:sp>
        <p:nvSpPr>
          <p:cNvPr id="4" name="Rectangle 3"/>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charset="0"/>
                <a:cs typeface="Calibri" panose="020F0502020204030204" charset="0"/>
              </a:rPr>
              <a:t>EDA - Hypothesis and Investigate</a:t>
            </a:r>
            <a:endParaRPr lang="en-US" sz="3500" b="1" dirty="0">
              <a:solidFill>
                <a:schemeClr val="accent2"/>
              </a:solidFill>
              <a:latin typeface="Calibri" panose="020F0502020204030204" charset="0"/>
              <a:cs typeface="Calibri" panose="020F0502020204030204" charset="0"/>
            </a:endParaRPr>
          </a:p>
        </p:txBody>
      </p:sp>
      <p:sp>
        <p:nvSpPr>
          <p:cNvPr id="9" name="文本框 8"/>
          <p:cNvSpPr txBox="1"/>
          <p:nvPr/>
        </p:nvSpPr>
        <p:spPr>
          <a:xfrm>
            <a:off x="5473700" y="2460625"/>
            <a:ext cx="6430010" cy="3188335"/>
          </a:xfrm>
          <a:prstGeom prst="rect">
            <a:avLst/>
          </a:prstGeom>
          <a:noFill/>
        </p:spPr>
        <p:txBody>
          <a:bodyPr wrap="square" rtlCol="0">
            <a:noAutofit/>
          </a:bodyPr>
          <a:p>
            <a:endParaRPr lang="zh-CN" altLang="en-US"/>
          </a:p>
        </p:txBody>
      </p:sp>
      <p:sp>
        <p:nvSpPr>
          <p:cNvPr id="7" name="文本框 6"/>
          <p:cNvSpPr txBox="1"/>
          <p:nvPr/>
        </p:nvSpPr>
        <p:spPr>
          <a:xfrm>
            <a:off x="6560185" y="1902460"/>
            <a:ext cx="5343525" cy="4173855"/>
          </a:xfrm>
          <a:prstGeom prst="rect">
            <a:avLst/>
          </a:prstGeom>
          <a:noFill/>
        </p:spPr>
        <p:txBody>
          <a:bodyPr wrap="square" rtlCol="0">
            <a:noAutofit/>
          </a:bodyPr>
          <a:p>
            <a:r>
              <a:rPr lang="zh-CN" altLang="en-US" sz="1200"/>
              <a:t>Findings</a:t>
            </a:r>
            <a:endParaRPr lang="zh-CN" altLang="en-US" sz="1200"/>
          </a:p>
          <a:p>
            <a:endParaRPr lang="zh-CN" altLang="en-US" sz="1200"/>
          </a:p>
          <a:p>
            <a:r>
              <a:rPr lang="zh-CN" altLang="en-US" sz="1200"/>
              <a:t>There is a positive correlation between population and users: The overall trend shows that cities with larger populations tend to have more users. This suggests that cities with larger populations provide a larger user base and potential market.</a:t>
            </a:r>
            <a:endParaRPr lang="zh-CN" altLang="en-US" sz="1200"/>
          </a:p>
          <a:p>
            <a:endParaRPr lang="zh-CN" altLang="en-US" sz="1200"/>
          </a:p>
          <a:p>
            <a:r>
              <a:rPr lang="zh-CN" altLang="en-US" sz="1200"/>
              <a:t>Some cities have a higher number of users than expected: In cities with smaller populations, there are a few cities that have relatively high numbers of users, surpassing other cities of similar size. For example, cities like "NEW YORK NY," "SAN FRANCISCO CA," and "BOSTON MA" have relatively high numbers of users, potentially due to their significant roles in technology, innovation, and culture.</a:t>
            </a:r>
            <a:endParaRPr lang="zh-CN" altLang="en-US" sz="1200"/>
          </a:p>
          <a:p>
            <a:endParaRPr lang="zh-CN" altLang="en-US" sz="1200"/>
          </a:p>
          <a:p>
            <a:r>
              <a:rPr lang="zh-CN" altLang="en-US" sz="1200"/>
              <a:t>Some cities have relatively lower numbers of users: Despite having larger populations, there are several cities with relatively lower numbers of users. For instance, cities like "MIAMI FL," "SILICON VALLEY," and "ORANGE COUNTY" have smaller user populations despite their larger populations. This could be attributed to other factors such as economic conditions, internet penetration rates, and more.</a:t>
            </a:r>
            <a:endParaRPr lang="zh-CN" altLang="en-US" sz="1200"/>
          </a:p>
        </p:txBody>
      </p:sp>
      <p:pic>
        <p:nvPicPr>
          <p:cNvPr id="2" name="图片 1"/>
          <p:cNvPicPr>
            <a:picLocks noChangeAspect="1"/>
          </p:cNvPicPr>
          <p:nvPr>
            <p:custDataLst>
              <p:tags r:id="rId1"/>
            </p:custDataLst>
          </p:nvPr>
        </p:nvPicPr>
        <p:blipFill>
          <a:blip r:embed="rId2"/>
          <a:stretch>
            <a:fillRect/>
          </a:stretch>
        </p:blipFill>
        <p:spPr>
          <a:xfrm>
            <a:off x="902335" y="2151380"/>
            <a:ext cx="5210175" cy="36385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5265" y="1438593"/>
            <a:ext cx="10515600" cy="4351338"/>
          </a:xfrm>
        </p:spPr>
        <p:txBody>
          <a:bodyPr>
            <a:normAutofit/>
          </a:bodyPr>
          <a:lstStyle/>
          <a:p>
            <a:r>
              <a:rPr lang="en-US" sz="1800" dirty="0"/>
              <a:t>Hypothesis 5：Is there any seasonality in number of customers using the cab service?¶</a:t>
            </a:r>
            <a:endParaRPr lang="en-US" sz="1800" dirty="0"/>
          </a:p>
        </p:txBody>
      </p:sp>
      <p:sp>
        <p:nvSpPr>
          <p:cNvPr id="4" name="Rectangle 3"/>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charset="0"/>
                <a:cs typeface="Calibri" panose="020F0502020204030204" charset="0"/>
              </a:rPr>
              <a:t>EDA - Hypothesis and Investigate</a:t>
            </a:r>
            <a:endParaRPr lang="en-US" sz="3500" b="1" dirty="0">
              <a:solidFill>
                <a:schemeClr val="accent2"/>
              </a:solidFill>
              <a:latin typeface="Calibri" panose="020F0502020204030204" charset="0"/>
              <a:cs typeface="Calibri" panose="020F0502020204030204" charset="0"/>
            </a:endParaRPr>
          </a:p>
        </p:txBody>
      </p:sp>
      <p:sp>
        <p:nvSpPr>
          <p:cNvPr id="9" name="文本框 8"/>
          <p:cNvSpPr txBox="1"/>
          <p:nvPr/>
        </p:nvSpPr>
        <p:spPr>
          <a:xfrm>
            <a:off x="5473700" y="2460625"/>
            <a:ext cx="6430010" cy="3188335"/>
          </a:xfrm>
          <a:prstGeom prst="rect">
            <a:avLst/>
          </a:prstGeom>
          <a:noFill/>
        </p:spPr>
        <p:txBody>
          <a:bodyPr wrap="square" rtlCol="0">
            <a:noAutofit/>
          </a:bodyPr>
          <a:p>
            <a:endParaRPr lang="zh-CN" altLang="en-US"/>
          </a:p>
        </p:txBody>
      </p:sp>
      <p:sp>
        <p:nvSpPr>
          <p:cNvPr id="7" name="文本框 6"/>
          <p:cNvSpPr txBox="1"/>
          <p:nvPr/>
        </p:nvSpPr>
        <p:spPr>
          <a:xfrm>
            <a:off x="6339840" y="1967865"/>
            <a:ext cx="5343525" cy="4173855"/>
          </a:xfrm>
          <a:prstGeom prst="rect">
            <a:avLst/>
          </a:prstGeom>
          <a:noFill/>
        </p:spPr>
        <p:txBody>
          <a:bodyPr wrap="square" rtlCol="0">
            <a:noAutofit/>
          </a:bodyPr>
          <a:p>
            <a:r>
              <a:rPr lang="zh-CN" altLang="en-US" sz="1200"/>
              <a:t>Findings</a:t>
            </a:r>
            <a:endParaRPr lang="zh-CN" altLang="en-US" sz="1200"/>
          </a:p>
          <a:p>
            <a:endParaRPr lang="zh-CN" altLang="en-US" sz="1200"/>
          </a:p>
          <a:p>
            <a:r>
              <a:rPr lang="zh-CN" altLang="en-US" sz="1200"/>
              <a:t>We can observe that the usage of taxis exhibits clear seasonality because there are distinct periodic peaks in the ACF (Autocorrelation Function) plot.</a:t>
            </a:r>
            <a:endParaRPr lang="zh-CN" altLang="en-US" sz="1200"/>
          </a:p>
          <a:p>
            <a:endParaRPr lang="zh-CN" altLang="en-US" sz="1200"/>
          </a:p>
          <a:p>
            <a:r>
              <a:rPr lang="zh-CN" altLang="en-US" sz="1200"/>
              <a:t>The significant values of the autocorrelation coefficients at specific lags indicate the presence of repetitive patterns in the data across different time intervals. The occurrence of these periodic peaks suggests fluctuations in the demand for taxi services between different seasons, which may be influenced by factors such as seasonal changes, holidays, weather conditions, and other relevant factors.</a:t>
            </a:r>
            <a:endParaRPr lang="zh-CN" altLang="en-US" sz="1200"/>
          </a:p>
        </p:txBody>
      </p:sp>
      <p:pic>
        <p:nvPicPr>
          <p:cNvPr id="5" name="图片 4"/>
          <p:cNvPicPr>
            <a:picLocks noChangeAspect="1"/>
          </p:cNvPicPr>
          <p:nvPr>
            <p:custDataLst>
              <p:tags r:id="rId1"/>
            </p:custDataLst>
          </p:nvPr>
        </p:nvPicPr>
        <p:blipFill>
          <a:blip r:embed="rId2"/>
          <a:stretch>
            <a:fillRect/>
          </a:stretch>
        </p:blipFill>
        <p:spPr>
          <a:xfrm>
            <a:off x="678180" y="1828165"/>
            <a:ext cx="5053965" cy="483298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charset="0"/>
                <a:cs typeface="Calibri" panose="020F0502020204030204" charset="0"/>
              </a:rPr>
              <a:t>EDA S</a:t>
            </a:r>
            <a:r>
              <a:rPr lang="en-US" sz="3500" b="1" dirty="0">
                <a:solidFill>
                  <a:schemeClr val="accent2"/>
                </a:solidFill>
                <a:latin typeface="Calibri" panose="020F0502020204030204" charset="0"/>
                <a:cs typeface="Calibri" panose="020F0502020204030204" charset="0"/>
              </a:rPr>
              <a:t>ummary</a:t>
            </a:r>
            <a:endParaRPr lang="en-US" sz="3500" b="1" dirty="0">
              <a:solidFill>
                <a:schemeClr val="accent2"/>
              </a:solidFill>
              <a:latin typeface="Calibri" panose="020F0502020204030204" charset="0"/>
              <a:cs typeface="Calibri" panose="020F0502020204030204" charset="0"/>
            </a:endParaRPr>
          </a:p>
        </p:txBody>
      </p:sp>
      <p:sp>
        <p:nvSpPr>
          <p:cNvPr id="9" name="文本框 8"/>
          <p:cNvSpPr txBox="1"/>
          <p:nvPr/>
        </p:nvSpPr>
        <p:spPr>
          <a:xfrm>
            <a:off x="5473700" y="2460625"/>
            <a:ext cx="6430010" cy="3188335"/>
          </a:xfrm>
          <a:prstGeom prst="rect">
            <a:avLst/>
          </a:prstGeom>
          <a:noFill/>
        </p:spPr>
        <p:txBody>
          <a:bodyPr wrap="square" rtlCol="0">
            <a:noAutofit/>
          </a:bodyPr>
          <a:p>
            <a:endParaRPr lang="zh-CN" altLang="en-US"/>
          </a:p>
        </p:txBody>
      </p:sp>
      <p:sp>
        <p:nvSpPr>
          <p:cNvPr id="2" name="内容占位符 1"/>
          <p:cNvSpPr/>
          <p:nvPr>
            <p:ph idx="1"/>
          </p:nvPr>
        </p:nvSpPr>
        <p:spPr/>
        <p:txBody>
          <a:bodyPr>
            <a:normAutofit fontScale="45000"/>
          </a:bodyPr>
          <a:p>
            <a:pPr marL="0" indent="0">
              <a:buNone/>
            </a:pPr>
            <a:r>
              <a:rPr lang="zh-CN" altLang="en-US"/>
              <a:t>1. Population and User Correlation: Cities with larger populations tend to have more cab users, indicating a potential market opportunity.</a:t>
            </a:r>
            <a:endParaRPr lang="zh-CN" altLang="en-US"/>
          </a:p>
          <a:p>
            <a:pPr marL="0" indent="0">
              <a:buNone/>
            </a:pPr>
            <a:r>
              <a:rPr lang="zh-CN" altLang="en-US"/>
              <a:t>2. Varied User Distribution: Some smaller cities have higher numbers of cab users compared to cities of similar size, potentially due to factors like technological advancements and cultural significance.</a:t>
            </a:r>
            <a:endParaRPr lang="zh-CN" altLang="en-US"/>
          </a:p>
          <a:p>
            <a:pPr marL="0" indent="0">
              <a:buNone/>
            </a:pPr>
            <a:r>
              <a:rPr lang="zh-CN" altLang="en-US"/>
              <a:t>3. Lower User Numbers in Certain Cities: Despite larger populations, some cities have relatively lower numbers of cab users, possibly influenced by economic conditions and internet penetration rates.</a:t>
            </a:r>
            <a:endParaRPr lang="zh-CN" altLang="en-US"/>
          </a:p>
          <a:p>
            <a:pPr marL="0" indent="0">
              <a:buNone/>
            </a:pPr>
            <a:r>
              <a:rPr lang="zh-CN" altLang="en-US"/>
              <a:t>4. Seasonality in Cab Usage: There is clear seasonality in the demand for taxi services, with fluctuations influenced by seasons, holidays, and weather conditions.</a:t>
            </a:r>
            <a:endParaRPr lang="zh-CN" altLang="en-US"/>
          </a:p>
          <a:p>
            <a:pPr marL="0" indent="0">
              <a:buNone/>
            </a:pPr>
            <a:r>
              <a:rPr lang="zh-CN" altLang="en-US"/>
              <a:t>5. Average Spending Variations: Average spending levels vary across cities, but other factors beyond spending should be considered for investment decisions.</a:t>
            </a:r>
            <a:endParaRPr lang="zh-CN" altLang="en-US"/>
          </a:p>
          <a:p>
            <a:pPr marL="0" indent="0">
              <a:buNone/>
            </a:pPr>
            <a:r>
              <a:rPr lang="zh-CN" altLang="en-US"/>
              <a:t>6. Gender and Company Preference: Yellow Cab attracts more passengers overall, suggesting higher brand recognition and popularity compared to Pink Cab.</a:t>
            </a:r>
            <a:endParaRPr lang="zh-CN" altLang="en-US"/>
          </a:p>
          <a:p>
            <a:pPr marL="0" indent="0">
              <a:buNone/>
            </a:pPr>
            <a:r>
              <a:rPr lang="zh-CN" altLang="en-US"/>
              <a:t>7. User Groups and Income: Yellow Cab has a higher concentration of higher-income users compared to Pink Cab.</a:t>
            </a:r>
            <a:endParaRPr lang="zh-CN" altLang="en-US"/>
          </a:p>
          <a:p>
            <a:pPr marL="0" indent="0">
              <a:buNone/>
            </a:pPr>
            <a:r>
              <a:rPr lang="zh-CN" altLang="en-US"/>
              <a:t>8. Target Market Age Groups: The primary target market consists of customers in the age groups of 20-30 and 30-40, indicating potential opportunities in catering to their preferences and characteristics.</a:t>
            </a:r>
            <a:endParaRPr lang="zh-CN" altLang="en-US"/>
          </a:p>
          <a:p>
            <a:pPr marL="0" indent="0">
              <a:buNone/>
            </a:pPr>
            <a:endParaRPr lang="zh-CN" altLang="en-US"/>
          </a:p>
          <a:p>
            <a:pPr marL="0" indent="0">
              <a:buNone/>
            </a:pPr>
            <a:r>
              <a:rPr lang="zh-CN" altLang="en-US"/>
              <a:t>These findings provide insights into the cab industry and can guide XYZ's investment decision. Further analysis and consideration of additional factors are necessary to determine the better performing company and the optimal investment opportunity.</a:t>
            </a: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838200" y="46037"/>
            <a:ext cx="10515600" cy="1325563"/>
          </a:xfrm>
        </p:spPr>
        <p:txBody>
          <a:bodyPr>
            <a:normAutofit/>
          </a:bodyPr>
          <a:lstStyle/>
          <a:p>
            <a:r>
              <a:rPr lang="en-US" sz="3500" dirty="0">
                <a:solidFill>
                  <a:srgbClr val="FF6600"/>
                </a:solidFill>
                <a:sym typeface="+mn-ea"/>
              </a:rPr>
              <a:t>Recommendations</a:t>
            </a:r>
            <a:endParaRPr lang="en-US" sz="3500" b="1" dirty="0">
              <a:solidFill>
                <a:schemeClr val="accent2"/>
              </a:solidFill>
              <a:latin typeface="Calibri" panose="020F0502020204030204" charset="0"/>
              <a:cs typeface="Calibri" panose="020F0502020204030204" charset="0"/>
            </a:endParaRPr>
          </a:p>
        </p:txBody>
      </p:sp>
      <p:sp>
        <p:nvSpPr>
          <p:cNvPr id="9" name="文本框 8"/>
          <p:cNvSpPr txBox="1"/>
          <p:nvPr/>
        </p:nvSpPr>
        <p:spPr>
          <a:xfrm>
            <a:off x="5473700" y="2460625"/>
            <a:ext cx="6430010" cy="3188335"/>
          </a:xfrm>
          <a:prstGeom prst="rect">
            <a:avLst/>
          </a:prstGeom>
          <a:noFill/>
        </p:spPr>
        <p:txBody>
          <a:bodyPr wrap="square" rtlCol="0">
            <a:noAutofit/>
          </a:bodyPr>
          <a:p>
            <a:endParaRPr lang="zh-CN" altLang="en-US"/>
          </a:p>
        </p:txBody>
      </p:sp>
      <p:sp>
        <p:nvSpPr>
          <p:cNvPr id="2" name="内容占位符 1"/>
          <p:cNvSpPr/>
          <p:nvPr>
            <p:ph idx="1"/>
          </p:nvPr>
        </p:nvSpPr>
        <p:spPr>
          <a:xfrm>
            <a:off x="238125" y="1626235"/>
            <a:ext cx="11115675" cy="4551045"/>
          </a:xfrm>
        </p:spPr>
        <p:txBody>
          <a:bodyPr>
            <a:normAutofit fontScale="40000"/>
          </a:bodyPr>
          <a:p>
            <a:pPr marL="0" indent="0">
              <a:buNone/>
            </a:pPr>
            <a:r>
              <a:rPr lang="zh-CN" altLang="en-US" b="1"/>
              <a:t>Focus on High-Population Cities:</a:t>
            </a:r>
            <a:r>
              <a:rPr lang="zh-CN" altLang="en-US"/>
              <a:t> Given the positive correlation between population and the number of cab users, XYZ should consider targeting cities with larger populations. These cities provide a larger user base and potential market for cab services.</a:t>
            </a:r>
            <a:endParaRPr lang="zh-CN" altLang="en-US"/>
          </a:p>
          <a:p>
            <a:pPr marL="0" indent="0">
              <a:buNone/>
            </a:pPr>
            <a:r>
              <a:rPr lang="zh-CN" altLang="en-US" b="1"/>
              <a:t>Explore Potential in Smaller Cities: </a:t>
            </a:r>
            <a:r>
              <a:rPr lang="zh-CN" altLang="en-US"/>
              <a:t>While smaller cities may have lower overall user numbers, some cities stand out with higher user counts relative to their size. XYZ should investigate these cities further to understand the reasons behind their popularity and evaluate the potential for growth and market penetration.</a:t>
            </a:r>
            <a:endParaRPr lang="zh-CN" altLang="en-US"/>
          </a:p>
          <a:p>
            <a:pPr marL="0" indent="0">
              <a:buNone/>
            </a:pPr>
            <a:r>
              <a:rPr lang="zh-CN" altLang="en-US" b="1"/>
              <a:t>Consider Seasonal Demand: </a:t>
            </a:r>
            <a:r>
              <a:rPr lang="zh-CN" altLang="en-US"/>
              <a:t>The analysis reveals clear seasonality in cab usage, indicating fluctuations in demand based on seasons, holidays, and weather conditions. XYZ should factor in these seasonal patterns when planning operations, promotions, and pricing strategies to optimize service delivery and maximize profitability.</a:t>
            </a:r>
            <a:endParaRPr lang="zh-CN" altLang="en-US"/>
          </a:p>
          <a:p>
            <a:pPr marL="0" indent="0">
              <a:buNone/>
            </a:pPr>
            <a:r>
              <a:rPr lang="zh-CN" altLang="en-US" b="1"/>
              <a:t>Capitalize on Brand Recognition:</a:t>
            </a:r>
            <a:r>
              <a:rPr lang="zh-CN" altLang="en-US"/>
              <a:t> Yellow Cab company has shown higher brand recognition and popularity compared to Pink Cab. XYZ should consider leveraging Yellow Cab's established brand presence to attract more passengers and gain a competitive edge in the market.</a:t>
            </a:r>
            <a:endParaRPr lang="zh-CN" altLang="en-US"/>
          </a:p>
          <a:p>
            <a:pPr marL="0" indent="0">
              <a:buNone/>
            </a:pPr>
            <a:r>
              <a:rPr lang="zh-CN" altLang="en-US" b="1"/>
              <a:t>Target High-Income Demographics: </a:t>
            </a:r>
            <a:r>
              <a:rPr lang="zh-CN" altLang="en-US"/>
              <a:t>Yellow Cab has a higher concentration of users in the high-income segments compared to Pink Cab. XYZ should focus on targeting and providing premium services to these high-income demographics, as they are more likely to have higher spending capabilities and may contribute to higher margins.</a:t>
            </a:r>
            <a:endParaRPr lang="zh-CN" altLang="en-US"/>
          </a:p>
          <a:p>
            <a:pPr marL="0" indent="0">
              <a:buNone/>
            </a:pPr>
            <a:r>
              <a:rPr lang="zh-CN" altLang="en-US" b="1"/>
              <a:t>Tailor Services to Target Age Groups: </a:t>
            </a:r>
            <a:r>
              <a:rPr lang="zh-CN" altLang="en-US"/>
              <a:t>The analysis highlights the age groups of 20-30 and 30-40 as the primary target market for cab services. XYZ should customize their services to cater to the preferences and characteristics of these age groups, such as emphasizing convenience, affordability, mobile payment options, and providing comfortable travel experiences.</a:t>
            </a:r>
            <a:endParaRPr lang="zh-CN" altLang="en-US"/>
          </a:p>
          <a:p>
            <a:pPr marL="0" indent="0">
              <a:buNone/>
            </a:pPr>
            <a:r>
              <a:rPr lang="zh-CN" altLang="en-US" b="1"/>
              <a:t>Assess Competitive Landscape:</a:t>
            </a:r>
            <a:r>
              <a:rPr lang="zh-CN" altLang="en-US"/>
              <a:t> It is crucial for XYZ to conduct a thorough analysis of the competitive landscape in the cab industry. Consider factors such as the market share of different companies, their service quality, pricing strategies, and customer satisfaction levels. This assessment will help XYZ understand the market dynamics and make informed decisions regarding their investment.</a:t>
            </a:r>
            <a:endParaRPr lang="zh-CN" altLang="en-US"/>
          </a:p>
          <a:p>
            <a:pPr marL="0" indent="0">
              <a:buNone/>
            </a:pPr>
            <a:r>
              <a:rPr lang="zh-CN" altLang="en-US" b="1"/>
              <a:t>Consider Additional Data and Factors: </a:t>
            </a:r>
            <a:r>
              <a:rPr lang="zh-CN" altLang="en-US"/>
              <a:t>While the provided datasets offer valuable insights, it is essential to incorporate additional data sources and factors for a comprehensive analysis. This may include considering market trends, regulatory factors, technological advancements, and customer feedback.</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endParaRPr lang="en-US" sz="6600" dirty="0">
              <a:solidFill>
                <a:srgbClr val="FF6600"/>
              </a:solidFill>
            </a:endParaRPr>
          </a:p>
          <a:p>
            <a:endParaRPr lang="en-US" sz="6600" dirty="0">
              <a:solidFill>
                <a:srgbClr val="FF66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endParaRPr lang="en-US" b="1" dirty="0">
              <a:solidFill>
                <a:srgbClr val="FF6600"/>
              </a:solidFill>
            </a:endParaRPr>
          </a:p>
        </p:txBody>
      </p:sp>
      <p:sp>
        <p:nvSpPr>
          <p:cNvPr id="3" name="Subtitle 2"/>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endParaRPr lang="en-US" dirty="0">
              <a:solidFill>
                <a:srgbClr val="FF6600"/>
              </a:solidFill>
            </a:endParaRPr>
          </a:p>
          <a:p>
            <a:pPr algn="just"/>
            <a:r>
              <a:rPr lang="en-US" sz="2800" dirty="0">
                <a:solidFill>
                  <a:srgbClr val="FF6600"/>
                </a:solidFill>
              </a:rPr>
              <a:t>         </a:t>
            </a:r>
            <a:endParaRPr lang="en-US" sz="2800" dirty="0">
              <a:solidFill>
                <a:srgbClr val="FF6600"/>
              </a:solidFill>
            </a:endParaRPr>
          </a:p>
          <a:p>
            <a:pPr algn="just"/>
            <a:r>
              <a:rPr lang="en-US" sz="2800" dirty="0">
                <a:solidFill>
                  <a:srgbClr val="FF6600"/>
                </a:solidFill>
              </a:rPr>
              <a:t>         Executive Summary</a:t>
            </a:r>
            <a:endParaRPr lang="en-US" sz="2800" dirty="0">
              <a:solidFill>
                <a:srgbClr val="FF6600"/>
              </a:solidFill>
            </a:endParaRPr>
          </a:p>
          <a:p>
            <a:pPr algn="just"/>
            <a:r>
              <a:rPr lang="en-US" sz="2800" dirty="0">
                <a:solidFill>
                  <a:srgbClr val="FF6600"/>
                </a:solidFill>
              </a:rPr>
              <a:t>         Problem Statement</a:t>
            </a:r>
            <a:endParaRPr lang="en-US" sz="2800" dirty="0">
              <a:solidFill>
                <a:srgbClr val="FF6600"/>
              </a:solidFill>
            </a:endParaRPr>
          </a:p>
          <a:p>
            <a:pPr algn="just"/>
            <a:r>
              <a:rPr lang="en-US" sz="2800" dirty="0">
                <a:solidFill>
                  <a:srgbClr val="FF6600"/>
                </a:solidFill>
              </a:rPr>
              <a:t>         Approach</a:t>
            </a:r>
            <a:endParaRPr lang="en-US" sz="2800" dirty="0">
              <a:solidFill>
                <a:srgbClr val="FF6600"/>
              </a:solidFill>
            </a:endParaRPr>
          </a:p>
          <a:p>
            <a:pPr algn="just"/>
            <a:r>
              <a:rPr lang="en-US" sz="2800" dirty="0">
                <a:solidFill>
                  <a:srgbClr val="FF6600"/>
                </a:solidFill>
              </a:rPr>
              <a:t>         EDA</a:t>
            </a:r>
            <a:endParaRPr lang="en-US" sz="2800" dirty="0">
              <a:solidFill>
                <a:srgbClr val="FF6600"/>
              </a:solidFill>
            </a:endParaRPr>
          </a:p>
          <a:p>
            <a:pPr algn="just"/>
            <a:r>
              <a:rPr lang="en-US" sz="2800" dirty="0">
                <a:solidFill>
                  <a:srgbClr val="FF6600"/>
                </a:solidFill>
              </a:rPr>
              <a:t>         EDA Summary</a:t>
            </a:r>
            <a:endParaRPr lang="en-US" sz="2800" dirty="0">
              <a:solidFill>
                <a:srgbClr val="FF6600"/>
              </a:solidFill>
            </a:endParaRPr>
          </a:p>
          <a:p>
            <a:pPr algn="just"/>
            <a:r>
              <a:rPr lang="en-US" sz="2800" dirty="0">
                <a:solidFill>
                  <a:srgbClr val="FF6600"/>
                </a:solidFill>
              </a:rPr>
              <a:t>         Recommendations</a:t>
            </a:r>
            <a:endParaRPr lang="en-US" sz="2800" dirty="0">
              <a:solidFill>
                <a:srgbClr val="FF6600"/>
              </a:solidFill>
            </a:endParaRP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812608"/>
            <a:ext cx="10515600" cy="4351338"/>
          </a:xfrm>
        </p:spPr>
        <p:txBody>
          <a:bodyPr>
            <a:normAutofit fontScale="70000"/>
          </a:bodyPr>
          <a:lstStyle/>
          <a:p>
            <a:pPr marL="0" indent="0">
              <a:buNone/>
            </a:pPr>
            <a:r>
              <a:rPr lang="en-US" sz="2300" b="1" dirty="0"/>
              <a:t>This analysis aims to provide actionable insights to XYZ, a private firm in the US, in their decision-making process for investment in the Cab industry. </a:t>
            </a:r>
            <a:endParaRPr lang="en-US" sz="2300" b="1" dirty="0"/>
          </a:p>
          <a:p>
            <a:pPr marL="0" algn="l">
              <a:buClrTx/>
              <a:buSzTx/>
              <a:buNone/>
            </a:pPr>
            <a:r>
              <a:rPr lang="en-US" sz="2000" b="1" dirty="0"/>
              <a:t>The analysis is based on multiple datasets provided, which include：</a:t>
            </a:r>
            <a:endParaRPr lang="en-US" sz="2000" b="1" dirty="0"/>
          </a:p>
          <a:p>
            <a:r>
              <a:rPr lang="en-US" sz="1800" dirty="0"/>
              <a:t> Transaction details for two cab companies</a:t>
            </a:r>
            <a:endParaRPr lang="en-US" sz="1800" dirty="0"/>
          </a:p>
          <a:p>
            <a:r>
              <a:rPr lang="en-US" sz="1800" dirty="0"/>
              <a:t>Customer demographic information</a:t>
            </a:r>
            <a:endParaRPr lang="en-US" sz="1800" dirty="0"/>
          </a:p>
          <a:p>
            <a:r>
              <a:rPr lang="en-US" sz="1800" dirty="0"/>
              <a:t>T</a:t>
            </a:r>
            <a:r>
              <a:rPr lang="en-US" sz="1800" dirty="0"/>
              <a:t>ransaction-to-customer mapping</a:t>
            </a:r>
            <a:endParaRPr lang="en-US" sz="1800" dirty="0"/>
          </a:p>
          <a:p>
            <a:r>
              <a:rPr lang="en-US" sz="1800" dirty="0"/>
              <a:t>City and population data</a:t>
            </a:r>
            <a:endParaRPr lang="en-US" sz="1800" dirty="0"/>
          </a:p>
          <a:p>
            <a:pPr marL="0" indent="0">
              <a:buNone/>
            </a:pPr>
            <a:r>
              <a:rPr lang="en-US" sz="2000" b="1" dirty="0"/>
              <a:t>The analysis involves:</a:t>
            </a:r>
            <a:endParaRPr lang="en-US" sz="2000" b="1" dirty="0"/>
          </a:p>
          <a:p>
            <a:r>
              <a:rPr lang="en-US" sz="1800" dirty="0"/>
              <a:t> exploring relationships across the datasets</a:t>
            </a:r>
            <a:endParaRPr lang="en-US" sz="1800" dirty="0"/>
          </a:p>
          <a:p>
            <a:r>
              <a:rPr lang="en-US" sz="1800" dirty="0"/>
              <a:t>performing data transformations</a:t>
            </a:r>
            <a:endParaRPr lang="en-US" sz="1800" dirty="0"/>
          </a:p>
          <a:p>
            <a:r>
              <a:rPr lang="en-US" sz="1800" dirty="0"/>
              <a:t> identifying duplicates</a:t>
            </a:r>
            <a:endParaRPr lang="en-US" sz="1800" dirty="0"/>
          </a:p>
          <a:p>
            <a:r>
              <a:rPr lang="en-US" sz="1800" dirty="0"/>
              <a:t> investigating various hypotheses. </a:t>
            </a:r>
            <a:endParaRPr lang="en-US" sz="1800" dirty="0"/>
          </a:p>
          <a:p>
            <a:r>
              <a:rPr lang="en-US" sz="1800" dirty="0"/>
              <a:t>Additionally, third-party data, such as US holiday and weather data, has been leveraged to enhance the analysis. The presentation summarizes the findings, recommendations, and identifies the better performing cab company for investment.</a:t>
            </a:r>
            <a:endParaRPr lang="en-US" sz="1800" dirty="0"/>
          </a:p>
        </p:txBody>
      </p:sp>
      <p:sp>
        <p:nvSpPr>
          <p:cNvPr id="4" name="Rectangle 3"/>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838200" y="46037"/>
            <a:ext cx="10515600" cy="1325563"/>
          </a:xfrm>
        </p:spPr>
        <p:txBody>
          <a:bodyPr>
            <a:normAutofit/>
          </a:bodyPr>
          <a:lstStyle/>
          <a:p>
            <a:r>
              <a:rPr lang="en-US" sz="3500" dirty="0">
                <a:solidFill>
                  <a:srgbClr val="FF6600"/>
                </a:solidFill>
                <a:sym typeface="+mn-ea"/>
              </a:rPr>
              <a:t>Executive Summary</a:t>
            </a:r>
            <a:endParaRPr lang="en-US" sz="3500" b="1" dirty="0">
              <a:solidFill>
                <a:schemeClr val="accent2"/>
              </a:solidFill>
              <a:latin typeface="Calibri" panose="020F0502020204030204" charset="0"/>
              <a:cs typeface="Calibri" panose="020F050202020403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812608"/>
            <a:ext cx="10515600" cy="4351338"/>
          </a:xfrm>
        </p:spPr>
        <p:txBody>
          <a:bodyPr>
            <a:normAutofit/>
          </a:bodyPr>
          <a:lstStyle/>
          <a:p>
            <a:pPr marL="0" indent="0">
              <a:buNone/>
            </a:pPr>
            <a:r>
              <a:rPr lang="en-US" sz="1800" dirty="0"/>
              <a:t>XYZ is seeking to invest in the Cab industry and needs to identify the right company to make their investment. They require a thorough understanding of the market and insights derived from the provided datasets to support their decision-making process.</a:t>
            </a:r>
            <a:endParaRPr lang="en-US" sz="1800" dirty="0"/>
          </a:p>
        </p:txBody>
      </p:sp>
      <p:sp>
        <p:nvSpPr>
          <p:cNvPr id="4" name="Rectangle 3"/>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charset="0"/>
                <a:cs typeface="Calibri" panose="020F0502020204030204" charset="0"/>
              </a:rPr>
              <a:t>Problem Statement</a:t>
            </a:r>
            <a:endParaRPr lang="en-US" sz="3500" b="1" dirty="0">
              <a:solidFill>
                <a:schemeClr val="accent2"/>
              </a:solidFill>
              <a:latin typeface="Calibri" panose="020F0502020204030204" charset="0"/>
              <a:cs typeface="Calibri" panose="020F050202020403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812608"/>
            <a:ext cx="10515600" cy="4351338"/>
          </a:xfrm>
        </p:spPr>
        <p:txBody>
          <a:bodyPr>
            <a:normAutofit/>
          </a:bodyPr>
          <a:lstStyle/>
          <a:p>
            <a:pPr marL="0" indent="0" algn="just">
              <a:buNone/>
            </a:pPr>
            <a:r>
              <a:rPr lang="en-US" sz="1800" dirty="0"/>
              <a:t>Approach:</a:t>
            </a:r>
            <a:endParaRPr lang="en-US" sz="1800" dirty="0"/>
          </a:p>
          <a:p>
            <a:pPr marL="0" indent="0" algn="just">
              <a:buNone/>
            </a:pPr>
            <a:r>
              <a:rPr lang="en-US" sz="1800" dirty="0"/>
              <a:t>1. Review the Source Documentation: Understand the field names, data types, and relationships across the files.</a:t>
            </a:r>
            <a:endParaRPr lang="en-US" sz="1800" dirty="0"/>
          </a:p>
          <a:p>
            <a:pPr marL="0" indent="0" algn="just">
              <a:buNone/>
            </a:pPr>
            <a:endParaRPr lang="en-US" sz="1800" dirty="0"/>
          </a:p>
          <a:p>
            <a:pPr marL="0" indent="0" algn="just">
              <a:buNone/>
            </a:pPr>
            <a:r>
              <a:rPr lang="en-US" sz="1800" dirty="0"/>
              <a:t>2. Data Intake: Assess the properties of the provided datasets, identify data transformations required, and determine which files should be joined or appended. Create a master dataset to establish relationships.</a:t>
            </a:r>
            <a:endParaRPr lang="en-US" sz="1800" dirty="0"/>
          </a:p>
          <a:p>
            <a:pPr marL="0" indent="0" algn="just">
              <a:buNone/>
            </a:pPr>
            <a:endParaRPr lang="en-US" sz="1800" dirty="0"/>
          </a:p>
          <a:p>
            <a:pPr marL="0" indent="0" algn="just">
              <a:buNone/>
            </a:pPr>
            <a:r>
              <a:rPr lang="en-US" sz="1800" dirty="0"/>
              <a:t>3. Exploratory Data Analysis (EDA): Perform in-depth analysis of the data, investigate multiple hypotheses, and derive insights. Leverage third-party data to enhance the analysis.</a:t>
            </a:r>
            <a:endParaRPr lang="en-US" sz="1800" dirty="0"/>
          </a:p>
          <a:p>
            <a:pPr marL="0" indent="0" algn="just">
              <a:buNone/>
            </a:pPr>
            <a:endParaRPr lang="en-US" sz="1800" dirty="0"/>
          </a:p>
          <a:p>
            <a:pPr marL="0" indent="0" algn="just">
              <a:buNone/>
            </a:pPr>
            <a:r>
              <a:rPr lang="en-US" sz="1800" dirty="0"/>
              <a:t>4. EDA Summary: Summarize the findings from the EDA, highlight key insights, and present actionable recommendations.</a:t>
            </a:r>
            <a:endParaRPr lang="en-US" sz="1800" dirty="0"/>
          </a:p>
        </p:txBody>
      </p:sp>
      <p:sp>
        <p:nvSpPr>
          <p:cNvPr id="4" name="Rectangle 3"/>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838200" y="46037"/>
            <a:ext cx="10515600" cy="1325563"/>
          </a:xfrm>
        </p:spPr>
        <p:txBody>
          <a:bodyPr>
            <a:normAutofit/>
          </a:bodyPr>
          <a:lstStyle/>
          <a:p>
            <a:r>
              <a:rPr lang="en-US" sz="3500" dirty="0">
                <a:solidFill>
                  <a:srgbClr val="FF6600"/>
                </a:solidFill>
                <a:sym typeface="+mn-ea"/>
              </a:rPr>
              <a:t>Approach</a:t>
            </a:r>
            <a:endParaRPr lang="en-US" sz="3500" b="1" dirty="0">
              <a:solidFill>
                <a:schemeClr val="accent2"/>
              </a:solidFill>
              <a:latin typeface="Calibri" panose="020F0502020204030204" charset="0"/>
              <a:cs typeface="Calibri" panose="020F05020202040302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812608"/>
            <a:ext cx="10515600" cy="4351338"/>
          </a:xfrm>
        </p:spPr>
        <p:txBody>
          <a:bodyPr>
            <a:normAutofit/>
          </a:bodyPr>
          <a:lstStyle/>
          <a:p>
            <a:r>
              <a:rPr lang="en-US" sz="1800" dirty="0"/>
              <a:t>EDA- 1- Count Plot for Some Categorical Variables</a:t>
            </a:r>
            <a:endParaRPr lang="en-US" sz="1800" dirty="0"/>
          </a:p>
          <a:p>
            <a:endParaRPr lang="en-US" sz="1800" dirty="0"/>
          </a:p>
        </p:txBody>
      </p:sp>
      <p:sp>
        <p:nvSpPr>
          <p:cNvPr id="4" name="Rectangle 3"/>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charset="0"/>
                <a:cs typeface="Calibri" panose="020F0502020204030204" charset="0"/>
              </a:rPr>
              <a:t>EDA</a:t>
            </a:r>
            <a:endParaRPr lang="en-US" sz="3500" b="1" dirty="0">
              <a:solidFill>
                <a:schemeClr val="accent2"/>
              </a:solidFill>
              <a:latin typeface="Calibri" panose="020F0502020204030204" charset="0"/>
              <a:cs typeface="Calibri" panose="020F0502020204030204" charset="0"/>
            </a:endParaRPr>
          </a:p>
        </p:txBody>
      </p:sp>
      <p:pic>
        <p:nvPicPr>
          <p:cNvPr id="2" name="图片 1"/>
          <p:cNvPicPr>
            <a:picLocks noChangeAspect="1"/>
          </p:cNvPicPr>
          <p:nvPr>
            <p:custDataLst>
              <p:tags r:id="rId1"/>
            </p:custDataLst>
          </p:nvPr>
        </p:nvPicPr>
        <p:blipFill>
          <a:blip r:embed="rId2"/>
          <a:stretch>
            <a:fillRect/>
          </a:stretch>
        </p:blipFill>
        <p:spPr>
          <a:xfrm>
            <a:off x="624840" y="2360930"/>
            <a:ext cx="5248275" cy="2136140"/>
          </a:xfrm>
          <a:prstGeom prst="rect">
            <a:avLst/>
          </a:prstGeom>
        </p:spPr>
      </p:pic>
      <p:pic>
        <p:nvPicPr>
          <p:cNvPr id="5" name="图片 4"/>
          <p:cNvPicPr>
            <a:picLocks noChangeAspect="1"/>
          </p:cNvPicPr>
          <p:nvPr>
            <p:custDataLst>
              <p:tags r:id="rId3"/>
            </p:custDataLst>
          </p:nvPr>
        </p:nvPicPr>
        <p:blipFill>
          <a:blip r:embed="rId4"/>
          <a:stretch>
            <a:fillRect/>
          </a:stretch>
        </p:blipFill>
        <p:spPr>
          <a:xfrm>
            <a:off x="838200" y="4497070"/>
            <a:ext cx="5266690" cy="1995170"/>
          </a:xfrm>
          <a:prstGeom prst="rect">
            <a:avLst/>
          </a:prstGeom>
        </p:spPr>
      </p:pic>
      <p:pic>
        <p:nvPicPr>
          <p:cNvPr id="7" name="图片 6"/>
          <p:cNvPicPr>
            <a:picLocks noChangeAspect="1"/>
          </p:cNvPicPr>
          <p:nvPr>
            <p:custDataLst>
              <p:tags r:id="rId5"/>
            </p:custDataLst>
          </p:nvPr>
        </p:nvPicPr>
        <p:blipFill>
          <a:blip r:embed="rId6"/>
          <a:stretch>
            <a:fillRect/>
          </a:stretch>
        </p:blipFill>
        <p:spPr>
          <a:xfrm>
            <a:off x="6209030" y="1645920"/>
            <a:ext cx="4589780" cy="1973580"/>
          </a:xfrm>
          <a:prstGeom prst="rect">
            <a:avLst/>
          </a:prstGeom>
        </p:spPr>
      </p:pic>
      <p:pic>
        <p:nvPicPr>
          <p:cNvPr id="8" name="图片 7"/>
          <p:cNvPicPr>
            <a:picLocks noChangeAspect="1"/>
          </p:cNvPicPr>
          <p:nvPr>
            <p:custDataLst>
              <p:tags r:id="rId7"/>
            </p:custDataLst>
          </p:nvPr>
        </p:nvPicPr>
        <p:blipFill>
          <a:blip r:embed="rId8"/>
          <a:stretch>
            <a:fillRect/>
          </a:stretch>
        </p:blipFill>
        <p:spPr>
          <a:xfrm>
            <a:off x="6858635" y="3619500"/>
            <a:ext cx="3775710" cy="304736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812608"/>
            <a:ext cx="10515600" cy="4351338"/>
          </a:xfrm>
        </p:spPr>
        <p:txBody>
          <a:bodyPr>
            <a:normAutofit/>
          </a:bodyPr>
          <a:lstStyle/>
          <a:p>
            <a:r>
              <a:rPr lang="en-US" sz="1800" dirty="0"/>
              <a:t>EDA- 2- Box plot for Numerical Variables</a:t>
            </a:r>
            <a:endParaRPr lang="en-US" sz="1800" dirty="0"/>
          </a:p>
        </p:txBody>
      </p:sp>
      <p:sp>
        <p:nvSpPr>
          <p:cNvPr id="4" name="Rectangle 3"/>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charset="0"/>
                <a:cs typeface="Calibri" panose="020F0502020204030204" charset="0"/>
              </a:rPr>
              <a:t>EDA</a:t>
            </a:r>
            <a:endParaRPr lang="en-US" sz="3500" b="1" dirty="0">
              <a:solidFill>
                <a:schemeClr val="accent2"/>
              </a:solidFill>
              <a:latin typeface="Calibri" panose="020F0502020204030204" charset="0"/>
              <a:cs typeface="Calibri" panose="020F0502020204030204" charset="0"/>
            </a:endParaRPr>
          </a:p>
        </p:txBody>
      </p:sp>
      <p:pic>
        <p:nvPicPr>
          <p:cNvPr id="9" name="图片 8"/>
          <p:cNvPicPr>
            <a:picLocks noChangeAspect="1"/>
          </p:cNvPicPr>
          <p:nvPr>
            <p:custDataLst>
              <p:tags r:id="rId1"/>
            </p:custDataLst>
          </p:nvPr>
        </p:nvPicPr>
        <p:blipFill>
          <a:blip r:embed="rId2"/>
          <a:stretch>
            <a:fillRect/>
          </a:stretch>
        </p:blipFill>
        <p:spPr>
          <a:xfrm>
            <a:off x="1505585" y="2218055"/>
            <a:ext cx="4100195" cy="4100195"/>
          </a:xfrm>
          <a:prstGeom prst="rect">
            <a:avLst/>
          </a:prstGeom>
        </p:spPr>
      </p:pic>
      <p:pic>
        <p:nvPicPr>
          <p:cNvPr id="10" name="图片 9"/>
          <p:cNvPicPr>
            <a:picLocks noChangeAspect="1"/>
          </p:cNvPicPr>
          <p:nvPr>
            <p:custDataLst>
              <p:tags r:id="rId3"/>
            </p:custDataLst>
          </p:nvPr>
        </p:nvPicPr>
        <p:blipFill>
          <a:blip r:embed="rId4"/>
          <a:stretch>
            <a:fillRect/>
          </a:stretch>
        </p:blipFill>
        <p:spPr>
          <a:xfrm>
            <a:off x="6082665" y="2218055"/>
            <a:ext cx="3733800" cy="383667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812608"/>
            <a:ext cx="10515600" cy="4351338"/>
          </a:xfrm>
        </p:spPr>
        <p:txBody>
          <a:bodyPr>
            <a:normAutofit/>
          </a:bodyPr>
          <a:lstStyle/>
          <a:p>
            <a:r>
              <a:rPr lang="en-US" sz="1800" dirty="0"/>
              <a:t>EDA- 3- Corresponding Relationship</a:t>
            </a:r>
            <a:endParaRPr lang="en-US" sz="1800" dirty="0"/>
          </a:p>
          <a:p>
            <a:endParaRPr lang="en-US" sz="1800" dirty="0"/>
          </a:p>
          <a:p>
            <a:pPr marL="1371600" lvl="3" indent="457200">
              <a:buNone/>
            </a:pPr>
            <a:r>
              <a:rPr lang="en-US" sz="1800" dirty="0"/>
              <a:t>City and Population						      City and User</a:t>
            </a:r>
            <a:endParaRPr lang="en-US" sz="1800" dirty="0"/>
          </a:p>
        </p:txBody>
      </p:sp>
      <p:sp>
        <p:nvSpPr>
          <p:cNvPr id="4" name="Rectangle 3"/>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charset="0"/>
                <a:cs typeface="Calibri" panose="020F0502020204030204" charset="0"/>
              </a:rPr>
              <a:t>EDA</a:t>
            </a:r>
            <a:endParaRPr lang="en-US" sz="3500" b="1" dirty="0">
              <a:solidFill>
                <a:schemeClr val="accent2"/>
              </a:solidFill>
              <a:latin typeface="Calibri" panose="020F0502020204030204" charset="0"/>
              <a:cs typeface="Calibri" panose="020F0502020204030204" charset="0"/>
            </a:endParaRPr>
          </a:p>
        </p:txBody>
      </p:sp>
      <p:pic>
        <p:nvPicPr>
          <p:cNvPr id="9" name="图片 8"/>
          <p:cNvPicPr>
            <a:picLocks noChangeAspect="1"/>
          </p:cNvPicPr>
          <p:nvPr>
            <p:custDataLst>
              <p:tags r:id="rId1"/>
            </p:custDataLst>
          </p:nvPr>
        </p:nvPicPr>
        <p:blipFill>
          <a:blip r:embed="rId2"/>
          <a:stretch>
            <a:fillRect/>
          </a:stretch>
        </p:blipFill>
        <p:spPr>
          <a:xfrm>
            <a:off x="417195" y="2830195"/>
            <a:ext cx="6524625" cy="3333750"/>
          </a:xfrm>
          <a:prstGeom prst="rect">
            <a:avLst/>
          </a:prstGeom>
        </p:spPr>
      </p:pic>
      <p:pic>
        <p:nvPicPr>
          <p:cNvPr id="10" name="图片 9"/>
          <p:cNvPicPr>
            <a:picLocks noChangeAspect="1"/>
          </p:cNvPicPr>
          <p:nvPr>
            <p:custDataLst>
              <p:tags r:id="rId3"/>
            </p:custDataLst>
          </p:nvPr>
        </p:nvPicPr>
        <p:blipFill>
          <a:blip r:embed="rId4"/>
          <a:stretch>
            <a:fillRect/>
          </a:stretch>
        </p:blipFill>
        <p:spPr>
          <a:xfrm>
            <a:off x="6487795" y="2773045"/>
            <a:ext cx="5810250" cy="33909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812608"/>
            <a:ext cx="10515600" cy="4351338"/>
          </a:xfrm>
        </p:spPr>
        <p:txBody>
          <a:bodyPr>
            <a:normAutofit/>
          </a:bodyPr>
          <a:lstStyle/>
          <a:p>
            <a:r>
              <a:rPr lang="en-US" sz="1800" dirty="0"/>
              <a:t>Hypothesis 1 - Are customers mainly concentrated in a few specific age groups?</a:t>
            </a:r>
            <a:endParaRPr lang="en-US" sz="1800" dirty="0"/>
          </a:p>
        </p:txBody>
      </p:sp>
      <p:sp>
        <p:nvSpPr>
          <p:cNvPr id="4" name="Rectangle 3"/>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charset="0"/>
                <a:cs typeface="Calibri" panose="020F0502020204030204" charset="0"/>
              </a:rPr>
              <a:t>EDA - Hypothesis and Investigate</a:t>
            </a:r>
            <a:endParaRPr lang="en-US" sz="3500" b="1" dirty="0">
              <a:solidFill>
                <a:schemeClr val="accent2"/>
              </a:solidFill>
              <a:latin typeface="Calibri" panose="020F0502020204030204" charset="0"/>
              <a:cs typeface="Calibri" panose="020F0502020204030204" charset="0"/>
            </a:endParaRPr>
          </a:p>
        </p:txBody>
      </p:sp>
      <p:pic>
        <p:nvPicPr>
          <p:cNvPr id="9" name="图片 8"/>
          <p:cNvPicPr>
            <a:picLocks noChangeAspect="1"/>
          </p:cNvPicPr>
          <p:nvPr>
            <p:custDataLst>
              <p:tags r:id="rId1"/>
            </p:custDataLst>
          </p:nvPr>
        </p:nvPicPr>
        <p:blipFill>
          <a:blip r:embed="rId2"/>
          <a:srcRect t="3536"/>
          <a:stretch>
            <a:fillRect/>
          </a:stretch>
        </p:blipFill>
        <p:spPr>
          <a:xfrm>
            <a:off x="838200" y="2543810"/>
            <a:ext cx="5133975" cy="3620135"/>
          </a:xfrm>
          <a:prstGeom prst="rect">
            <a:avLst/>
          </a:prstGeom>
        </p:spPr>
      </p:pic>
      <p:sp>
        <p:nvSpPr>
          <p:cNvPr id="10" name="文本框 9"/>
          <p:cNvSpPr txBox="1"/>
          <p:nvPr/>
        </p:nvSpPr>
        <p:spPr>
          <a:xfrm>
            <a:off x="6497320" y="2391410"/>
            <a:ext cx="5224780" cy="3772535"/>
          </a:xfrm>
          <a:prstGeom prst="rect">
            <a:avLst/>
          </a:prstGeom>
          <a:noFill/>
        </p:spPr>
        <p:txBody>
          <a:bodyPr wrap="square" rtlCol="0">
            <a:noAutofit/>
          </a:bodyPr>
          <a:p>
            <a:r>
              <a:rPr lang="zh-CN" altLang="en-US" sz="1400"/>
              <a:t>Findings:</a:t>
            </a:r>
            <a:endParaRPr lang="zh-CN" altLang="en-US" sz="1400"/>
          </a:p>
          <a:p>
            <a:r>
              <a:rPr lang="zh-CN" altLang="en-US" sz="1400"/>
              <a:t>From this analysis, we can conclude that our target market consists primarily of customers in the age groups of 20-30 and 30-40. These age groups typically comprise young adults and young families, making them potential target markets. Given their age range, these segments tend to have higher transportation needs and may rely more frequently on taxi services.</a:t>
            </a:r>
            <a:endParaRPr lang="zh-CN" altLang="en-US" sz="1400"/>
          </a:p>
          <a:p>
            <a:endParaRPr lang="zh-CN" altLang="en-US" sz="1400"/>
          </a:p>
          <a:p>
            <a:r>
              <a:rPr lang="zh-CN" altLang="en-US" sz="1400"/>
              <a:t>Customers in the 20-30 and 30-40 age groups share certain characteristics and preferences. For example, they may prioritize convenience, affordability, mobile payment options, and comfortable travel experiences. Understanding these user traits can help determine the key areas of focus in terms of service and operations.</a:t>
            </a:r>
            <a:endParaRPr lang="zh-CN" altLang="en-US" sz="1400"/>
          </a:p>
        </p:txBody>
      </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PP_MARK_KEY" val="ef654cbb-0cab-40ab-8d29-2d9bc93eefb8"/>
  <p:tag name="COMMONDATA" val="eyJoZGlkIjoiNzE0NzYxZDhlMjgwNTVmOTY0ZDQ4YWVhYTVlZGZjZmIifQ=="/>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11264</Words>
  <Application>WPS 演示</Application>
  <PresentationFormat>Widescreen</PresentationFormat>
  <Paragraphs>162</Paragraphs>
  <Slides>18</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18</vt:i4>
      </vt:variant>
    </vt:vector>
  </HeadingPairs>
  <TitlesOfParts>
    <vt:vector size="28" baseType="lpstr">
      <vt:lpstr>Arial</vt:lpstr>
      <vt:lpstr>宋体</vt:lpstr>
      <vt:lpstr>Wingdings</vt:lpstr>
      <vt:lpstr>Calibri</vt:lpstr>
      <vt:lpstr>微软雅黑</vt:lpstr>
      <vt:lpstr>Arial Unicode MS</vt:lpstr>
      <vt:lpstr>Calibri Light</vt:lpstr>
      <vt:lpstr>等线</vt:lpstr>
      <vt:lpstr>等线 Light</vt:lpstr>
      <vt:lpstr>Office Theme</vt:lpstr>
      <vt:lpstr>PowerPoint 演示文稿</vt:lpstr>
      <vt:lpstr>   Agenda</vt:lpstr>
      <vt:lpstr>Background –G2M(cab industry) case study</vt:lpstr>
      <vt:lpstr>Background –G2M(cab industry) case study</vt:lpstr>
      <vt:lpstr>Background –G2M(cab industry) case study</vt:lpstr>
      <vt:lpstr>Background –G2M(cab industry) case study</vt:lpstr>
      <vt:lpstr>EDA</vt:lpstr>
      <vt:lpstr>EDA</vt:lpstr>
      <vt:lpstr>EDA</vt:lpstr>
      <vt:lpstr>EDA - Hypothesis and Investigate</vt:lpstr>
      <vt:lpstr>EDA - Hypothesis and Investigate</vt:lpstr>
      <vt:lpstr>EDA - Hypothesis and Investigate</vt:lpstr>
      <vt:lpstr>EDA - Hypothesis and Investigate</vt:lpstr>
      <vt:lpstr>EDA - Hypothesis and Investigate</vt:lpstr>
      <vt:lpstr>EDA - Hypothesis and Investigate</vt:lpstr>
      <vt:lpstr>EDA - Hypothesis and Investigate</vt:lpstr>
      <vt:lpstr>EDA Summary</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cp:lastModifiedBy>
  <cp:revision>102</cp:revision>
  <dcterms:created xsi:type="dcterms:W3CDTF">2020-12-18T04:50:00Z</dcterms:created>
  <dcterms:modified xsi:type="dcterms:W3CDTF">2023-05-20T09:53:02Z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3795A05ABCB648D6932275BC952D81B9_11</vt:lpwstr>
  </property>
  <property fmtid="{D5CDD505-2E9C-101B-9397-08002B2CF9AE}" pid="3" name="KSOProductBuildVer">
    <vt:lpwstr>2052-11.1.0.14309</vt:lpwstr>
  </property>
</Properties>
</file>