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3" r:id="rId3"/>
    <p:sldId id="260" r:id="rId4"/>
    <p:sldId id="259" r:id="rId5"/>
    <p:sldId id="262" r:id="rId6"/>
    <p:sldId id="264" r:id="rId7"/>
    <p:sldId id="265" r:id="rId8"/>
    <p:sldId id="257" r:id="rId9"/>
    <p:sldId id="267" r:id="rId10"/>
    <p:sldId id="26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>
      <p:cViewPr>
        <p:scale>
          <a:sx n="116" d="100"/>
          <a:sy n="116" d="100"/>
        </p:scale>
        <p:origin x="10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0D56B-7BFB-CA32-F947-D357D2C8F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7037D-9C9D-1D77-6349-9F0ADE621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F25F-62A1-9EE3-CDAE-EF758609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9E582-40A1-792A-2C9C-AA685A5B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5546-B8E7-8967-A576-F4B98420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2E70-F2C1-BE9A-86E9-7B11EC57C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6F58D-4483-8DFC-2117-8F7C77B3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5344-2816-01B4-E4DF-306C2B16F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B959-3CE2-7B5D-7B15-CBAB35564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3DC6-2018-5200-BCC9-50C633E48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FB71B-7A38-1E9F-EC92-09265BAA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579B-4CC3-8E9B-CACD-BF02BB290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68A3B-E45A-1161-DFC7-6038FDAF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73AB1-6978-CBDD-4DC8-1505F981D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D3FBF-A62F-4287-9815-08FAC1CF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7B52-FE58-8A58-8DD7-B3FF5956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D49F3-1CF5-36AE-D9F4-DBC6551A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10670-E9C1-A933-8115-A9C8D7C5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A874-D3A3-F404-D50D-96FEB056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FA0A-E721-099E-EAAC-BD69270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DF77-EF54-4C04-2A04-E5149E97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DE5E7-30EC-5AFD-DD86-B8F8D731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66E35-8F74-92CF-F45A-12AA0496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2114-B947-1898-D476-E44A7382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8B19-4BDC-7F1A-0B30-9E8B5BED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7D7F-27F0-797E-7471-37B9F4DF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C4F64-C88D-C254-BC4C-4789AAFA1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D32DA-4ECD-93ED-00F4-AF4185A8A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3270-8B5B-539E-77B0-A15FDAD0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E4F70-C2E7-7380-4064-7D9375C6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8394B-6E41-1B8E-8484-CD96547D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62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A29C-0E39-F8D2-6601-430FB2B8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3EC49-EC19-E51F-B0A9-29F194A1D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792E0-20F8-09CE-5790-2433B103B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0BC38-ADF3-3A3D-7C53-53AAA464A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36ECE-9EA9-DE0F-1DD3-D6560B64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DCE30-1EB0-B922-529B-9A4B3DB71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F1BD3F-BAEB-11F9-9D97-20B574FE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B626C-67C4-741F-4335-865903F9C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B6C-4306-A425-094B-8CF32E81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A92F3-219C-388E-699B-77A49DA9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62C71-3E4A-EECD-865D-E14A81FA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78051-D3A6-33E4-632F-1627D4B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2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C358F-A7C5-EBDF-C782-07A731DB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D0F55-0B85-D120-E068-53FC2F6EF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088BD-16AC-CB67-2DC3-B89A162A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00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93B7-DCA1-234F-FB8F-62245E18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DA26-89F2-3EE5-1D55-1A8FE2FEE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86DD2-E33A-E99A-2078-8D80CBDD7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6B615-537E-4443-635F-E0845196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35663-18E7-618F-BD3F-EA7BF8A9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A21B9-CE39-2BBA-6AA5-CADBA6FD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5427-8A81-725E-2223-68D3AB0F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1A656-653E-13F1-6DDA-DCD0D69B5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7DFD5-1C6C-937D-5CE9-F377E243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07C40-6544-4F07-EC97-F3407077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BF303-FD36-A6C7-72C7-D90C85EF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C554D-8515-8B10-DB1E-F0A28F2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1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8EAC7-729E-1B01-EAA7-E7672F1C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82C4-8F50-B94F-3462-0337F81C5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2352-C54F-4BCA-15CD-2152D40B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845AD-FA2E-9442-9E75-6C5B0A3971B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A99C-B23D-549A-52CB-C1E9270C4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A3312-9CF6-33B6-EF03-89544EE87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6DDCC5-69A0-0343-A4EC-872936282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8C4F7-69EC-6060-26BD-BA5537C7487E}"/>
              </a:ext>
            </a:extLst>
          </p:cNvPr>
          <p:cNvSpPr txBox="1"/>
          <p:nvPr/>
        </p:nvSpPr>
        <p:spPr>
          <a:xfrm>
            <a:off x="4402667" y="2967335"/>
            <a:ext cx="3386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Breeding cage:Cx3cr1 x WT</a:t>
            </a:r>
            <a:br>
              <a:rPr lang="en-US" dirty="0"/>
            </a:br>
            <a:r>
              <a:rPr lang="en-US" dirty="0"/>
              <a:t>1 Breading cage:Tmem119 x WT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38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1C1F9F-37B0-7804-98B2-E3D13ABEEC60}"/>
              </a:ext>
            </a:extLst>
          </p:cNvPr>
          <p:cNvSpPr txBox="1"/>
          <p:nvPr/>
        </p:nvSpPr>
        <p:spPr>
          <a:xfrm>
            <a:off x="1088048" y="0"/>
            <a:ext cx="9234755" cy="6735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#### Haplotype Frequencies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Haplotype | Count | Frequency | Percentage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|-----------|-------|-----------|------------|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</a:t>
            </a:r>
            <a:r>
              <a:rPr lang="el-GR" sz="1400" b="0" dirty="0">
                <a:effectLst/>
                <a:latin typeface="Menlo" panose="020B0609030804020204" pitchFamily="49" charset="0"/>
              </a:rPr>
              <a:t>ε3 | 3,879 | 0.775 | 77.5%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ε4 | 753 | 0.150 | 15.0%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ε2 | 375 | 0.075 | 7.5%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ε1 | 1 | 0.0002 | 0.02% |</a:t>
            </a:r>
          </a:p>
          <a:p>
            <a:pPr>
              <a:lnSpc>
                <a:spcPts val="1350"/>
              </a:lnSpc>
              <a:buNone/>
            </a:pPr>
            <a:br>
              <a:rPr lang="el-GR" sz="1400" b="0" dirty="0">
                <a:effectLst/>
                <a:latin typeface="Menlo" panose="020B0609030804020204" pitchFamily="49" charset="0"/>
              </a:rPr>
            </a:br>
            <a:endParaRPr lang="el-GR" sz="1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#### 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Genotype Frequencies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Genotype | Count | Frequency | Percentage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|----------|-------|-----------|------------|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</a:t>
            </a:r>
            <a:r>
              <a:rPr lang="el-GR" sz="1400" b="0" dirty="0">
                <a:effectLst/>
                <a:latin typeface="Menlo" panose="020B0609030804020204" pitchFamily="49" charset="0"/>
              </a:rPr>
              <a:t>ε3/ε3 | 1,525 | 0.609 | 60.9%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ε3/ε4 | 547 | 0.218 | 21.8%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ε2/ε3 | 282 | 0.113 | 11.3%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ε4/ε4 | 70 | 0.028 | 2.8%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ε2/ε4 | 65 | 0.026 | 2.6%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ε2/ε2 | 14 | 0.006 | 0.6% |</a:t>
            </a: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| ε1/ε4 | 1 | 0.0004 | 0.04% |</a:t>
            </a:r>
          </a:p>
          <a:p>
            <a:pPr>
              <a:lnSpc>
                <a:spcPts val="1350"/>
              </a:lnSpc>
              <a:buNone/>
            </a:pPr>
            <a:br>
              <a:rPr lang="el-GR" sz="1400" b="0" dirty="0">
                <a:effectLst/>
                <a:latin typeface="Menlo" panose="020B0609030804020204" pitchFamily="49" charset="0"/>
              </a:rPr>
            </a:br>
            <a:endParaRPr lang="el-GR" sz="1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l-GR" sz="1400" b="0" dirty="0">
                <a:effectLst/>
                <a:latin typeface="Menlo" panose="020B0609030804020204" pitchFamily="49" charset="0"/>
              </a:rPr>
              <a:t>#### 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Carrier Rates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- **</a:t>
            </a:r>
            <a:r>
              <a:rPr lang="el-GR" sz="1400" b="0" dirty="0">
                <a:effectLst/>
                <a:latin typeface="Menlo" panose="020B0609030804020204" pitchFamily="49" charset="0"/>
              </a:rPr>
              <a:t>ε4 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carriers**: 27.3% (683/2,504 individuals)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- **</a:t>
            </a:r>
            <a:r>
              <a:rPr lang="el-GR" sz="1400" b="0" dirty="0">
                <a:effectLst/>
                <a:latin typeface="Menlo" panose="020B0609030804020204" pitchFamily="49" charset="0"/>
              </a:rPr>
              <a:t>ε2 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carriers**: 14.4% (361/2,504 individuals)</a:t>
            </a:r>
          </a:p>
          <a:p>
            <a:pPr>
              <a:lnSpc>
                <a:spcPts val="1350"/>
              </a:lnSpc>
              <a:buNone/>
            </a:pPr>
            <a:br>
              <a:rPr lang="en-US" sz="1400" b="0" dirty="0">
                <a:effectLst/>
                <a:latin typeface="Menlo" panose="020B0609030804020204" pitchFamily="49" charset="0"/>
              </a:rPr>
            </a:br>
            <a:endParaRPr lang="en-US" sz="1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### Population Differences</a:t>
            </a:r>
          </a:p>
          <a:p>
            <a:pPr>
              <a:lnSpc>
                <a:spcPts val="1350"/>
              </a:lnSpc>
              <a:buNone/>
            </a:pPr>
            <a:br>
              <a:rPr lang="en-US" sz="1400" b="0" dirty="0">
                <a:effectLst/>
                <a:latin typeface="Menlo" panose="020B0609030804020204" pitchFamily="49" charset="0"/>
              </a:rPr>
            </a:br>
            <a:endParaRPr lang="en-US" sz="14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#### </a:t>
            </a:r>
            <a:r>
              <a:rPr lang="el-GR" sz="1400" b="0" dirty="0">
                <a:effectLst/>
                <a:latin typeface="Menlo" panose="020B0609030804020204" pitchFamily="49" charset="0"/>
              </a:rPr>
              <a:t>ε4 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Carrier Rates by Population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Population | Sample Size | </a:t>
            </a:r>
            <a:r>
              <a:rPr lang="el-GR" sz="1400" b="0" dirty="0">
                <a:effectLst/>
                <a:latin typeface="Menlo" panose="020B0609030804020204" pitchFamily="49" charset="0"/>
              </a:rPr>
              <a:t>ε4 </a:t>
            </a:r>
            <a:r>
              <a:rPr lang="en-US" sz="1400" b="0" dirty="0">
                <a:effectLst/>
                <a:latin typeface="Menlo" panose="020B0609030804020204" pitchFamily="49" charset="0"/>
              </a:rPr>
              <a:t>Carrier Rate | Percentage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|------------|-------------|-----------------|------------|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AFR (African) | 661 | 0.461 | 46.1%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EUR (European) | 503 | 0.288 | 28.8%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AMR (American) | 347 | 0.202 | 20.2%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EAS (East Asian) | 504 | 0.165 | 16.5% |</a:t>
            </a:r>
          </a:p>
          <a:p>
            <a:pPr>
              <a:lnSpc>
                <a:spcPts val="1350"/>
              </a:lnSpc>
              <a:buNone/>
            </a:pPr>
            <a:r>
              <a:rPr lang="en-US" sz="1400" b="0" dirty="0">
                <a:effectLst/>
                <a:latin typeface="Menlo" panose="020B0609030804020204" pitchFamily="49" charset="0"/>
              </a:rPr>
              <a:t>| SAS (South Asian) | 489 | 0.164 | 16.4% |</a:t>
            </a:r>
          </a:p>
        </p:txBody>
      </p:sp>
    </p:spTree>
    <p:extLst>
      <p:ext uri="{BB962C8B-B14F-4D97-AF65-F5344CB8AC3E}">
        <p14:creationId xmlns:p14="http://schemas.microsoft.com/office/powerpoint/2010/main" val="38058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6" name="Picture 55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7B2DB50-176D-45C3-DE2F-3E82D0A6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29" y="416057"/>
            <a:ext cx="7772400" cy="2590800"/>
          </a:xfrm>
          <a:prstGeom prst="rect">
            <a:avLst/>
          </a:prstGeom>
        </p:spPr>
      </p:pic>
      <p:pic>
        <p:nvPicPr>
          <p:cNvPr id="58" name="Picture 57" descr="A graph of a person and person&#10;&#10;AI-generated content may be incorrect.">
            <a:extLst>
              <a:ext uri="{FF2B5EF4-FFF2-40B4-BE49-F238E27FC236}">
                <a16:creationId xmlns:a16="http://schemas.microsoft.com/office/drawing/2014/main" id="{F69AF064-B3CD-9500-4359-AF6BD983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629" y="3285086"/>
            <a:ext cx="7772400" cy="2590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2D6B82-F7D8-A5E5-8503-1353CFA848BE}"/>
              </a:ext>
            </a:extLst>
          </p:cNvPr>
          <p:cNvSpPr txBox="1"/>
          <p:nvPr/>
        </p:nvSpPr>
        <p:spPr>
          <a:xfrm>
            <a:off x="10905066" y="648866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25.08.18</a:t>
            </a:r>
          </a:p>
        </p:txBody>
      </p:sp>
    </p:spTree>
    <p:extLst>
      <p:ext uri="{BB962C8B-B14F-4D97-AF65-F5344CB8AC3E}">
        <p14:creationId xmlns:p14="http://schemas.microsoft.com/office/powerpoint/2010/main" val="145543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B0EA9-02B5-064D-ACDB-C691CCF1F74E}"/>
              </a:ext>
            </a:extLst>
          </p:cNvPr>
          <p:cNvSpPr txBox="1"/>
          <p:nvPr/>
        </p:nvSpPr>
        <p:spPr>
          <a:xfrm>
            <a:off x="3046071" y="5284853"/>
            <a:ext cx="6099858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Total GBM correlations</a:t>
            </a:r>
            <a:r>
              <a:rPr lang="en-US" b="0" i="0" dirty="0">
                <a:effectLst/>
                <a:latin typeface="-apple-system"/>
              </a:rPr>
              <a:t>: 1,460/2272 (FDR &lt; 0.05)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Unique target genes</a:t>
            </a:r>
            <a:r>
              <a:rPr lang="en-US" b="0" i="0" dirty="0">
                <a:effectLst/>
                <a:latin typeface="-apple-system"/>
              </a:rPr>
              <a:t>: 16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Unique immune markers</a:t>
            </a:r>
            <a:r>
              <a:rPr lang="en-US" b="0" i="0" dirty="0">
                <a:effectLst/>
                <a:latin typeface="-apple-system"/>
              </a:rPr>
              <a:t>: 142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5819B-6E4D-4EFE-37EE-69545B61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511" y="103253"/>
            <a:ext cx="8051799" cy="518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BAA526-E029-8D3C-2B2B-DA35FD7860D2}"/>
              </a:ext>
            </a:extLst>
          </p:cNvPr>
          <p:cNvSpPr txBox="1"/>
          <p:nvPr/>
        </p:nvSpPr>
        <p:spPr>
          <a:xfrm>
            <a:off x="10566399" y="622017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25.08.20</a:t>
            </a:r>
          </a:p>
        </p:txBody>
      </p:sp>
    </p:spTree>
    <p:extLst>
      <p:ext uri="{BB962C8B-B14F-4D97-AF65-F5344CB8AC3E}">
        <p14:creationId xmlns:p14="http://schemas.microsoft.com/office/powerpoint/2010/main" val="578280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e chart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79F3256E-B3E5-1CCE-9CE0-815AA3F6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80" y="320040"/>
            <a:ext cx="7772400" cy="6217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326937-327D-F8C7-8AE3-E785295E7DB0}"/>
              </a:ext>
            </a:extLst>
          </p:cNvPr>
          <p:cNvSpPr txBox="1"/>
          <p:nvPr/>
        </p:nvSpPr>
        <p:spPr>
          <a:xfrm>
            <a:off x="10566399" y="622017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25.08.20</a:t>
            </a:r>
          </a:p>
        </p:txBody>
      </p:sp>
    </p:spTree>
    <p:extLst>
      <p:ext uri="{BB962C8B-B14F-4D97-AF65-F5344CB8AC3E}">
        <p14:creationId xmlns:p14="http://schemas.microsoft.com/office/powerpoint/2010/main" val="32074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blue lines&#10;&#10;AI-generated content may be incorrect.">
            <a:extLst>
              <a:ext uri="{FF2B5EF4-FFF2-40B4-BE49-F238E27FC236}">
                <a16:creationId xmlns:a16="http://schemas.microsoft.com/office/drawing/2014/main" id="{80CD5790-6565-D96B-AD72-6D250742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4245" y="1221597"/>
            <a:ext cx="5517025" cy="4413620"/>
          </a:xfrm>
          <a:prstGeom prst="rect">
            <a:avLst/>
          </a:prstGeom>
        </p:spPr>
      </p:pic>
      <p:pic>
        <p:nvPicPr>
          <p:cNvPr id="15" name="Picture 1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BFD85EA2-45C8-B87C-40DD-6ECD4E87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65" y="1221597"/>
            <a:ext cx="7314910" cy="4876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28C597-F00A-7DFC-A50C-FCD9815DC335}"/>
              </a:ext>
            </a:extLst>
          </p:cNvPr>
          <p:cNvSpPr txBox="1"/>
          <p:nvPr/>
        </p:nvSpPr>
        <p:spPr>
          <a:xfrm>
            <a:off x="10566399" y="622017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25.08.20</a:t>
            </a:r>
          </a:p>
        </p:txBody>
      </p:sp>
    </p:spTree>
    <p:extLst>
      <p:ext uri="{BB962C8B-B14F-4D97-AF65-F5344CB8AC3E}">
        <p14:creationId xmlns:p14="http://schemas.microsoft.com/office/powerpoint/2010/main" val="421680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iagram of a group of cells&#10;&#10;AI-generated content may be incorrect.">
            <a:extLst>
              <a:ext uri="{FF2B5EF4-FFF2-40B4-BE49-F238E27FC236}">
                <a16:creationId xmlns:a16="http://schemas.microsoft.com/office/drawing/2014/main" id="{69C83738-5AE0-08A5-4817-AE5674C5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46" t="19763" r="22997" b="21045"/>
          <a:stretch>
            <a:fillRect/>
          </a:stretch>
        </p:blipFill>
        <p:spPr>
          <a:xfrm>
            <a:off x="201525" y="220133"/>
            <a:ext cx="7215277" cy="64177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695F59-10A2-46DC-50BF-9CEE399FC06D}"/>
              </a:ext>
            </a:extLst>
          </p:cNvPr>
          <p:cNvSpPr txBox="1"/>
          <p:nvPr/>
        </p:nvSpPr>
        <p:spPr>
          <a:xfrm>
            <a:off x="10566399" y="622017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1427EA-6C61-D6EF-7BAC-88C49109EEBE}"/>
              </a:ext>
            </a:extLst>
          </p:cNvPr>
          <p:cNvSpPr txBox="1"/>
          <p:nvPr/>
        </p:nvSpPr>
        <p:spPr>
          <a:xfrm>
            <a:off x="7597423" y="1646569"/>
            <a:ext cx="3815644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-apple-system"/>
              </a:rPr>
              <a:t>Cytokine_Chemokine</a:t>
            </a:r>
            <a:r>
              <a:rPr lang="en-US" b="0" i="0" dirty="0">
                <a:effectLst/>
                <a:latin typeface="-apple-system"/>
              </a:rPr>
              <a:t>: ~50 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Other</a:t>
            </a:r>
            <a:r>
              <a:rPr lang="en-US" b="0" i="0" dirty="0">
                <a:effectLst/>
                <a:latin typeface="-apple-system"/>
              </a:rPr>
              <a:t>: ~40 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Checkpoint</a:t>
            </a:r>
            <a:r>
              <a:rPr lang="en-US" b="0" i="0" dirty="0">
                <a:effectLst/>
                <a:latin typeface="-apple-system"/>
              </a:rPr>
              <a:t>: 13 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Myeloid</a:t>
            </a:r>
            <a:r>
              <a:rPr lang="en-US" b="0" i="0" dirty="0">
                <a:effectLst/>
                <a:latin typeface="-apple-system"/>
              </a:rPr>
              <a:t>: 11 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MHC</a:t>
            </a:r>
            <a:r>
              <a:rPr lang="en-US" b="0" i="0" dirty="0">
                <a:effectLst/>
                <a:latin typeface="-apple-system"/>
              </a:rPr>
              <a:t>: 9 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-apple-system"/>
              </a:rPr>
              <a:t>T_Cell</a:t>
            </a:r>
            <a:r>
              <a:rPr lang="en-US" b="0" i="0" dirty="0">
                <a:effectLst/>
                <a:latin typeface="-apple-system"/>
              </a:rPr>
              <a:t>: 9 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-apple-system"/>
              </a:rPr>
              <a:t>B_Cell</a:t>
            </a:r>
            <a:r>
              <a:rPr lang="en-US" b="0" i="0" dirty="0">
                <a:effectLst/>
                <a:latin typeface="-apple-system"/>
              </a:rPr>
              <a:t>: 8 markers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  <a:latin typeface="-apple-system"/>
              </a:rPr>
              <a:t>NK_Cell</a:t>
            </a:r>
            <a:r>
              <a:rPr lang="en-US" b="0" i="0" dirty="0">
                <a:effectLst/>
                <a:latin typeface="-apple-system"/>
              </a:rPr>
              <a:t>: 3 markers</a:t>
            </a:r>
          </a:p>
        </p:txBody>
      </p:sp>
    </p:spTree>
    <p:extLst>
      <p:ext uri="{BB962C8B-B14F-4D97-AF65-F5344CB8AC3E}">
        <p14:creationId xmlns:p14="http://schemas.microsoft.com/office/powerpoint/2010/main" val="330879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A29ED9-A213-91E2-2D7B-3901201647BB}"/>
              </a:ext>
            </a:extLst>
          </p:cNvPr>
          <p:cNvSpPr txBox="1"/>
          <p:nvPr/>
        </p:nvSpPr>
        <p:spPr>
          <a:xfrm>
            <a:off x="7631289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MYELOID MARKERS(11 markers in total):</a:t>
            </a:r>
          </a:p>
          <a:p>
            <a:endParaRPr lang="en-US" dirty="0"/>
          </a:p>
        </p:txBody>
      </p:sp>
      <p:pic>
        <p:nvPicPr>
          <p:cNvPr id="10" name="Picture 9" descr="A graph with red bars&#10;&#10;AI-generated content may be incorrect.">
            <a:extLst>
              <a:ext uri="{FF2B5EF4-FFF2-40B4-BE49-F238E27FC236}">
                <a16:creationId xmlns:a16="http://schemas.microsoft.com/office/drawing/2014/main" id="{1AD553AB-AE02-6F6C-D461-5908D9643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"/>
            <a:ext cx="7772400" cy="6217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68A612-35B1-3712-D0F0-255A1C7BFFD0}"/>
              </a:ext>
            </a:extLst>
          </p:cNvPr>
          <p:cNvSpPr txBox="1"/>
          <p:nvPr/>
        </p:nvSpPr>
        <p:spPr>
          <a:xfrm>
            <a:off x="10566399" y="622017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25.08.20</a:t>
            </a:r>
          </a:p>
        </p:txBody>
      </p:sp>
    </p:spTree>
    <p:extLst>
      <p:ext uri="{BB962C8B-B14F-4D97-AF65-F5344CB8AC3E}">
        <p14:creationId xmlns:p14="http://schemas.microsoft.com/office/powerpoint/2010/main" val="74628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326E5B-F349-3AE2-9A9E-B59F91F9E2B8}"/>
              </a:ext>
            </a:extLst>
          </p:cNvPr>
          <p:cNvSpPr txBox="1"/>
          <p:nvPr/>
        </p:nvSpPr>
        <p:spPr>
          <a:xfrm>
            <a:off x="778164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CHECKPOINT MARKERS(13 markers in total</a:t>
            </a:r>
          </a:p>
        </p:txBody>
      </p:sp>
      <p:pic>
        <p:nvPicPr>
          <p:cNvPr id="7" name="Picture 6" descr="A graph with a bar graph&#10;&#10;AI-generated content may be incorrect.">
            <a:extLst>
              <a:ext uri="{FF2B5EF4-FFF2-40B4-BE49-F238E27FC236}">
                <a16:creationId xmlns:a16="http://schemas.microsoft.com/office/drawing/2014/main" id="{8010FA1E-62A1-6015-1592-921593B3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43" y="441960"/>
            <a:ext cx="7772400" cy="6217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E3FFB1-59BB-64E1-F27C-C1B08AAB3BAA}"/>
              </a:ext>
            </a:extLst>
          </p:cNvPr>
          <p:cNvSpPr txBox="1"/>
          <p:nvPr/>
        </p:nvSpPr>
        <p:spPr>
          <a:xfrm>
            <a:off x="10566399" y="622017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25.08.20</a:t>
            </a:r>
          </a:p>
        </p:txBody>
      </p:sp>
    </p:spTree>
    <p:extLst>
      <p:ext uri="{BB962C8B-B14F-4D97-AF65-F5344CB8AC3E}">
        <p14:creationId xmlns:p14="http://schemas.microsoft.com/office/powerpoint/2010/main" val="200608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number of red and blue squares&#10;&#10;AI-generated content may be incorrect.">
            <a:extLst>
              <a:ext uri="{FF2B5EF4-FFF2-40B4-BE49-F238E27FC236}">
                <a16:creationId xmlns:a16="http://schemas.microsoft.com/office/drawing/2014/main" id="{1CEC71DB-1D0C-1FB7-4D69-DD95498D8F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5" b="41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B62546-8C68-E57E-BAF8-1988E2627C3C}"/>
              </a:ext>
            </a:extLst>
          </p:cNvPr>
          <p:cNvSpPr txBox="1"/>
          <p:nvPr/>
        </p:nvSpPr>
        <p:spPr>
          <a:xfrm>
            <a:off x="10905066" y="6488668"/>
            <a:ext cx="110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25.08.18</a:t>
            </a:r>
          </a:p>
        </p:txBody>
      </p:sp>
    </p:spTree>
    <p:extLst>
      <p:ext uri="{BB962C8B-B14F-4D97-AF65-F5344CB8AC3E}">
        <p14:creationId xmlns:p14="http://schemas.microsoft.com/office/powerpoint/2010/main" val="416920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1DE5C1-67BF-2564-DFDD-DC94B28F5B49}"/>
              </a:ext>
            </a:extLst>
          </p:cNvPr>
          <p:cNvSpPr txBox="1"/>
          <p:nvPr/>
        </p:nvSpPr>
        <p:spPr>
          <a:xfrm>
            <a:off x="1455235" y="806329"/>
            <a:ext cx="6099716" cy="2687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dirty="0">
                <a:effectLst/>
              </a:rPr>
              <a:t>Dataset Overview</a:t>
            </a:r>
          </a:p>
          <a:p>
            <a:pPr>
              <a:buNone/>
            </a:pPr>
            <a:r>
              <a:rPr lang="en-US" dirty="0">
                <a:effectLst/>
              </a:rPr>
              <a:t>This is a </a:t>
            </a:r>
            <a:r>
              <a:rPr lang="en-US" b="1" dirty="0">
                <a:effectLst/>
              </a:rPr>
              <a:t>DNA genomic dataset</a:t>
            </a:r>
            <a:r>
              <a:rPr lang="en-US" dirty="0">
                <a:effectLst/>
              </a:rPr>
              <a:t> from the </a:t>
            </a:r>
            <a:r>
              <a:rPr lang="en-US" b="1" dirty="0">
                <a:effectLst/>
              </a:rPr>
              <a:t>1000 Genomes Project</a:t>
            </a:r>
          </a:p>
          <a:p>
            <a:pPr>
              <a:buNone/>
            </a:pPr>
            <a:r>
              <a:rPr lang="en-US" b="1" dirty="0">
                <a:effectLst/>
              </a:rPr>
              <a:t>Data Type: DNA (Not mRNA)</a:t>
            </a:r>
          </a:p>
          <a:p>
            <a:r>
              <a:rPr lang="en-US" b="1" dirty="0"/>
              <a:t>Source</a:t>
            </a:r>
            <a:r>
              <a:rPr lang="en-US" dirty="0"/>
              <a:t>: 1000 Genomes Project Phase 3 data</a:t>
            </a:r>
          </a:p>
          <a:p>
            <a:r>
              <a:rPr lang="en-US" b="1" dirty="0"/>
              <a:t>Download</a:t>
            </a:r>
            <a:r>
              <a:rPr lang="en-US" dirty="0"/>
              <a:t>: Automated download of chromosome 19 VCF file</a:t>
            </a:r>
          </a:p>
          <a:p>
            <a:r>
              <a:rPr lang="en-US" b="1" dirty="0"/>
              <a:t>Format</a:t>
            </a:r>
            <a:r>
              <a:rPr lang="en-US" dirty="0"/>
              <a:t>: Phased genotype data in VCF format with 2,504 individuals</a:t>
            </a:r>
          </a:p>
        </p:txBody>
      </p:sp>
    </p:spTree>
    <p:extLst>
      <p:ext uri="{BB962C8B-B14F-4D97-AF65-F5344CB8AC3E}">
        <p14:creationId xmlns:p14="http://schemas.microsoft.com/office/powerpoint/2010/main" val="47919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418</Words>
  <Application>Microsoft Macintosh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Feng, Zijie</dc:creator>
  <cp:lastModifiedBy>Feng, Zijie</cp:lastModifiedBy>
  <cp:revision>3</cp:revision>
  <dcterms:created xsi:type="dcterms:W3CDTF">2025-08-19T14:48:59Z</dcterms:created>
  <dcterms:modified xsi:type="dcterms:W3CDTF">2025-08-26T19:50:34Z</dcterms:modified>
</cp:coreProperties>
</file>