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0" r:id="rId3"/>
    <p:sldId id="287" r:id="rId4"/>
    <p:sldId id="288" r:id="rId5"/>
    <p:sldId id="289" r:id="rId6"/>
    <p:sldId id="291" r:id="rId7"/>
    <p:sldId id="292" r:id="rId8"/>
    <p:sldId id="293" r:id="rId9"/>
    <p:sldId id="294" r:id="rId10"/>
    <p:sldId id="296" r:id="rId11"/>
    <p:sldId id="295" r:id="rId12"/>
    <p:sldId id="297" r:id="rId13"/>
    <p:sldId id="298" r:id="rId14"/>
    <p:sldId id="299" r:id="rId15"/>
    <p:sldId id="30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97" autoAdjust="0"/>
  </p:normalViewPr>
  <p:slideViewPr>
    <p:cSldViewPr snapToGrid="0">
      <p:cViewPr varScale="1">
        <p:scale>
          <a:sx n="56" d="100"/>
          <a:sy n="56" d="100"/>
        </p:scale>
        <p:origin x="168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2F1F5-BD3B-417B-8951-8FF60F80A062}" type="datetimeFigureOut">
              <a:rPr lang="tr-TR" smtClean="0"/>
              <a:t>7.12.2022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D5F76-9B98-4EE7-A666-AF7E7D5AAE63}" type="slidenum">
              <a:rPr lang="tr-TR" smtClean="0"/>
              <a:t>‹#›</a:t>
            </a:fld>
            <a:endParaRPr lang="tr-TR"/>
          </a:p>
        </p:txBody>
      </p:sp>
    </p:spTree>
    <p:extLst>
      <p:ext uri="{BB962C8B-B14F-4D97-AF65-F5344CB8AC3E}">
        <p14:creationId xmlns:p14="http://schemas.microsoft.com/office/powerpoint/2010/main" val="375887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222222"/>
                </a:solidFill>
                <a:effectLst/>
                <a:latin typeface="Harding"/>
              </a:rPr>
              <a:t>Harmony simultaneously accounts for multiple experimental and biological factors</a:t>
            </a:r>
            <a:r>
              <a:rPr lang="tr-TR" b="0" i="0" dirty="0">
                <a:solidFill>
                  <a:srgbClr val="222222"/>
                </a:solidFill>
                <a:effectLst/>
                <a:latin typeface="Harding"/>
              </a:rPr>
              <a:t>. T</a:t>
            </a:r>
            <a:r>
              <a:rPr lang="en-US" b="0" i="0" dirty="0">
                <a:solidFill>
                  <a:srgbClr val="222222"/>
                </a:solidFill>
                <a:effectLst/>
                <a:latin typeface="Harding"/>
              </a:rPr>
              <a:t>he Harmony algorithm inputs a PCA embedding (</a:t>
            </a:r>
            <a:r>
              <a:rPr lang="en-US" b="0" i="1" dirty="0">
                <a:solidFill>
                  <a:srgbClr val="222222"/>
                </a:solidFill>
                <a:effectLst/>
                <a:latin typeface="Harding"/>
              </a:rPr>
              <a:t>Z</a:t>
            </a:r>
            <a:r>
              <a:rPr lang="en-US" b="0" i="0" dirty="0">
                <a:solidFill>
                  <a:srgbClr val="222222"/>
                </a:solidFill>
                <a:effectLst/>
                <a:latin typeface="Harding"/>
              </a:rPr>
              <a:t>) of cells, along with their batch assignments (</a:t>
            </a:r>
            <a:r>
              <a:rPr lang="en-US" b="0" i="1" dirty="0">
                <a:solidFill>
                  <a:srgbClr val="222222"/>
                </a:solidFill>
                <a:effectLst/>
                <a:latin typeface="Harding"/>
              </a:rPr>
              <a:t>ϕ</a:t>
            </a:r>
            <a:r>
              <a:rPr lang="en-US" b="0" i="0" dirty="0">
                <a:solidFill>
                  <a:srgbClr val="222222"/>
                </a:solidFill>
                <a:effectLst/>
                <a:latin typeface="Harding"/>
              </a:rPr>
              <a:t>), and returns a batch corrected embedding</a:t>
            </a:r>
            <a:r>
              <a:rPr lang="tr-TR" b="0" i="0" dirty="0">
                <a:solidFill>
                  <a:srgbClr val="222222"/>
                </a:solidFill>
                <a:effectLst/>
                <a:latin typeface="Harding"/>
              </a:rPr>
              <a:t>.</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2</a:t>
            </a:fld>
            <a:endParaRPr lang="tr-TR"/>
          </a:p>
        </p:txBody>
      </p:sp>
    </p:spTree>
    <p:extLst>
      <p:ext uri="{BB962C8B-B14F-4D97-AF65-F5344CB8AC3E}">
        <p14:creationId xmlns:p14="http://schemas.microsoft.com/office/powerpoint/2010/main" val="2334920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For example, we often find enrichment of key lineage-defining TFs in cell type-specific accessible chromatin regions. In a similar fashion, we might want to test various groups of peaks for enrichment of other known features. For example, we might want to know if cell type-specific ATAC-seq peaks for cell type A are enriched for another set of genomic regions such as </a:t>
            </a:r>
            <a:r>
              <a:rPr lang="en-US" b="0" i="0" dirty="0" err="1">
                <a:solidFill>
                  <a:srgbClr val="333333"/>
                </a:solidFill>
                <a:effectLst/>
                <a:latin typeface="Helvetica Neue"/>
              </a:rPr>
              <a:t>ChIP</a:t>
            </a:r>
            <a:r>
              <a:rPr lang="en-US" b="0" i="0" dirty="0">
                <a:solidFill>
                  <a:srgbClr val="333333"/>
                </a:solidFill>
                <a:effectLst/>
                <a:latin typeface="Helvetica Neue"/>
              </a:rPr>
              <a:t>-seq peaks. </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12</a:t>
            </a:fld>
            <a:endParaRPr lang="tr-TR"/>
          </a:p>
        </p:txBody>
      </p:sp>
    </p:spTree>
    <p:extLst>
      <p:ext uri="{BB962C8B-B14F-4D97-AF65-F5344CB8AC3E}">
        <p14:creationId xmlns:p14="http://schemas.microsoft.com/office/powerpoint/2010/main" val="34977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33333"/>
                </a:solidFill>
                <a:effectLst/>
                <a:latin typeface="Helvetica Neue"/>
              </a:rPr>
              <a:t>Transcription factor (TF) </a:t>
            </a:r>
            <a:r>
              <a:rPr lang="en-US" b="0" i="0" dirty="0" err="1">
                <a:solidFill>
                  <a:srgbClr val="333333"/>
                </a:solidFill>
                <a:effectLst/>
                <a:latin typeface="Helvetica Neue"/>
              </a:rPr>
              <a:t>footprinting</a:t>
            </a:r>
            <a:r>
              <a:rPr lang="en-US" b="0" i="0" dirty="0">
                <a:solidFill>
                  <a:srgbClr val="333333"/>
                </a:solidFill>
                <a:effectLst/>
                <a:latin typeface="Helvetica Neue"/>
              </a:rPr>
              <a:t> allows for the prediction of the precise binding location of a TF at a particular locus. This is because the DNA bases that are directly bound by the TF are actually protected from transposition while the DNA bases immediately adjacent to TF binding are accessible.</a:t>
            </a:r>
            <a:r>
              <a:rPr lang="tr-TR" b="0" i="0" dirty="0">
                <a:solidFill>
                  <a:srgbClr val="333333"/>
                </a:solidFill>
                <a:effectLst/>
                <a:latin typeface="Helvetica Neue"/>
              </a:rPr>
              <a:t> </a:t>
            </a:r>
            <a:r>
              <a:rPr lang="en-US" b="0" i="0" dirty="0">
                <a:solidFill>
                  <a:srgbClr val="333333"/>
                </a:solidFill>
                <a:effectLst/>
                <a:latin typeface="Helvetica Neue"/>
              </a:rPr>
              <a:t>Ideally, TF </a:t>
            </a:r>
            <a:r>
              <a:rPr lang="en-US" b="0" i="0" dirty="0" err="1">
                <a:solidFill>
                  <a:srgbClr val="333333"/>
                </a:solidFill>
                <a:effectLst/>
                <a:latin typeface="Helvetica Neue"/>
              </a:rPr>
              <a:t>footprinting</a:t>
            </a:r>
            <a:r>
              <a:rPr lang="en-US" b="0" i="0" dirty="0">
                <a:solidFill>
                  <a:srgbClr val="333333"/>
                </a:solidFill>
                <a:effectLst/>
                <a:latin typeface="Helvetica Neue"/>
              </a:rPr>
              <a:t> is performed at a single site to determine the precise binding location of the TF. </a:t>
            </a:r>
            <a:br>
              <a:rPr lang="en-US" dirty="0"/>
            </a:b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13</a:t>
            </a:fld>
            <a:endParaRPr lang="tr-TR"/>
          </a:p>
        </p:txBody>
      </p:sp>
    </p:spTree>
    <p:extLst>
      <p:ext uri="{BB962C8B-B14F-4D97-AF65-F5344CB8AC3E}">
        <p14:creationId xmlns:p14="http://schemas.microsoft.com/office/powerpoint/2010/main" val="220276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33333"/>
                </a:solidFill>
                <a:effectLst/>
                <a:latin typeface="Helvetica Neue"/>
              </a:rPr>
              <a:t>However, in practice, this requires very high sequencing depth, often much higher depth than what most users would obtain from either bulk or single-cell ATAC-seq. To get around this problem, we can combine Tn5 insertion locations across many instances of predicted TF binding. For example, we can take all peaks that harbor a CTCF motif and make an aggregate TF footprint for CTCF across the whole genome.</a:t>
            </a:r>
          </a:p>
          <a:p>
            <a:pPr algn="l"/>
            <a:br>
              <a:rPr lang="en-US" dirty="0"/>
            </a:br>
            <a:r>
              <a:rPr lang="en-US" b="0" i="0" dirty="0">
                <a:solidFill>
                  <a:srgbClr val="333333"/>
                </a:solidFill>
                <a:effectLst/>
                <a:latin typeface="Helvetica Neue"/>
              </a:rPr>
              <a:t>The accuracy of this footprint relies on generating a reliable curated list of predicted binding sites for the TF of interest.</a:t>
            </a:r>
            <a:r>
              <a:rPr lang="tr-TR" b="0" i="0" dirty="0">
                <a:solidFill>
                  <a:srgbClr val="333333"/>
                </a:solidFill>
                <a:effectLst/>
                <a:latin typeface="Helvetica Neue"/>
              </a:rPr>
              <a:t> </a:t>
            </a:r>
            <a:r>
              <a:rPr lang="en-US" b="0" i="0" dirty="0">
                <a:solidFill>
                  <a:srgbClr val="333333"/>
                </a:solidFill>
                <a:effectLst/>
                <a:latin typeface="Helvetica Neue"/>
              </a:rPr>
              <a:t>Perhaps most importantly, the </a:t>
            </a:r>
            <a:r>
              <a:rPr lang="en-US" b="0" i="0" dirty="0" err="1">
                <a:solidFill>
                  <a:srgbClr val="333333"/>
                </a:solidFill>
                <a:effectLst/>
                <a:latin typeface="Helvetica Neue"/>
              </a:rPr>
              <a:t>footprinting</a:t>
            </a:r>
            <a:r>
              <a:rPr lang="en-US" b="0" i="0" dirty="0">
                <a:solidFill>
                  <a:srgbClr val="333333"/>
                </a:solidFill>
                <a:effectLst/>
                <a:latin typeface="Helvetica Neue"/>
              </a:rPr>
              <a:t> analyses in </a:t>
            </a:r>
            <a:r>
              <a:rPr lang="en-US" b="0" i="0" dirty="0" err="1">
                <a:solidFill>
                  <a:srgbClr val="333333"/>
                </a:solidFill>
                <a:effectLst/>
                <a:latin typeface="Helvetica Neue"/>
              </a:rPr>
              <a:t>ArchR</a:t>
            </a:r>
            <a:r>
              <a:rPr lang="en-US" b="0" i="0" dirty="0">
                <a:solidFill>
                  <a:srgbClr val="333333"/>
                </a:solidFill>
                <a:effectLst/>
                <a:latin typeface="Helvetica Neue"/>
              </a:rPr>
              <a:t> account for known Tn5 insertion sequence bias. To do this, </a:t>
            </a:r>
            <a:r>
              <a:rPr lang="en-US" b="0" i="0" dirty="0" err="1">
                <a:solidFill>
                  <a:srgbClr val="333333"/>
                </a:solidFill>
                <a:effectLst/>
                <a:latin typeface="Helvetica Neue"/>
              </a:rPr>
              <a:t>ArchR</a:t>
            </a:r>
            <a:r>
              <a:rPr lang="en-US" b="0" i="0" dirty="0">
                <a:solidFill>
                  <a:srgbClr val="333333"/>
                </a:solidFill>
                <a:effectLst/>
                <a:latin typeface="Helvetica Neue"/>
              </a:rPr>
              <a:t> uses a matrix of hexamer position frequencies and a matrix of k-</a:t>
            </a:r>
            <a:r>
              <a:rPr lang="en-US" b="0" i="0" dirty="0" err="1">
                <a:solidFill>
                  <a:srgbClr val="333333"/>
                </a:solidFill>
                <a:effectLst/>
                <a:latin typeface="Helvetica Neue"/>
              </a:rPr>
              <a:t>mer</a:t>
            </a:r>
            <a:r>
              <a:rPr lang="en-US" b="0" i="0" dirty="0">
                <a:solidFill>
                  <a:srgbClr val="333333"/>
                </a:solidFill>
                <a:effectLst/>
                <a:latin typeface="Helvetica Neue"/>
              </a:rPr>
              <a:t> frequencies at Tn5 insertion sites:</a:t>
            </a:r>
            <a:r>
              <a:rPr lang="tr-TR" b="0" i="0" dirty="0">
                <a:solidFill>
                  <a:srgbClr val="333333"/>
                </a:solidFill>
                <a:effectLst/>
                <a:latin typeface="Helvetica Neue"/>
              </a:rPr>
              <a:t> </a:t>
            </a:r>
            <a:r>
              <a:rPr lang="en-US" b="0" i="0" dirty="0">
                <a:solidFill>
                  <a:srgbClr val="333333"/>
                </a:solidFill>
                <a:effectLst/>
                <a:latin typeface="Helvetica Neue"/>
              </a:rPr>
              <a:t>All put together, this workflow generates footprint plots that take into account Tn5 insertion bias.</a:t>
            </a:r>
          </a:p>
          <a:p>
            <a:br>
              <a:rPr lang="en-US" dirty="0"/>
            </a:br>
            <a:endParaRPr lang="en-US" b="0" i="0" dirty="0">
              <a:solidFill>
                <a:srgbClr val="333333"/>
              </a:solidFill>
              <a:effectLst/>
              <a:latin typeface="Helvetica Neue"/>
            </a:endParaRPr>
          </a:p>
          <a:p>
            <a:br>
              <a:rPr lang="en-US" dirty="0"/>
            </a:b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14</a:t>
            </a:fld>
            <a:endParaRPr lang="tr-TR"/>
          </a:p>
        </p:txBody>
      </p:sp>
    </p:spTree>
    <p:extLst>
      <p:ext uri="{BB962C8B-B14F-4D97-AF65-F5344CB8AC3E}">
        <p14:creationId xmlns:p14="http://schemas.microsoft.com/office/powerpoint/2010/main" val="250779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33333"/>
                </a:solidFill>
                <a:effectLst/>
                <a:latin typeface="Helvetica Neue"/>
              </a:rPr>
              <a:t>The accuracy of this footprint relies on generating a reliable curated list of predicted binding sites for the TF of interest.</a:t>
            </a:r>
            <a:r>
              <a:rPr lang="tr-TR" b="0" i="0" dirty="0">
                <a:solidFill>
                  <a:srgbClr val="333333"/>
                </a:solidFill>
                <a:effectLst/>
                <a:latin typeface="Helvetica Neue"/>
              </a:rPr>
              <a:t> </a:t>
            </a:r>
            <a:r>
              <a:rPr lang="en-US" b="0" i="0" dirty="0">
                <a:solidFill>
                  <a:srgbClr val="333333"/>
                </a:solidFill>
                <a:effectLst/>
                <a:latin typeface="Helvetica Neue"/>
              </a:rPr>
              <a:t>Perhaps most importantly, the </a:t>
            </a:r>
            <a:r>
              <a:rPr lang="en-US" b="0" i="0" dirty="0" err="1">
                <a:solidFill>
                  <a:srgbClr val="333333"/>
                </a:solidFill>
                <a:effectLst/>
                <a:latin typeface="Helvetica Neue"/>
              </a:rPr>
              <a:t>footprinting</a:t>
            </a:r>
            <a:r>
              <a:rPr lang="en-US" b="0" i="0" dirty="0">
                <a:solidFill>
                  <a:srgbClr val="333333"/>
                </a:solidFill>
                <a:effectLst/>
                <a:latin typeface="Helvetica Neue"/>
              </a:rPr>
              <a:t> analyses in </a:t>
            </a:r>
            <a:r>
              <a:rPr lang="en-US" b="0" i="0" dirty="0" err="1">
                <a:solidFill>
                  <a:srgbClr val="333333"/>
                </a:solidFill>
                <a:effectLst/>
                <a:latin typeface="Helvetica Neue"/>
              </a:rPr>
              <a:t>ArchR</a:t>
            </a:r>
            <a:r>
              <a:rPr lang="en-US" b="0" i="0" dirty="0">
                <a:solidFill>
                  <a:srgbClr val="333333"/>
                </a:solidFill>
                <a:effectLst/>
                <a:latin typeface="Helvetica Neue"/>
              </a:rPr>
              <a:t> account for known Tn5 insertion sequence bias. To do this, </a:t>
            </a:r>
            <a:r>
              <a:rPr lang="en-US" b="0" i="0" dirty="0" err="1">
                <a:solidFill>
                  <a:srgbClr val="333333"/>
                </a:solidFill>
                <a:effectLst/>
                <a:latin typeface="Helvetica Neue"/>
              </a:rPr>
              <a:t>ArchR</a:t>
            </a:r>
            <a:r>
              <a:rPr lang="en-US" b="0" i="0" dirty="0">
                <a:solidFill>
                  <a:srgbClr val="333333"/>
                </a:solidFill>
                <a:effectLst/>
                <a:latin typeface="Helvetica Neue"/>
              </a:rPr>
              <a:t> uses a matrix of hexamer position frequencies and a matrix of k-</a:t>
            </a:r>
            <a:r>
              <a:rPr lang="en-US" b="0" i="0" dirty="0" err="1">
                <a:solidFill>
                  <a:srgbClr val="333333"/>
                </a:solidFill>
                <a:effectLst/>
                <a:latin typeface="Helvetica Neue"/>
              </a:rPr>
              <a:t>mer</a:t>
            </a:r>
            <a:r>
              <a:rPr lang="en-US" b="0" i="0" dirty="0">
                <a:solidFill>
                  <a:srgbClr val="333333"/>
                </a:solidFill>
                <a:effectLst/>
                <a:latin typeface="Helvetica Neue"/>
              </a:rPr>
              <a:t> frequencies at Tn5 insertion sites:</a:t>
            </a:r>
            <a:r>
              <a:rPr lang="tr-TR" b="0" i="0" dirty="0">
                <a:solidFill>
                  <a:srgbClr val="333333"/>
                </a:solidFill>
                <a:effectLst/>
                <a:latin typeface="Helvetica Neue"/>
              </a:rPr>
              <a:t> </a:t>
            </a:r>
            <a:r>
              <a:rPr lang="en-US" b="0" i="0" dirty="0">
                <a:solidFill>
                  <a:srgbClr val="333333"/>
                </a:solidFill>
                <a:effectLst/>
                <a:latin typeface="Helvetica Neue"/>
              </a:rPr>
              <a:t>All put together, this workflow generates footprint plots that take into account Tn5 insertion bias.</a:t>
            </a:r>
          </a:p>
          <a:p>
            <a:br>
              <a:rPr lang="en-US" dirty="0"/>
            </a:br>
            <a:endParaRPr lang="en-US" b="0" i="0" dirty="0">
              <a:solidFill>
                <a:srgbClr val="333333"/>
              </a:solidFill>
              <a:effectLst/>
              <a:latin typeface="Helvetica Neue"/>
            </a:endParaRPr>
          </a:p>
          <a:p>
            <a:br>
              <a:rPr lang="en-US" dirty="0"/>
            </a:b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15</a:t>
            </a:fld>
            <a:endParaRPr lang="tr-TR"/>
          </a:p>
        </p:txBody>
      </p:sp>
    </p:spTree>
    <p:extLst>
      <p:ext uri="{BB962C8B-B14F-4D97-AF65-F5344CB8AC3E}">
        <p14:creationId xmlns:p14="http://schemas.microsoft.com/office/powerpoint/2010/main" val="149478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 </a:t>
            </a:r>
            <a:r>
              <a:rPr lang="en-US" b="0" i="0" dirty="0" err="1">
                <a:solidFill>
                  <a:srgbClr val="333333"/>
                </a:solidFill>
                <a:effectLst/>
                <a:latin typeface="Helvetica Neue"/>
              </a:rPr>
              <a:t>ArchR</a:t>
            </a:r>
            <a:r>
              <a:rPr lang="en-US" b="0" i="0" dirty="0">
                <a:solidFill>
                  <a:srgbClr val="333333"/>
                </a:solidFill>
                <a:effectLst/>
                <a:latin typeface="Helvetica Neue"/>
              </a:rPr>
              <a:t> creates a tile matrix using a user-defined tile size </a:t>
            </a:r>
            <a:r>
              <a:rPr lang="tr-TR" b="0" i="0" dirty="0" err="1">
                <a:solidFill>
                  <a:srgbClr val="333333"/>
                </a:solidFill>
                <a:effectLst/>
                <a:latin typeface="Helvetica Neue"/>
              </a:rPr>
              <a:t>that</a:t>
            </a:r>
            <a:r>
              <a:rPr lang="tr-TR" b="0" i="0" dirty="0">
                <a:solidFill>
                  <a:srgbClr val="333333"/>
                </a:solidFill>
                <a:effectLst/>
                <a:latin typeface="Helvetica Neue"/>
              </a:rPr>
              <a:t> </a:t>
            </a:r>
            <a:r>
              <a:rPr lang="en-US" b="0" i="0" dirty="0">
                <a:solidFill>
                  <a:srgbClr val="333333"/>
                </a:solidFill>
                <a:effectLst/>
                <a:latin typeface="Helvetica Neue"/>
              </a:rPr>
              <a:t>is not pre-computed (default is 500 bp), overlaps these tiles with the user-defined gene window (default is 100 kb on either side of the gene), and then computes the distance from each tile (start or end) to the gene body (with optional extensions upstream or downstream) or gene start.</a:t>
            </a:r>
            <a:r>
              <a:rPr lang="tr-TR" b="0" i="0" dirty="0">
                <a:solidFill>
                  <a:srgbClr val="333333"/>
                </a:solidFill>
                <a:effectLst/>
                <a:latin typeface="Helvetica Neue"/>
              </a:rPr>
              <a:t> </a:t>
            </a:r>
            <a:r>
              <a:rPr lang="en-US" b="0" i="0" dirty="0" err="1">
                <a:solidFill>
                  <a:srgbClr val="333333"/>
                </a:solidFill>
                <a:effectLst/>
                <a:latin typeface="Helvetica Neue"/>
              </a:rPr>
              <a:t>ArchR</a:t>
            </a:r>
            <a:r>
              <a:rPr lang="en-US" b="0" i="0" dirty="0">
                <a:solidFill>
                  <a:srgbClr val="333333"/>
                </a:solidFill>
                <a:effectLst/>
                <a:latin typeface="Helvetica Neue"/>
              </a:rPr>
              <a:t> identifies the subset of tiles that are within the gene window and do not cross another gene region. The distance from each tile to the gene is then converted to a distance weight using a user-defined accessibility model (default is e(-abs(distance)/5000) + e-1).</a:t>
            </a:r>
            <a:r>
              <a:rPr lang="tr-TR" b="0" i="0" dirty="0">
                <a:solidFill>
                  <a:srgbClr val="333333"/>
                </a:solidFill>
                <a:effectLst/>
                <a:latin typeface="Helvetica Neue"/>
              </a:rPr>
              <a:t> </a:t>
            </a:r>
            <a:r>
              <a:rPr lang="en-US" b="0" i="0" dirty="0">
                <a:solidFill>
                  <a:srgbClr val="333333"/>
                </a:solidFill>
                <a:effectLst/>
                <a:latin typeface="Helvetica Neue"/>
              </a:rPr>
              <a:t>hen the gene body is included in the gene region (where the distance-based weight is the maximum weight possible), we found that extremely large genes can bias the overall gene scores. In these cases, the total gene scores can vary substantially due to the inclusion of insertions in both introns and exons. To help adjust for these large differences in gene size, </a:t>
            </a:r>
            <a:r>
              <a:rPr lang="en-US" b="0" i="0" dirty="0" err="1">
                <a:solidFill>
                  <a:srgbClr val="333333"/>
                </a:solidFill>
                <a:effectLst/>
                <a:latin typeface="Helvetica Neue"/>
              </a:rPr>
              <a:t>ArchR</a:t>
            </a:r>
            <a:r>
              <a:rPr lang="en-US" b="0" i="0" dirty="0">
                <a:solidFill>
                  <a:srgbClr val="333333"/>
                </a:solidFill>
                <a:effectLst/>
                <a:latin typeface="Helvetica Neue"/>
              </a:rPr>
              <a:t> applies a separate weight for the inverse of the gene size (1 / gene size) and scales this inverse weight linearly from 1 to a user-defined hard maximum (default of 5). Smaller genes thus receive larger relative weights, partially normalizing this length effect. </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3</a:t>
            </a:fld>
            <a:endParaRPr lang="tr-TR"/>
          </a:p>
        </p:txBody>
      </p:sp>
    </p:spTree>
    <p:extLst>
      <p:ext uri="{BB962C8B-B14F-4D97-AF65-F5344CB8AC3E}">
        <p14:creationId xmlns:p14="http://schemas.microsoft.com/office/powerpoint/2010/main" val="295765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 Because per-cell </a:t>
            </a:r>
            <a:r>
              <a:rPr lang="en-US" b="0" i="0" dirty="0" err="1">
                <a:solidFill>
                  <a:srgbClr val="333333"/>
                </a:solidFill>
                <a:effectLst/>
                <a:latin typeface="Helvetica Neue"/>
              </a:rPr>
              <a:t>scATAC</a:t>
            </a:r>
            <a:r>
              <a:rPr lang="en-US" b="0" i="0" dirty="0">
                <a:solidFill>
                  <a:srgbClr val="333333"/>
                </a:solidFill>
                <a:effectLst/>
                <a:latin typeface="Helvetica Neue"/>
              </a:rPr>
              <a:t>-seq data </a:t>
            </a:r>
            <a:r>
              <a:rPr lang="en-US" b="0" i="0" dirty="0" err="1">
                <a:solidFill>
                  <a:srgbClr val="333333"/>
                </a:solidFill>
                <a:effectLst/>
                <a:latin typeface="Helvetica Neue"/>
              </a:rPr>
              <a:t>i</a:t>
            </a:r>
            <a:r>
              <a:rPr lang="tr-TR" b="0" i="0" dirty="0">
                <a:solidFill>
                  <a:srgbClr val="333333"/>
                </a:solidFill>
                <a:effectLst/>
                <a:latin typeface="Helvetica Neue"/>
              </a:rPr>
              <a:t>. </a:t>
            </a:r>
            <a:r>
              <a:rPr lang="en-US" b="0" i="0" dirty="0">
                <a:solidFill>
                  <a:srgbClr val="333333"/>
                </a:solidFill>
                <a:effectLst/>
                <a:latin typeface="Helvetica Neue"/>
              </a:rPr>
              <a:t>In this scheme, daisy-chaining becomes a large problem because peaks that </a:t>
            </a:r>
            <a:r>
              <a:rPr lang="en-US" b="0" i="0" dirty="0" err="1">
                <a:solidFill>
                  <a:srgbClr val="333333"/>
                </a:solidFill>
                <a:effectLst/>
                <a:latin typeface="Helvetica Neue"/>
              </a:rPr>
              <a:t>dont</a:t>
            </a:r>
            <a:r>
              <a:rPr lang="en-US" b="0" i="0" dirty="0">
                <a:solidFill>
                  <a:srgbClr val="333333"/>
                </a:solidFill>
                <a:effectLst/>
                <a:latin typeface="Helvetica Neue"/>
              </a:rPr>
              <a:t> directly overlap each other get included in the same larger peak because they are bridged by a shared internal peak. Another problem with this type of approach is that, if you want to keep track of peak summits, you are forced to either pick a single new summit for each new merged peak or keep track of all of the summits that apply to each new merged </a:t>
            </a:r>
            <a:r>
              <a:rPr lang="en-US" b="0" i="0" dirty="0" err="1">
                <a:solidFill>
                  <a:srgbClr val="333333"/>
                </a:solidFill>
                <a:effectLst/>
                <a:latin typeface="Helvetica Neue"/>
              </a:rPr>
              <a:t>peak.s</a:t>
            </a:r>
            <a:r>
              <a:rPr lang="en-US" b="0" i="0" dirty="0">
                <a:solidFill>
                  <a:srgbClr val="333333"/>
                </a:solidFill>
                <a:effectLst/>
                <a:latin typeface="Helvetica Neue"/>
              </a:rPr>
              <a:t> essentially binary (accessible or not accessible), we cannot call peaks on an individual cell basis. For this reason, we defined groups of cells, typically clusters</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5</a:t>
            </a:fld>
            <a:endParaRPr lang="tr-TR"/>
          </a:p>
        </p:txBody>
      </p:sp>
    </p:spTree>
    <p:extLst>
      <p:ext uri="{BB962C8B-B14F-4D97-AF65-F5344CB8AC3E}">
        <p14:creationId xmlns:p14="http://schemas.microsoft.com/office/powerpoint/2010/main" val="385978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Clustered overlap takes peaks that cluster together and picks a single winner. </a:t>
            </a:r>
            <a:r>
              <a:rPr lang="tr-TR" b="0" i="0" dirty="0">
                <a:solidFill>
                  <a:srgbClr val="333333"/>
                </a:solidFill>
                <a:effectLst/>
                <a:latin typeface="Helvetica Neue"/>
              </a:rPr>
              <a:t> </a:t>
            </a:r>
            <a:r>
              <a:rPr lang="en-US" b="0" i="0" dirty="0">
                <a:solidFill>
                  <a:srgbClr val="333333"/>
                </a:solidFill>
                <a:effectLst/>
                <a:latin typeface="Helvetica Neue"/>
              </a:rPr>
              <a:t>this ends up under-calling peaks and misses smaller peaks located nearby.</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6</a:t>
            </a:fld>
            <a:endParaRPr lang="tr-TR"/>
          </a:p>
        </p:txBody>
      </p:sp>
    </p:spTree>
    <p:extLst>
      <p:ext uri="{BB962C8B-B14F-4D97-AF65-F5344CB8AC3E}">
        <p14:creationId xmlns:p14="http://schemas.microsoft.com/office/powerpoint/2010/main" val="125321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7</a:t>
            </a:fld>
            <a:endParaRPr lang="tr-TR"/>
          </a:p>
        </p:txBody>
      </p:sp>
    </p:spTree>
    <p:extLst>
      <p:ext uri="{BB962C8B-B14F-4D97-AF65-F5344CB8AC3E}">
        <p14:creationId xmlns:p14="http://schemas.microsoft.com/office/powerpoint/2010/main" val="234122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33333"/>
                </a:solidFill>
                <a:effectLst/>
                <a:latin typeface="Helvetica Neue"/>
              </a:rPr>
              <a:t>Imagine a situation where you had 3 cell types, A, B, and C, and each cell type had 3 pseudo-bulk replicates. </a:t>
            </a:r>
            <a:r>
              <a:rPr lang="tr-TR" b="0" i="0" dirty="0">
                <a:solidFill>
                  <a:srgbClr val="333333"/>
                </a:solidFill>
                <a:effectLst/>
                <a:latin typeface="Helvetica Neue"/>
              </a:rPr>
              <a:t> </a:t>
            </a:r>
            <a:r>
              <a:rPr lang="en-US" b="0" i="0" dirty="0">
                <a:solidFill>
                  <a:srgbClr val="333333"/>
                </a:solidFill>
                <a:effectLst/>
                <a:latin typeface="Helvetica Neue"/>
              </a:rPr>
              <a:t>iterative overlap peak merging procedure. First, </a:t>
            </a:r>
            <a:r>
              <a:rPr lang="en-US" b="0" i="0" dirty="0" err="1">
                <a:solidFill>
                  <a:srgbClr val="333333"/>
                </a:solidFill>
                <a:effectLst/>
                <a:latin typeface="Helvetica Neue"/>
              </a:rPr>
              <a:t>ArchR</a:t>
            </a:r>
            <a:r>
              <a:rPr lang="en-US" b="0" i="0" dirty="0">
                <a:solidFill>
                  <a:srgbClr val="333333"/>
                </a:solidFill>
                <a:effectLst/>
                <a:latin typeface="Helvetica Neue"/>
              </a:rPr>
              <a:t> would call peaks for each pseudo-bulk replicate individually. Then, </a:t>
            </a:r>
            <a:r>
              <a:rPr lang="en-US" b="0" i="0" dirty="0" err="1">
                <a:solidFill>
                  <a:srgbClr val="333333"/>
                </a:solidFill>
                <a:effectLst/>
                <a:latin typeface="Helvetica Neue"/>
              </a:rPr>
              <a:t>ArchR</a:t>
            </a:r>
            <a:r>
              <a:rPr lang="en-US" b="0" i="0" dirty="0">
                <a:solidFill>
                  <a:srgbClr val="333333"/>
                </a:solidFill>
                <a:effectLst/>
                <a:latin typeface="Helvetica Neue"/>
              </a:rPr>
              <a:t> would analyze all of the pseudo-bulk replicates from a single cell type together, performing the first iteration of iterative overlap removal. It is important to note that </a:t>
            </a:r>
            <a:r>
              <a:rPr lang="en-US" b="0" i="0" dirty="0" err="1">
                <a:solidFill>
                  <a:srgbClr val="333333"/>
                </a:solidFill>
                <a:effectLst/>
                <a:latin typeface="Helvetica Neue"/>
              </a:rPr>
              <a:t>ArchR</a:t>
            </a:r>
            <a:r>
              <a:rPr lang="en-US" b="0" i="0" dirty="0">
                <a:solidFill>
                  <a:srgbClr val="333333"/>
                </a:solidFill>
                <a:effectLst/>
                <a:latin typeface="Helvetica Neue"/>
              </a:rPr>
              <a:t> uses a normalized metric of significance for peaks to compare the significance of peaks called across different samples. </a:t>
            </a:r>
            <a:r>
              <a:rPr lang="tr-TR" b="0" i="0" dirty="0">
                <a:solidFill>
                  <a:srgbClr val="333333"/>
                </a:solidFill>
                <a:effectLst/>
                <a:latin typeface="Helvetica Neue"/>
              </a:rPr>
              <a:t> </a:t>
            </a:r>
            <a:r>
              <a:rPr lang="en-US" b="0" i="0" dirty="0" err="1">
                <a:solidFill>
                  <a:srgbClr val="333333"/>
                </a:solidFill>
                <a:effectLst/>
                <a:latin typeface="Helvetica Neue"/>
              </a:rPr>
              <a:t>ArchR</a:t>
            </a:r>
            <a:r>
              <a:rPr lang="en-US" b="0" i="0" dirty="0">
                <a:solidFill>
                  <a:srgbClr val="333333"/>
                </a:solidFill>
                <a:effectLst/>
                <a:latin typeface="Helvetica Neue"/>
              </a:rPr>
              <a:t> checks to see the reproducibility of each peak across pseudo-bulk replicates and only keeps peaks that pass a threshold indicated by the reproducibility parameter. At the end of this process, we would have a single merged peak set for each of the 3 cell types, A, B, and C.</a:t>
            </a:r>
          </a:p>
          <a:p>
            <a:pPr algn="l"/>
            <a:r>
              <a:rPr lang="en-US" b="0" i="0" dirty="0">
                <a:solidFill>
                  <a:srgbClr val="333333"/>
                </a:solidFill>
                <a:effectLst/>
                <a:latin typeface="Helvetica Neue"/>
              </a:rPr>
              <a:t>Then, we would repeat this procedure to merge the A, B, and C peak sets. To do this, we re-normalize the peak significance across the different cell types, and perform the iterative overlap removal. The final result of this is a single merged peak set of fixed-width peaks.</a:t>
            </a:r>
          </a:p>
          <a:p>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8</a:t>
            </a:fld>
            <a:endParaRPr lang="tr-TR"/>
          </a:p>
        </p:txBody>
      </p:sp>
    </p:spTree>
    <p:extLst>
      <p:ext uri="{BB962C8B-B14F-4D97-AF65-F5344CB8AC3E}">
        <p14:creationId xmlns:p14="http://schemas.microsoft.com/office/powerpoint/2010/main" val="337259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we are interested to know which peaks are unique to an individual cluster or a small group of clusters. </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9</a:t>
            </a:fld>
            <a:endParaRPr lang="tr-TR"/>
          </a:p>
        </p:txBody>
      </p:sp>
    </p:spTree>
    <p:extLst>
      <p:ext uri="{BB962C8B-B14F-4D97-AF65-F5344CB8AC3E}">
        <p14:creationId xmlns:p14="http://schemas.microsoft.com/office/powerpoint/2010/main" val="80027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we are interested to know which peaks are unique to an individual cluster or a small group of clusters. </a:t>
            </a:r>
            <a:r>
              <a:rPr lang="tr-TR" b="0" i="0" dirty="0">
                <a:solidFill>
                  <a:srgbClr val="333333"/>
                </a:solidFill>
                <a:effectLst/>
                <a:latin typeface="Helvetica Neue"/>
              </a:rPr>
              <a:t> </a:t>
            </a:r>
            <a:r>
              <a:rPr lang="tr-TR" dirty="0" err="1">
                <a:solidFill>
                  <a:srgbClr val="902000"/>
                </a:solidFill>
                <a:effectLst/>
              </a:rPr>
              <a:t>useGroups</a:t>
            </a:r>
            <a:r>
              <a:rPr lang="tr-TR" dirty="0">
                <a:solidFill>
                  <a:srgbClr val="902000"/>
                </a:solidFill>
                <a:effectLst/>
              </a:rPr>
              <a:t> =</a:t>
            </a:r>
            <a:r>
              <a:rPr lang="tr-TR" dirty="0">
                <a:effectLst/>
              </a:rPr>
              <a:t> </a:t>
            </a:r>
            <a:r>
              <a:rPr lang="tr-TR" dirty="0">
                <a:solidFill>
                  <a:srgbClr val="4070A0"/>
                </a:solidFill>
                <a:effectLst/>
              </a:rPr>
              <a:t>"</a:t>
            </a:r>
            <a:r>
              <a:rPr lang="tr-TR" dirty="0" err="1">
                <a:solidFill>
                  <a:srgbClr val="4070A0"/>
                </a:solidFill>
                <a:effectLst/>
              </a:rPr>
              <a:t>Erythroid</a:t>
            </a:r>
            <a:r>
              <a:rPr lang="tr-TR" dirty="0">
                <a:solidFill>
                  <a:srgbClr val="4070A0"/>
                </a:solidFill>
                <a:effectLst/>
              </a:rPr>
              <a:t>"</a:t>
            </a:r>
            <a:r>
              <a:rPr lang="tr-TR" dirty="0">
                <a:effectLst/>
              </a:rPr>
              <a:t>,</a:t>
            </a:r>
            <a:r>
              <a:rPr lang="tr-TR" dirty="0"/>
              <a:t> </a:t>
            </a:r>
            <a:r>
              <a:rPr lang="tr-TR" dirty="0" err="1">
                <a:solidFill>
                  <a:srgbClr val="902000"/>
                </a:solidFill>
                <a:effectLst/>
              </a:rPr>
              <a:t>bgdGroups</a:t>
            </a:r>
            <a:r>
              <a:rPr lang="tr-TR" dirty="0">
                <a:solidFill>
                  <a:srgbClr val="902000"/>
                </a:solidFill>
                <a:effectLst/>
              </a:rPr>
              <a:t> =</a:t>
            </a:r>
            <a:r>
              <a:rPr lang="tr-TR" dirty="0">
                <a:effectLst/>
              </a:rPr>
              <a:t> </a:t>
            </a:r>
            <a:r>
              <a:rPr lang="tr-TR" dirty="0">
                <a:solidFill>
                  <a:srgbClr val="4070A0"/>
                </a:solidFill>
                <a:effectLst/>
              </a:rPr>
              <a:t>"</a:t>
            </a:r>
            <a:r>
              <a:rPr lang="tr-TR" dirty="0" err="1">
                <a:solidFill>
                  <a:srgbClr val="4070A0"/>
                </a:solidFill>
                <a:effectLst/>
              </a:rPr>
              <a:t>Progenitor</a:t>
            </a:r>
            <a:r>
              <a:rPr lang="tr-TR" dirty="0">
                <a:solidFill>
                  <a:srgbClr val="4070A0"/>
                </a:solidFill>
                <a:effectLst/>
              </a:rPr>
              <a:t>"</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10</a:t>
            </a:fld>
            <a:endParaRPr lang="tr-TR"/>
          </a:p>
        </p:txBody>
      </p:sp>
    </p:spTree>
    <p:extLst>
      <p:ext uri="{BB962C8B-B14F-4D97-AF65-F5344CB8AC3E}">
        <p14:creationId xmlns:p14="http://schemas.microsoft.com/office/powerpoint/2010/main" val="21256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After identification of a robust peak set, we often want to predict what transcription factors may be mediating the binding events that create those accessible chromatin sites. This can be helpful in assessing marker peaks or differential peaks to understand if these groups of peaks are enriched for binding sites of specific transcription factors. </a:t>
            </a:r>
            <a:endParaRPr lang="tr-TR" dirty="0"/>
          </a:p>
        </p:txBody>
      </p:sp>
      <p:sp>
        <p:nvSpPr>
          <p:cNvPr id="4" name="Slayt Numarası Yer Tutucusu 3"/>
          <p:cNvSpPr>
            <a:spLocks noGrp="1"/>
          </p:cNvSpPr>
          <p:nvPr>
            <p:ph type="sldNum" sz="quarter" idx="5"/>
          </p:nvPr>
        </p:nvSpPr>
        <p:spPr/>
        <p:txBody>
          <a:bodyPr/>
          <a:lstStyle/>
          <a:p>
            <a:fld id="{5FED5F76-9B98-4EE7-A666-AF7E7D5AAE63}" type="slidenum">
              <a:rPr lang="tr-TR" smtClean="0"/>
              <a:t>11</a:t>
            </a:fld>
            <a:endParaRPr lang="tr-TR"/>
          </a:p>
        </p:txBody>
      </p:sp>
    </p:spTree>
    <p:extLst>
      <p:ext uri="{BB962C8B-B14F-4D97-AF65-F5344CB8AC3E}">
        <p14:creationId xmlns:p14="http://schemas.microsoft.com/office/powerpoint/2010/main" val="200481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256D78-0A39-B89C-8642-82775E3622A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EA33D2B-EC1E-9632-595C-6E8A51CDB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7C38B34-815C-1D27-26DA-976C847BF546}"/>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ADB4D7D0-066E-BE3D-C9B5-522D1F23AA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B47750-8987-9817-B822-4AFEA4A032EA}"/>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414990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DE044-DF1A-3930-E3E5-A520218E705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359CA51-E41E-4AF5-CF13-EF1CE61335A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FAAEB9-B156-E970-D019-3190DFB9A0AB}"/>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E16B1E6A-8C41-277E-B6F7-252EB97271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9BE33A-F519-36E2-4C75-900A6B11F942}"/>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31840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890F916-F521-C53B-7032-BF92408C8FC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24B14C2-209E-3A78-60DA-BE895B7D621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ADB48F-4A4E-630C-B418-BB1A3A24DD55}"/>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A8587184-8868-3CD5-6759-FC31A39A5E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0AA040-C7E8-8FB0-9B07-950813848D52}"/>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87346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31FA3-F54F-E969-E210-E772D8A0D1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25383FA-D101-07EC-F65F-7E43D103EB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D1A016-06BF-96EE-16F6-C24105E8E090}"/>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C006F108-7535-9189-203B-1134AEDF74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B0B0D4-E4FA-C153-00EA-7EE60C58CEAA}"/>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6313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96496A-21E1-73F0-9D05-6023F7CEE80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9763A5D-4709-9B91-65E4-60BAD826E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AA184C4-EB2E-F631-06FF-2F608CB09970}"/>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24085B41-A27D-613A-F301-CF142B22C1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B9606C9-6FC5-0477-0ECC-7F2B09C4880A}"/>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11955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BA57C9-5F5D-0E57-8BE5-35AE113B033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0A27E83-043D-9B78-83DB-0B7A2C03AB8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F9E209B-AF2B-2356-EA75-572B5438C4B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A5AD978-22E0-4B6F-2CA9-A7ADE16620AB}"/>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6" name="Alt Bilgi Yer Tutucusu 5">
            <a:extLst>
              <a:ext uri="{FF2B5EF4-FFF2-40B4-BE49-F238E27FC236}">
                <a16:creationId xmlns:a16="http://schemas.microsoft.com/office/drawing/2014/main" id="{B60A21F5-FC46-8DFA-4D91-0266B2915D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774304-A980-7B47-5767-58A9ADC2E8D3}"/>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46656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D7B4A-EC2C-BAD4-68B1-55AD9B4B935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65236A9-9152-0E28-1F0F-30D1356FB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76575BA-0833-59A2-A649-362F36358AD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A9C64C7-8D95-C9BE-4703-4F4C8AAC7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F033ED2-FFE4-618B-A7F3-F520A163236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37FF66D-A367-B2AF-F6F5-035A1DACBC7D}"/>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8" name="Alt Bilgi Yer Tutucusu 7">
            <a:extLst>
              <a:ext uri="{FF2B5EF4-FFF2-40B4-BE49-F238E27FC236}">
                <a16:creationId xmlns:a16="http://schemas.microsoft.com/office/drawing/2014/main" id="{9CC3A3D1-A120-C5D8-F1D0-499A842F036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507204D-F5A0-F57D-A694-D94AD0500AD8}"/>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88599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283516-92BC-EEB4-B627-FC45C5C39EC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2EE9CDD-C5B9-AFE5-7487-00B7A4E9FF27}"/>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4" name="Alt Bilgi Yer Tutucusu 3">
            <a:extLst>
              <a:ext uri="{FF2B5EF4-FFF2-40B4-BE49-F238E27FC236}">
                <a16:creationId xmlns:a16="http://schemas.microsoft.com/office/drawing/2014/main" id="{00C715EC-1386-05B6-3422-9E9EC0F025B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922F42D-0EC7-692E-07BF-34E5D176C41D}"/>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405996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C102472-88DC-E86C-B049-65C283479376}"/>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3" name="Alt Bilgi Yer Tutucusu 2">
            <a:extLst>
              <a:ext uri="{FF2B5EF4-FFF2-40B4-BE49-F238E27FC236}">
                <a16:creationId xmlns:a16="http://schemas.microsoft.com/office/drawing/2014/main" id="{8CAD77F1-5F5B-4536-997B-A696323760D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19B99EF-052A-7C60-D2A7-3263A1D95C69}"/>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5935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9C10B3-79B5-E88B-D9F9-C8D73EBD506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3B256A7-2892-8B96-4FC2-707FBD7BC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D54D12F-9BA6-33C4-A3A7-E3F2A047C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D188982-FD68-09C5-030A-86E26773674B}"/>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6" name="Alt Bilgi Yer Tutucusu 5">
            <a:extLst>
              <a:ext uri="{FF2B5EF4-FFF2-40B4-BE49-F238E27FC236}">
                <a16:creationId xmlns:a16="http://schemas.microsoft.com/office/drawing/2014/main" id="{96E22D7A-FB9B-FD4A-E65B-B9208F8870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DC090FB-66D7-D6EF-01A6-DE25EA87ED2A}"/>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1807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4A53EE-858A-CFD4-A34C-5233226E4C7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AE99C74-0FD4-DAD8-DC85-AFDB4EB91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D6B790A-200D-3AEB-785C-7D34A5EA6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289CC42-5440-F2B3-A6D7-74AF935FF534}"/>
              </a:ext>
            </a:extLst>
          </p:cNvPr>
          <p:cNvSpPr>
            <a:spLocks noGrp="1"/>
          </p:cNvSpPr>
          <p:nvPr>
            <p:ph type="dt" sz="half" idx="10"/>
          </p:nvPr>
        </p:nvSpPr>
        <p:spPr/>
        <p:txBody>
          <a:bodyPr/>
          <a:lstStyle/>
          <a:p>
            <a:fld id="{8F5B1206-5E72-44EA-8AC8-5FEEDE53106B}" type="datetimeFigureOut">
              <a:rPr lang="tr-TR" smtClean="0"/>
              <a:t>7.12.2022</a:t>
            </a:fld>
            <a:endParaRPr lang="tr-TR"/>
          </a:p>
        </p:txBody>
      </p:sp>
      <p:sp>
        <p:nvSpPr>
          <p:cNvPr id="6" name="Alt Bilgi Yer Tutucusu 5">
            <a:extLst>
              <a:ext uri="{FF2B5EF4-FFF2-40B4-BE49-F238E27FC236}">
                <a16:creationId xmlns:a16="http://schemas.microsoft.com/office/drawing/2014/main" id="{EA01B09A-0866-2A20-E3E0-981F934FA8E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A9F7A0D-655B-F30E-0656-D29BA78EF892}"/>
              </a:ext>
            </a:extLst>
          </p:cNvPr>
          <p:cNvSpPr>
            <a:spLocks noGrp="1"/>
          </p:cNvSpPr>
          <p:nvPr>
            <p:ph type="sldNum" sz="quarter" idx="12"/>
          </p:nvPr>
        </p:nvSpPr>
        <p:spPr/>
        <p:txBody>
          <a:bodyPr/>
          <a:lstStyle/>
          <a:p>
            <a:fld id="{9E0C11D4-EC35-4D99-8290-5F24E0396D6E}" type="slidenum">
              <a:rPr lang="tr-TR" smtClean="0"/>
              <a:t>‹#›</a:t>
            </a:fld>
            <a:endParaRPr lang="tr-TR"/>
          </a:p>
        </p:txBody>
      </p:sp>
    </p:spTree>
    <p:extLst>
      <p:ext uri="{BB962C8B-B14F-4D97-AF65-F5344CB8AC3E}">
        <p14:creationId xmlns:p14="http://schemas.microsoft.com/office/powerpoint/2010/main" val="204990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18862EA-CF7A-D66D-AF90-740D14DAF5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5F83F05-4A9F-BA1D-5358-22FA5E456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B5FBC5-49AB-04D3-4AAB-0471E37D4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B1206-5E72-44EA-8AC8-5FEEDE53106B}" type="datetimeFigureOut">
              <a:rPr lang="tr-TR" smtClean="0"/>
              <a:t>7.12.2022</a:t>
            </a:fld>
            <a:endParaRPr lang="tr-TR"/>
          </a:p>
        </p:txBody>
      </p:sp>
      <p:sp>
        <p:nvSpPr>
          <p:cNvPr id="5" name="Alt Bilgi Yer Tutucusu 4">
            <a:extLst>
              <a:ext uri="{FF2B5EF4-FFF2-40B4-BE49-F238E27FC236}">
                <a16:creationId xmlns:a16="http://schemas.microsoft.com/office/drawing/2014/main" id="{E35A92D5-400A-CC98-250F-5EE1FF15C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A7FA7BC-CB0B-13CB-FC06-B4CD95D9C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C11D4-EC35-4D99-8290-5F24E0396D6E}" type="slidenum">
              <a:rPr lang="tr-TR" smtClean="0"/>
              <a:t>‹#›</a:t>
            </a:fld>
            <a:endParaRPr lang="tr-TR"/>
          </a:p>
        </p:txBody>
      </p:sp>
    </p:spTree>
    <p:extLst>
      <p:ext uri="{BB962C8B-B14F-4D97-AF65-F5344CB8AC3E}">
        <p14:creationId xmlns:p14="http://schemas.microsoft.com/office/powerpoint/2010/main" val="30172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9C54629-62DD-3FBD-77F0-D2101239C4D9}"/>
              </a:ext>
            </a:extLst>
          </p:cNvPr>
          <p:cNvPicPr>
            <a:picLocks noChangeAspect="1"/>
          </p:cNvPicPr>
          <p:nvPr/>
        </p:nvPicPr>
        <p:blipFill rotWithShape="1">
          <a:blip r:embed="rId2"/>
          <a:srcRect r="49893"/>
          <a:stretch/>
        </p:blipFill>
        <p:spPr>
          <a:xfrm>
            <a:off x="9428104" y="136372"/>
            <a:ext cx="2763896" cy="6585256"/>
          </a:xfrm>
          <a:prstGeom prst="rect">
            <a:avLst/>
          </a:prstGeom>
        </p:spPr>
      </p:pic>
      <p:sp>
        <p:nvSpPr>
          <p:cNvPr id="8" name="Dikdörtgen 7">
            <a:extLst>
              <a:ext uri="{FF2B5EF4-FFF2-40B4-BE49-F238E27FC236}">
                <a16:creationId xmlns:a16="http://schemas.microsoft.com/office/drawing/2014/main" id="{1582972C-6C5F-E9C0-CD66-86BBE812E5E1}"/>
              </a:ext>
            </a:extLst>
          </p:cNvPr>
          <p:cNvSpPr/>
          <p:nvPr/>
        </p:nvSpPr>
        <p:spPr>
          <a:xfrm>
            <a:off x="1244511" y="1689489"/>
            <a:ext cx="7432559" cy="2190984"/>
          </a:xfrm>
          <a:prstGeom prst="rect">
            <a:avLst/>
          </a:prstGeom>
        </p:spPr>
        <p:txBody>
          <a:bodyPr vert="horz" lIns="91440" tIns="45720" rIns="91440" bIns="45720" rtlCol="0" anchor="t">
            <a:noAutofit/>
            <a:scene3d>
              <a:camera prst="orthographicFront"/>
              <a:lightRig rig="soft" dir="t">
                <a:rot lat="0" lon="0" rev="15600000"/>
              </a:lightRig>
            </a:scene3d>
            <a:sp3d extrusionH="57150" prstMaterial="softEdge">
              <a:bevelT w="25400" h="38100"/>
            </a:sp3d>
          </a:bodyPr>
          <a:lstStyle/>
          <a:p>
            <a:pPr algn="ctr">
              <a:lnSpc>
                <a:spcPct val="90000"/>
              </a:lnSpc>
              <a:spcAft>
                <a:spcPts val="600"/>
              </a:spcAft>
            </a:pPr>
            <a:r>
              <a:rPr lang="tr-TR" sz="5500" b="1" i="1" dirty="0" err="1">
                <a:ln w="0"/>
                <a:solidFill>
                  <a:srgbClr val="0070C0"/>
                </a:solidFill>
                <a:effectLst>
                  <a:outerShdw blurRad="38100" dist="19050" dir="2700000" algn="tl" rotWithShape="0">
                    <a:schemeClr val="dk1">
                      <a:alpha val="40000"/>
                    </a:schemeClr>
                  </a:outerShdw>
                </a:effectLst>
              </a:rPr>
              <a:t>Single</a:t>
            </a:r>
            <a:r>
              <a:rPr lang="tr-TR" sz="5500" b="1" i="1" dirty="0">
                <a:ln w="0"/>
                <a:solidFill>
                  <a:srgbClr val="0070C0"/>
                </a:solidFill>
                <a:effectLst>
                  <a:outerShdw blurRad="38100" dist="19050" dir="2700000" algn="tl" rotWithShape="0">
                    <a:schemeClr val="dk1">
                      <a:alpha val="40000"/>
                    </a:schemeClr>
                  </a:outerShdw>
                </a:effectLst>
              </a:rPr>
              <a:t>-Cell </a:t>
            </a:r>
            <a:r>
              <a:rPr lang="tr-TR" sz="5500" b="1" i="1" dirty="0" err="1">
                <a:ln w="0"/>
                <a:solidFill>
                  <a:srgbClr val="0070C0"/>
                </a:solidFill>
                <a:effectLst>
                  <a:outerShdw blurRad="38100" dist="19050" dir="2700000" algn="tl" rotWithShape="0">
                    <a:schemeClr val="dk1">
                      <a:alpha val="40000"/>
                    </a:schemeClr>
                  </a:outerShdw>
                </a:effectLst>
              </a:rPr>
              <a:t>Bioinformatics</a:t>
            </a:r>
            <a:endParaRPr lang="tr-TR" sz="5500" b="1" i="1" dirty="0">
              <a:ln w="0"/>
              <a:solidFill>
                <a:srgbClr val="0070C0"/>
              </a:solidFill>
              <a:effectLst>
                <a:outerShdw blurRad="38100" dist="19050" dir="2700000" algn="tl" rotWithShape="0">
                  <a:schemeClr val="dk1">
                    <a:alpha val="40000"/>
                  </a:schemeClr>
                </a:outerShdw>
              </a:effectLst>
            </a:endParaRPr>
          </a:p>
          <a:p>
            <a:pPr algn="ctr">
              <a:lnSpc>
                <a:spcPct val="90000"/>
              </a:lnSpc>
              <a:spcAft>
                <a:spcPts val="600"/>
              </a:spcAft>
            </a:pPr>
            <a:r>
              <a:rPr lang="tr-TR" sz="5500" b="1" i="1" dirty="0" err="1">
                <a:ln w="0"/>
                <a:solidFill>
                  <a:srgbClr val="0070C0"/>
                </a:solidFill>
                <a:effectLst>
                  <a:outerShdw blurRad="38100" dist="19050" dir="2700000" algn="tl" rotWithShape="0">
                    <a:schemeClr val="dk1">
                      <a:alpha val="40000"/>
                    </a:schemeClr>
                  </a:outerShdw>
                </a:effectLst>
              </a:rPr>
              <a:t>Week</a:t>
            </a:r>
            <a:r>
              <a:rPr lang="tr-TR" sz="5500" b="1" i="1" dirty="0">
                <a:ln w="0"/>
                <a:solidFill>
                  <a:srgbClr val="0070C0"/>
                </a:solidFill>
                <a:effectLst>
                  <a:outerShdw blurRad="38100" dist="19050" dir="2700000" algn="tl" rotWithShape="0">
                    <a:schemeClr val="dk1">
                      <a:alpha val="40000"/>
                    </a:schemeClr>
                  </a:outerShdw>
                </a:effectLst>
              </a:rPr>
              <a:t> 7</a:t>
            </a:r>
            <a:endParaRPr lang="tr-TR" sz="3200" b="1" dirty="0">
              <a:ln w="0"/>
              <a:solidFill>
                <a:srgbClr val="0070C0"/>
              </a:solidFill>
              <a:effectLst>
                <a:outerShdw blurRad="38100" dist="19050" dir="2700000" algn="tl" rotWithShape="0">
                  <a:schemeClr val="dk1">
                    <a:alpha val="40000"/>
                  </a:schemeClr>
                </a:outerShdw>
              </a:effectLst>
            </a:endParaRPr>
          </a:p>
          <a:p>
            <a:pPr algn="ctr">
              <a:lnSpc>
                <a:spcPct val="90000"/>
              </a:lnSpc>
              <a:spcAft>
                <a:spcPts val="600"/>
              </a:spcAft>
            </a:pP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0" name="Resim 9">
            <a:extLst>
              <a:ext uri="{FF2B5EF4-FFF2-40B4-BE49-F238E27FC236}">
                <a16:creationId xmlns:a16="http://schemas.microsoft.com/office/drawing/2014/main" id="{6A0E6401-0EB7-B1E9-BB3E-0246556E7815}"/>
              </a:ext>
            </a:extLst>
          </p:cNvPr>
          <p:cNvPicPr>
            <a:picLocks noChangeAspect="1"/>
          </p:cNvPicPr>
          <p:nvPr/>
        </p:nvPicPr>
        <p:blipFill>
          <a:blip r:embed="rId3"/>
          <a:stretch>
            <a:fillRect/>
          </a:stretch>
        </p:blipFill>
        <p:spPr>
          <a:xfrm>
            <a:off x="450714" y="5563642"/>
            <a:ext cx="1045364" cy="1045364"/>
          </a:xfrm>
          <a:prstGeom prst="rect">
            <a:avLst/>
          </a:prstGeom>
        </p:spPr>
      </p:pic>
    </p:spTree>
    <p:extLst>
      <p:ext uri="{BB962C8B-B14F-4D97-AF65-F5344CB8AC3E}">
        <p14:creationId xmlns:p14="http://schemas.microsoft.com/office/powerpoint/2010/main" val="54238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10</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869486" cy="369332"/>
          </a:xfrm>
          <a:prstGeom prst="rect">
            <a:avLst/>
          </a:prstGeom>
          <a:noFill/>
        </p:spPr>
        <p:txBody>
          <a:bodyPr wrap="none" rtlCol="0">
            <a:spAutoFit/>
          </a:bodyPr>
          <a:lstStyle/>
          <a:p>
            <a:r>
              <a:rPr lang="tr-TR" b="1" dirty="0" err="1"/>
              <a:t>Differential</a:t>
            </a:r>
            <a:r>
              <a:rPr lang="tr-TR" b="1" dirty="0"/>
              <a:t> </a:t>
            </a:r>
            <a:r>
              <a:rPr lang="tr-TR" b="1" dirty="0" err="1"/>
              <a:t>Peaks</a:t>
            </a:r>
            <a:endParaRPr lang="tr-TR" b="1" dirty="0"/>
          </a:p>
        </p:txBody>
      </p:sp>
      <p:pic>
        <p:nvPicPr>
          <p:cNvPr id="8194" name="Picture 2">
            <a:extLst>
              <a:ext uri="{FF2B5EF4-FFF2-40B4-BE49-F238E27FC236}">
                <a16:creationId xmlns:a16="http://schemas.microsoft.com/office/drawing/2014/main" id="{F4A75BCE-4FF1-01D5-A34B-D4EF20D4B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943" y="232012"/>
            <a:ext cx="5165678" cy="516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5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11</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3441968" cy="369332"/>
          </a:xfrm>
          <a:prstGeom prst="rect">
            <a:avLst/>
          </a:prstGeom>
          <a:noFill/>
        </p:spPr>
        <p:txBody>
          <a:bodyPr wrap="none" rtlCol="0">
            <a:spAutoFit/>
          </a:bodyPr>
          <a:lstStyle/>
          <a:p>
            <a:pPr algn="l"/>
            <a:r>
              <a:rPr lang="tr-TR" b="1" i="0" dirty="0">
                <a:solidFill>
                  <a:srgbClr val="333333"/>
                </a:solidFill>
                <a:effectLst/>
                <a:latin typeface="Helvetica Neue"/>
              </a:rPr>
              <a:t>Motif </a:t>
            </a:r>
            <a:r>
              <a:rPr lang="tr-TR" b="1" i="0" dirty="0" err="1">
                <a:solidFill>
                  <a:srgbClr val="333333"/>
                </a:solidFill>
                <a:effectLst/>
                <a:latin typeface="Helvetica Neue"/>
              </a:rPr>
              <a:t>and</a:t>
            </a:r>
            <a:r>
              <a:rPr lang="tr-TR" b="1" i="0" dirty="0">
                <a:solidFill>
                  <a:srgbClr val="333333"/>
                </a:solidFill>
                <a:effectLst/>
                <a:latin typeface="Helvetica Neue"/>
              </a:rPr>
              <a:t> </a:t>
            </a:r>
            <a:r>
              <a:rPr lang="tr-TR" b="1" i="0" dirty="0" err="1">
                <a:solidFill>
                  <a:srgbClr val="333333"/>
                </a:solidFill>
                <a:effectLst/>
                <a:latin typeface="Helvetica Neue"/>
              </a:rPr>
              <a:t>Feature</a:t>
            </a:r>
            <a:r>
              <a:rPr lang="tr-TR" b="1" i="0" dirty="0">
                <a:solidFill>
                  <a:srgbClr val="333333"/>
                </a:solidFill>
                <a:effectLst/>
                <a:latin typeface="Helvetica Neue"/>
              </a:rPr>
              <a:t> </a:t>
            </a:r>
            <a:r>
              <a:rPr lang="tr-TR" b="1" i="0" dirty="0" err="1">
                <a:solidFill>
                  <a:srgbClr val="333333"/>
                </a:solidFill>
                <a:effectLst/>
                <a:latin typeface="Helvetica Neue"/>
              </a:rPr>
              <a:t>Enrichment</a:t>
            </a:r>
            <a:endParaRPr lang="tr-TR" b="1" i="0" dirty="0">
              <a:solidFill>
                <a:srgbClr val="333333"/>
              </a:solidFill>
              <a:effectLst/>
              <a:latin typeface="Helvetica Neue"/>
            </a:endParaRPr>
          </a:p>
        </p:txBody>
      </p:sp>
      <p:pic>
        <p:nvPicPr>
          <p:cNvPr id="7170" name="Picture 2">
            <a:extLst>
              <a:ext uri="{FF2B5EF4-FFF2-40B4-BE49-F238E27FC236}">
                <a16:creationId xmlns:a16="http://schemas.microsoft.com/office/drawing/2014/main" id="{3A043949-5AE6-5750-FBD4-FCCEF75F6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1275" y="416678"/>
            <a:ext cx="5321490" cy="532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8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12</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3441968" cy="369332"/>
          </a:xfrm>
          <a:prstGeom prst="rect">
            <a:avLst/>
          </a:prstGeom>
          <a:noFill/>
        </p:spPr>
        <p:txBody>
          <a:bodyPr wrap="none" rtlCol="0">
            <a:spAutoFit/>
          </a:bodyPr>
          <a:lstStyle/>
          <a:p>
            <a:pPr algn="l"/>
            <a:r>
              <a:rPr lang="tr-TR" b="1" i="0" dirty="0">
                <a:solidFill>
                  <a:srgbClr val="333333"/>
                </a:solidFill>
                <a:effectLst/>
                <a:latin typeface="Helvetica Neue"/>
              </a:rPr>
              <a:t>Motif </a:t>
            </a:r>
            <a:r>
              <a:rPr lang="tr-TR" b="1" i="0" dirty="0" err="1">
                <a:solidFill>
                  <a:srgbClr val="333333"/>
                </a:solidFill>
                <a:effectLst/>
                <a:latin typeface="Helvetica Neue"/>
              </a:rPr>
              <a:t>and</a:t>
            </a:r>
            <a:r>
              <a:rPr lang="tr-TR" b="1" i="0" dirty="0">
                <a:solidFill>
                  <a:srgbClr val="333333"/>
                </a:solidFill>
                <a:effectLst/>
                <a:latin typeface="Helvetica Neue"/>
              </a:rPr>
              <a:t> </a:t>
            </a:r>
            <a:r>
              <a:rPr lang="tr-TR" b="1" i="0" dirty="0" err="1">
                <a:solidFill>
                  <a:srgbClr val="333333"/>
                </a:solidFill>
                <a:effectLst/>
                <a:latin typeface="Helvetica Neue"/>
              </a:rPr>
              <a:t>Feature</a:t>
            </a:r>
            <a:r>
              <a:rPr lang="tr-TR" b="1" i="0" dirty="0">
                <a:solidFill>
                  <a:srgbClr val="333333"/>
                </a:solidFill>
                <a:effectLst/>
                <a:latin typeface="Helvetica Neue"/>
              </a:rPr>
              <a:t> </a:t>
            </a:r>
            <a:r>
              <a:rPr lang="tr-TR" b="1" i="0" dirty="0" err="1">
                <a:solidFill>
                  <a:srgbClr val="333333"/>
                </a:solidFill>
                <a:effectLst/>
                <a:latin typeface="Helvetica Neue"/>
              </a:rPr>
              <a:t>Enrichment</a:t>
            </a:r>
            <a:endParaRPr lang="tr-TR" b="1" i="0" dirty="0">
              <a:solidFill>
                <a:srgbClr val="333333"/>
              </a:solidFill>
              <a:effectLst/>
              <a:latin typeface="Helvetica Neue"/>
            </a:endParaRPr>
          </a:p>
        </p:txBody>
      </p:sp>
      <p:pic>
        <p:nvPicPr>
          <p:cNvPr id="9218" name="Picture 2">
            <a:extLst>
              <a:ext uri="{FF2B5EF4-FFF2-40B4-BE49-F238E27FC236}">
                <a16:creationId xmlns:a16="http://schemas.microsoft.com/office/drawing/2014/main" id="{0A1729E2-E316-6B37-4C80-CC6B8B631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09" y="539849"/>
            <a:ext cx="7392537" cy="554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8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13</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608133" cy="369332"/>
          </a:xfrm>
          <a:prstGeom prst="rect">
            <a:avLst/>
          </a:prstGeom>
          <a:noFill/>
        </p:spPr>
        <p:txBody>
          <a:bodyPr wrap="none" rtlCol="0">
            <a:spAutoFit/>
          </a:bodyPr>
          <a:lstStyle/>
          <a:p>
            <a:pPr algn="l"/>
            <a:r>
              <a:rPr lang="tr-TR" b="1" i="0" dirty="0" err="1">
                <a:solidFill>
                  <a:srgbClr val="333333"/>
                </a:solidFill>
                <a:effectLst/>
                <a:latin typeface="Helvetica Neue"/>
              </a:rPr>
              <a:t>Footprinting</a:t>
            </a:r>
            <a:r>
              <a:rPr lang="tr-TR" b="1" i="0" dirty="0">
                <a:solidFill>
                  <a:srgbClr val="333333"/>
                </a:solidFill>
                <a:effectLst/>
                <a:latin typeface="Helvetica Neue"/>
              </a:rPr>
              <a:t> </a:t>
            </a:r>
          </a:p>
        </p:txBody>
      </p:sp>
      <p:pic>
        <p:nvPicPr>
          <p:cNvPr id="2" name="Resim 1">
            <a:extLst>
              <a:ext uri="{FF2B5EF4-FFF2-40B4-BE49-F238E27FC236}">
                <a16:creationId xmlns:a16="http://schemas.microsoft.com/office/drawing/2014/main" id="{BF146D10-F88C-3F5D-089A-FAE63FB34591}"/>
              </a:ext>
            </a:extLst>
          </p:cNvPr>
          <p:cNvPicPr>
            <a:picLocks noChangeAspect="1"/>
          </p:cNvPicPr>
          <p:nvPr/>
        </p:nvPicPr>
        <p:blipFill>
          <a:blip r:embed="rId4"/>
          <a:stretch>
            <a:fillRect/>
          </a:stretch>
        </p:blipFill>
        <p:spPr>
          <a:xfrm>
            <a:off x="3829314" y="505810"/>
            <a:ext cx="4533372" cy="5175145"/>
          </a:xfrm>
          <a:prstGeom prst="rect">
            <a:avLst/>
          </a:prstGeom>
        </p:spPr>
      </p:pic>
    </p:spTree>
    <p:extLst>
      <p:ext uri="{BB962C8B-B14F-4D97-AF65-F5344CB8AC3E}">
        <p14:creationId xmlns:p14="http://schemas.microsoft.com/office/powerpoint/2010/main" val="200128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14</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608133" cy="369332"/>
          </a:xfrm>
          <a:prstGeom prst="rect">
            <a:avLst/>
          </a:prstGeom>
          <a:noFill/>
        </p:spPr>
        <p:txBody>
          <a:bodyPr wrap="none" rtlCol="0">
            <a:spAutoFit/>
          </a:bodyPr>
          <a:lstStyle/>
          <a:p>
            <a:pPr algn="l"/>
            <a:r>
              <a:rPr lang="tr-TR" b="1" i="0" dirty="0" err="1">
                <a:solidFill>
                  <a:srgbClr val="333333"/>
                </a:solidFill>
                <a:effectLst/>
                <a:latin typeface="Helvetica Neue"/>
              </a:rPr>
              <a:t>Footprinting</a:t>
            </a:r>
            <a:r>
              <a:rPr lang="tr-TR" b="1" i="0" dirty="0">
                <a:solidFill>
                  <a:srgbClr val="333333"/>
                </a:solidFill>
                <a:effectLst/>
                <a:latin typeface="Helvetica Neue"/>
              </a:rPr>
              <a:t> </a:t>
            </a:r>
          </a:p>
        </p:txBody>
      </p:sp>
      <p:pic>
        <p:nvPicPr>
          <p:cNvPr id="10242" name="Picture 2">
            <a:extLst>
              <a:ext uri="{FF2B5EF4-FFF2-40B4-BE49-F238E27FC236}">
                <a16:creationId xmlns:a16="http://schemas.microsoft.com/office/drawing/2014/main" id="{A9EA1851-D445-7D5D-6B9B-5F7726A72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08" y="1413695"/>
            <a:ext cx="10881815" cy="33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4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15</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608133" cy="369332"/>
          </a:xfrm>
          <a:prstGeom prst="rect">
            <a:avLst/>
          </a:prstGeom>
          <a:noFill/>
        </p:spPr>
        <p:txBody>
          <a:bodyPr wrap="none" rtlCol="0">
            <a:spAutoFit/>
          </a:bodyPr>
          <a:lstStyle/>
          <a:p>
            <a:pPr algn="l"/>
            <a:r>
              <a:rPr lang="tr-TR" b="1" i="0" dirty="0" err="1">
                <a:solidFill>
                  <a:srgbClr val="333333"/>
                </a:solidFill>
                <a:effectLst/>
                <a:latin typeface="Helvetica Neue"/>
              </a:rPr>
              <a:t>Footprinting</a:t>
            </a:r>
            <a:r>
              <a:rPr lang="tr-TR" b="1" i="0" dirty="0">
                <a:solidFill>
                  <a:srgbClr val="333333"/>
                </a:solidFill>
                <a:effectLst/>
                <a:latin typeface="Helvetica Neue"/>
              </a:rPr>
              <a:t> </a:t>
            </a:r>
          </a:p>
        </p:txBody>
      </p:sp>
      <p:pic>
        <p:nvPicPr>
          <p:cNvPr id="5" name="Resim 4">
            <a:extLst>
              <a:ext uri="{FF2B5EF4-FFF2-40B4-BE49-F238E27FC236}">
                <a16:creationId xmlns:a16="http://schemas.microsoft.com/office/drawing/2014/main" id="{C3C60532-3847-E2D0-7A53-963111538E99}"/>
              </a:ext>
            </a:extLst>
          </p:cNvPr>
          <p:cNvPicPr>
            <a:picLocks noChangeAspect="1"/>
          </p:cNvPicPr>
          <p:nvPr/>
        </p:nvPicPr>
        <p:blipFill>
          <a:blip r:embed="rId4"/>
          <a:stretch>
            <a:fillRect/>
          </a:stretch>
        </p:blipFill>
        <p:spPr>
          <a:xfrm>
            <a:off x="3735059" y="0"/>
            <a:ext cx="3907688" cy="5617302"/>
          </a:xfrm>
          <a:prstGeom prst="rect">
            <a:avLst/>
          </a:prstGeom>
        </p:spPr>
      </p:pic>
    </p:spTree>
    <p:extLst>
      <p:ext uri="{BB962C8B-B14F-4D97-AF65-F5344CB8AC3E}">
        <p14:creationId xmlns:p14="http://schemas.microsoft.com/office/powerpoint/2010/main" val="18815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2</a:t>
            </a:fld>
            <a:endParaRPr lang="tr-TR"/>
          </a:p>
        </p:txBody>
      </p:sp>
      <p:pic>
        <p:nvPicPr>
          <p:cNvPr id="1026" name="Picture 2">
            <a:extLst>
              <a:ext uri="{FF2B5EF4-FFF2-40B4-BE49-F238E27FC236}">
                <a16:creationId xmlns:a16="http://schemas.microsoft.com/office/drawing/2014/main" id="{3292A4E3-18C6-57B2-805A-16E5D5E4D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13" y="993148"/>
            <a:ext cx="11092774" cy="4369224"/>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37161694-8735-CA76-0FF2-18BD29ED31B0}"/>
              </a:ext>
            </a:extLst>
          </p:cNvPr>
          <p:cNvSpPr txBox="1"/>
          <p:nvPr/>
        </p:nvSpPr>
        <p:spPr>
          <a:xfrm>
            <a:off x="476655" y="155643"/>
            <a:ext cx="8638162" cy="369332"/>
          </a:xfrm>
          <a:prstGeom prst="rect">
            <a:avLst/>
          </a:prstGeom>
          <a:noFill/>
        </p:spPr>
        <p:txBody>
          <a:bodyPr wrap="square" rtlCol="0">
            <a:spAutoFit/>
          </a:bodyPr>
          <a:lstStyle/>
          <a:p>
            <a:r>
              <a:rPr lang="tr-TR" b="1" dirty="0"/>
              <a:t>HARMONY</a:t>
            </a:r>
          </a:p>
        </p:txBody>
      </p:sp>
    </p:spTree>
    <p:extLst>
      <p:ext uri="{BB962C8B-B14F-4D97-AF65-F5344CB8AC3E}">
        <p14:creationId xmlns:p14="http://schemas.microsoft.com/office/powerpoint/2010/main" val="185349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3</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pic>
        <p:nvPicPr>
          <p:cNvPr id="2050" name="Picture 2">
            <a:extLst>
              <a:ext uri="{FF2B5EF4-FFF2-40B4-BE49-F238E27FC236}">
                <a16:creationId xmlns:a16="http://schemas.microsoft.com/office/drawing/2014/main" id="{C163F4BE-D5A5-24E7-13D5-642AD1541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192" y="740593"/>
            <a:ext cx="6873064" cy="5035895"/>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10">
            <a:extLst>
              <a:ext uri="{FF2B5EF4-FFF2-40B4-BE49-F238E27FC236}">
                <a16:creationId xmlns:a16="http://schemas.microsoft.com/office/drawing/2014/main" id="{498E8AE4-9680-5176-2EC2-1C471B7866FF}"/>
              </a:ext>
            </a:extLst>
          </p:cNvPr>
          <p:cNvSpPr txBox="1"/>
          <p:nvPr/>
        </p:nvSpPr>
        <p:spPr>
          <a:xfrm>
            <a:off x="223736" y="136525"/>
            <a:ext cx="5262664" cy="369332"/>
          </a:xfrm>
          <a:prstGeom prst="rect">
            <a:avLst/>
          </a:prstGeom>
          <a:noFill/>
        </p:spPr>
        <p:txBody>
          <a:bodyPr wrap="square" rtlCol="0">
            <a:spAutoFit/>
          </a:bodyPr>
          <a:lstStyle/>
          <a:p>
            <a:r>
              <a:rPr lang="tr-TR" b="1" dirty="0"/>
              <a:t>Gene </a:t>
            </a:r>
            <a:r>
              <a:rPr lang="tr-TR" b="1" dirty="0" err="1"/>
              <a:t>Score</a:t>
            </a:r>
            <a:endParaRPr lang="tr-TR" b="1" dirty="0"/>
          </a:p>
        </p:txBody>
      </p:sp>
    </p:spTree>
    <p:extLst>
      <p:ext uri="{BB962C8B-B14F-4D97-AF65-F5344CB8AC3E}">
        <p14:creationId xmlns:p14="http://schemas.microsoft.com/office/powerpoint/2010/main" val="124299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2"/>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4</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pic>
        <p:nvPicPr>
          <p:cNvPr id="2" name="Resim 1">
            <a:extLst>
              <a:ext uri="{FF2B5EF4-FFF2-40B4-BE49-F238E27FC236}">
                <a16:creationId xmlns:a16="http://schemas.microsoft.com/office/drawing/2014/main" id="{7DA571C0-07F3-26E6-054B-E998FD8BCC7D}"/>
              </a:ext>
            </a:extLst>
          </p:cNvPr>
          <p:cNvPicPr>
            <a:picLocks noChangeAspect="1"/>
          </p:cNvPicPr>
          <p:nvPr/>
        </p:nvPicPr>
        <p:blipFill>
          <a:blip r:embed="rId3"/>
          <a:stretch>
            <a:fillRect/>
          </a:stretch>
        </p:blipFill>
        <p:spPr>
          <a:xfrm>
            <a:off x="3163855" y="460686"/>
            <a:ext cx="5864289" cy="5315803"/>
          </a:xfrm>
          <a:prstGeom prst="rect">
            <a:avLst/>
          </a:prstGeom>
        </p:spPr>
      </p:pic>
    </p:spTree>
    <p:extLst>
      <p:ext uri="{BB962C8B-B14F-4D97-AF65-F5344CB8AC3E}">
        <p14:creationId xmlns:p14="http://schemas.microsoft.com/office/powerpoint/2010/main" val="407036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5</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pic>
        <p:nvPicPr>
          <p:cNvPr id="3" name="Resim 2">
            <a:extLst>
              <a:ext uri="{FF2B5EF4-FFF2-40B4-BE49-F238E27FC236}">
                <a16:creationId xmlns:a16="http://schemas.microsoft.com/office/drawing/2014/main" id="{3677AEC2-7B3A-20A1-405F-E6DF799DC395}"/>
              </a:ext>
            </a:extLst>
          </p:cNvPr>
          <p:cNvPicPr>
            <a:picLocks noChangeAspect="1"/>
          </p:cNvPicPr>
          <p:nvPr/>
        </p:nvPicPr>
        <p:blipFill>
          <a:blip r:embed="rId4"/>
          <a:stretch>
            <a:fillRect/>
          </a:stretch>
        </p:blipFill>
        <p:spPr>
          <a:xfrm>
            <a:off x="2901407" y="492016"/>
            <a:ext cx="5709193" cy="5394428"/>
          </a:xfrm>
          <a:prstGeom prst="rect">
            <a:avLst/>
          </a:prstGeom>
        </p:spPr>
      </p:pic>
      <p:sp>
        <p:nvSpPr>
          <p:cNvPr id="5" name="Metin kutusu 4">
            <a:extLst>
              <a:ext uri="{FF2B5EF4-FFF2-40B4-BE49-F238E27FC236}">
                <a16:creationId xmlns:a16="http://schemas.microsoft.com/office/drawing/2014/main" id="{B694CBE8-103C-6C95-8F93-CD7749D28D4C}"/>
              </a:ext>
            </a:extLst>
          </p:cNvPr>
          <p:cNvSpPr txBox="1"/>
          <p:nvPr/>
        </p:nvSpPr>
        <p:spPr>
          <a:xfrm>
            <a:off x="259307" y="232012"/>
            <a:ext cx="1333507" cy="369332"/>
          </a:xfrm>
          <a:prstGeom prst="rect">
            <a:avLst/>
          </a:prstGeom>
          <a:noFill/>
        </p:spPr>
        <p:txBody>
          <a:bodyPr wrap="none" rtlCol="0">
            <a:spAutoFit/>
          </a:bodyPr>
          <a:lstStyle/>
          <a:p>
            <a:r>
              <a:rPr lang="tr-TR" b="1" dirty="0" err="1"/>
              <a:t>Peak</a:t>
            </a:r>
            <a:r>
              <a:rPr lang="tr-TR" b="1" dirty="0"/>
              <a:t> </a:t>
            </a:r>
            <a:r>
              <a:rPr lang="tr-TR" b="1" dirty="0" err="1"/>
              <a:t>Calling</a:t>
            </a:r>
            <a:endParaRPr lang="tr-TR" b="1" dirty="0"/>
          </a:p>
        </p:txBody>
      </p:sp>
    </p:spTree>
    <p:extLst>
      <p:ext uri="{BB962C8B-B14F-4D97-AF65-F5344CB8AC3E}">
        <p14:creationId xmlns:p14="http://schemas.microsoft.com/office/powerpoint/2010/main" val="157230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6</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2" name="Metin kutusu 1">
            <a:extLst>
              <a:ext uri="{FF2B5EF4-FFF2-40B4-BE49-F238E27FC236}">
                <a16:creationId xmlns:a16="http://schemas.microsoft.com/office/drawing/2014/main" id="{D2513A4D-D376-8904-FCC8-DEC9B79663FF}"/>
              </a:ext>
            </a:extLst>
          </p:cNvPr>
          <p:cNvSpPr txBox="1"/>
          <p:nvPr/>
        </p:nvSpPr>
        <p:spPr>
          <a:xfrm>
            <a:off x="259307" y="232012"/>
            <a:ext cx="1333507" cy="369332"/>
          </a:xfrm>
          <a:prstGeom prst="rect">
            <a:avLst/>
          </a:prstGeom>
          <a:noFill/>
        </p:spPr>
        <p:txBody>
          <a:bodyPr wrap="none" rtlCol="0">
            <a:spAutoFit/>
          </a:bodyPr>
          <a:lstStyle/>
          <a:p>
            <a:r>
              <a:rPr lang="tr-TR" b="1" dirty="0" err="1"/>
              <a:t>Peak</a:t>
            </a:r>
            <a:r>
              <a:rPr lang="tr-TR" b="1" dirty="0"/>
              <a:t> </a:t>
            </a:r>
            <a:r>
              <a:rPr lang="tr-TR" b="1" dirty="0" err="1"/>
              <a:t>Calling</a:t>
            </a:r>
            <a:endParaRPr lang="tr-TR" b="1" dirty="0"/>
          </a:p>
        </p:txBody>
      </p:sp>
      <p:pic>
        <p:nvPicPr>
          <p:cNvPr id="3074" name="Picture 2">
            <a:extLst>
              <a:ext uri="{FF2B5EF4-FFF2-40B4-BE49-F238E27FC236}">
                <a16:creationId xmlns:a16="http://schemas.microsoft.com/office/drawing/2014/main" id="{34D5C967-9B96-B764-8658-6289C97FC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212" y="325470"/>
            <a:ext cx="4926250" cy="532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9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7</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pic>
        <p:nvPicPr>
          <p:cNvPr id="3" name="Resim 2">
            <a:extLst>
              <a:ext uri="{FF2B5EF4-FFF2-40B4-BE49-F238E27FC236}">
                <a16:creationId xmlns:a16="http://schemas.microsoft.com/office/drawing/2014/main" id="{85787C4E-AE14-1006-FF86-ED46D99C384F}"/>
              </a:ext>
            </a:extLst>
          </p:cNvPr>
          <p:cNvPicPr>
            <a:picLocks noChangeAspect="1"/>
          </p:cNvPicPr>
          <p:nvPr/>
        </p:nvPicPr>
        <p:blipFill>
          <a:blip r:embed="rId4"/>
          <a:stretch>
            <a:fillRect/>
          </a:stretch>
        </p:blipFill>
        <p:spPr>
          <a:xfrm>
            <a:off x="1973937" y="312294"/>
            <a:ext cx="4122063" cy="5229131"/>
          </a:xfrm>
          <a:prstGeom prst="rect">
            <a:avLst/>
          </a:prstGeom>
        </p:spPr>
      </p:pic>
      <p:pic>
        <p:nvPicPr>
          <p:cNvPr id="6" name="Resim 5">
            <a:extLst>
              <a:ext uri="{FF2B5EF4-FFF2-40B4-BE49-F238E27FC236}">
                <a16:creationId xmlns:a16="http://schemas.microsoft.com/office/drawing/2014/main" id="{E59597BB-3F3F-F713-968A-BF052F1B3FE4}"/>
              </a:ext>
            </a:extLst>
          </p:cNvPr>
          <p:cNvPicPr>
            <a:picLocks noChangeAspect="1"/>
          </p:cNvPicPr>
          <p:nvPr/>
        </p:nvPicPr>
        <p:blipFill>
          <a:blip r:embed="rId5"/>
          <a:stretch>
            <a:fillRect/>
          </a:stretch>
        </p:blipFill>
        <p:spPr>
          <a:xfrm>
            <a:off x="6385020" y="1040554"/>
            <a:ext cx="3324225" cy="3990975"/>
          </a:xfrm>
          <a:prstGeom prst="rect">
            <a:avLst/>
          </a:prstGeom>
        </p:spPr>
      </p:pic>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333507" cy="369332"/>
          </a:xfrm>
          <a:prstGeom prst="rect">
            <a:avLst/>
          </a:prstGeom>
          <a:noFill/>
        </p:spPr>
        <p:txBody>
          <a:bodyPr wrap="none" rtlCol="0">
            <a:spAutoFit/>
          </a:bodyPr>
          <a:lstStyle/>
          <a:p>
            <a:r>
              <a:rPr lang="tr-TR" b="1" dirty="0" err="1"/>
              <a:t>Peak</a:t>
            </a:r>
            <a:r>
              <a:rPr lang="tr-TR" b="1" dirty="0"/>
              <a:t> </a:t>
            </a:r>
            <a:r>
              <a:rPr lang="tr-TR" b="1" dirty="0" err="1"/>
              <a:t>Calling</a:t>
            </a:r>
            <a:endParaRPr lang="tr-TR" b="1" dirty="0"/>
          </a:p>
        </p:txBody>
      </p:sp>
    </p:spTree>
    <p:extLst>
      <p:ext uri="{BB962C8B-B14F-4D97-AF65-F5344CB8AC3E}">
        <p14:creationId xmlns:p14="http://schemas.microsoft.com/office/powerpoint/2010/main" val="151517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8</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pic>
        <p:nvPicPr>
          <p:cNvPr id="9" name="Resim 8">
            <a:extLst>
              <a:ext uri="{FF2B5EF4-FFF2-40B4-BE49-F238E27FC236}">
                <a16:creationId xmlns:a16="http://schemas.microsoft.com/office/drawing/2014/main" id="{91983BB1-CF2B-20AE-7F3A-658AE1557A87}"/>
              </a:ext>
            </a:extLst>
          </p:cNvPr>
          <p:cNvPicPr>
            <a:picLocks noChangeAspect="1"/>
          </p:cNvPicPr>
          <p:nvPr/>
        </p:nvPicPr>
        <p:blipFill>
          <a:blip r:embed="rId4"/>
          <a:stretch>
            <a:fillRect/>
          </a:stretch>
        </p:blipFill>
        <p:spPr>
          <a:xfrm>
            <a:off x="2826783" y="1706254"/>
            <a:ext cx="6538433" cy="2756563"/>
          </a:xfrm>
          <a:prstGeom prst="rect">
            <a:avLst/>
          </a:prstGeom>
        </p:spPr>
      </p:pic>
      <p:sp>
        <p:nvSpPr>
          <p:cNvPr id="2" name="Metin kutusu 1">
            <a:extLst>
              <a:ext uri="{FF2B5EF4-FFF2-40B4-BE49-F238E27FC236}">
                <a16:creationId xmlns:a16="http://schemas.microsoft.com/office/drawing/2014/main" id="{F99BAFD0-BB03-0705-555C-9ECD76F4E35E}"/>
              </a:ext>
            </a:extLst>
          </p:cNvPr>
          <p:cNvSpPr txBox="1"/>
          <p:nvPr/>
        </p:nvSpPr>
        <p:spPr>
          <a:xfrm>
            <a:off x="259307" y="232012"/>
            <a:ext cx="1333507" cy="369332"/>
          </a:xfrm>
          <a:prstGeom prst="rect">
            <a:avLst/>
          </a:prstGeom>
          <a:noFill/>
        </p:spPr>
        <p:txBody>
          <a:bodyPr wrap="none" rtlCol="0">
            <a:spAutoFit/>
          </a:bodyPr>
          <a:lstStyle/>
          <a:p>
            <a:r>
              <a:rPr lang="tr-TR" b="1" dirty="0" err="1"/>
              <a:t>Peak</a:t>
            </a:r>
            <a:r>
              <a:rPr lang="tr-TR" b="1" dirty="0"/>
              <a:t> </a:t>
            </a:r>
            <a:r>
              <a:rPr lang="tr-TR" b="1" dirty="0" err="1"/>
              <a:t>Calling</a:t>
            </a:r>
            <a:endParaRPr lang="tr-TR" b="1" dirty="0"/>
          </a:p>
        </p:txBody>
      </p:sp>
    </p:spTree>
    <p:extLst>
      <p:ext uri="{BB962C8B-B14F-4D97-AF65-F5344CB8AC3E}">
        <p14:creationId xmlns:p14="http://schemas.microsoft.com/office/powerpoint/2010/main" val="113751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BEF8FA2-EA4D-702D-1BBA-26CE4E10448D}"/>
              </a:ext>
            </a:extLst>
          </p:cNvPr>
          <p:cNvPicPr>
            <a:picLocks noChangeAspect="1"/>
          </p:cNvPicPr>
          <p:nvPr/>
        </p:nvPicPr>
        <p:blipFill>
          <a:blip r:embed="rId3"/>
          <a:stretch>
            <a:fillRect/>
          </a:stretch>
        </p:blipFill>
        <p:spPr>
          <a:xfrm>
            <a:off x="4640092" y="5776489"/>
            <a:ext cx="7260077" cy="769217"/>
          </a:xfrm>
          <a:prstGeom prst="rect">
            <a:avLst/>
          </a:prstGeom>
        </p:spPr>
      </p:pic>
      <p:sp>
        <p:nvSpPr>
          <p:cNvPr id="7" name="Slayt Numarası Yer Tutucusu 6">
            <a:extLst>
              <a:ext uri="{FF2B5EF4-FFF2-40B4-BE49-F238E27FC236}">
                <a16:creationId xmlns:a16="http://schemas.microsoft.com/office/drawing/2014/main" id="{B164AE83-A07A-A650-7210-58DB355DFF11}"/>
              </a:ext>
            </a:extLst>
          </p:cNvPr>
          <p:cNvSpPr>
            <a:spLocks noGrp="1"/>
          </p:cNvSpPr>
          <p:nvPr>
            <p:ph type="sldNum" sz="quarter" idx="12"/>
          </p:nvPr>
        </p:nvSpPr>
        <p:spPr/>
        <p:txBody>
          <a:bodyPr/>
          <a:lstStyle/>
          <a:p>
            <a:fld id="{5EE8CF1A-B538-4EC4-8C50-33108C61C811}" type="slidenum">
              <a:rPr lang="tr-TR" smtClean="0"/>
              <a:t>9</a:t>
            </a:fld>
            <a:endParaRPr lang="tr-TR"/>
          </a:p>
        </p:txBody>
      </p:sp>
      <p:sp>
        <p:nvSpPr>
          <p:cNvPr id="10" name="Metin kutusu 9">
            <a:extLst>
              <a:ext uri="{FF2B5EF4-FFF2-40B4-BE49-F238E27FC236}">
                <a16:creationId xmlns:a16="http://schemas.microsoft.com/office/drawing/2014/main" id="{02871451-5411-6B62-0531-BB295C1484EE}"/>
              </a:ext>
            </a:extLst>
          </p:cNvPr>
          <p:cNvSpPr txBox="1"/>
          <p:nvPr/>
        </p:nvSpPr>
        <p:spPr>
          <a:xfrm>
            <a:off x="401266" y="6176374"/>
            <a:ext cx="6094378" cy="369332"/>
          </a:xfrm>
          <a:prstGeom prst="rect">
            <a:avLst/>
          </a:prstGeom>
          <a:noFill/>
        </p:spPr>
        <p:txBody>
          <a:bodyPr wrap="square">
            <a:spAutoFit/>
          </a:bodyPr>
          <a:lstStyle/>
          <a:p>
            <a:r>
              <a:rPr lang="tr-TR" dirty="0"/>
              <a:t>archrproject.com</a:t>
            </a:r>
          </a:p>
        </p:txBody>
      </p:sp>
      <p:sp>
        <p:nvSpPr>
          <p:cNvPr id="11" name="Metin kutusu 10">
            <a:extLst>
              <a:ext uri="{FF2B5EF4-FFF2-40B4-BE49-F238E27FC236}">
                <a16:creationId xmlns:a16="http://schemas.microsoft.com/office/drawing/2014/main" id="{4E3D3503-3B44-EA51-4B33-511DC3297E35}"/>
              </a:ext>
            </a:extLst>
          </p:cNvPr>
          <p:cNvSpPr txBox="1"/>
          <p:nvPr/>
        </p:nvSpPr>
        <p:spPr>
          <a:xfrm>
            <a:off x="259307" y="232012"/>
            <a:ext cx="1485600" cy="369332"/>
          </a:xfrm>
          <a:prstGeom prst="rect">
            <a:avLst/>
          </a:prstGeom>
          <a:noFill/>
        </p:spPr>
        <p:txBody>
          <a:bodyPr wrap="none" rtlCol="0">
            <a:spAutoFit/>
          </a:bodyPr>
          <a:lstStyle/>
          <a:p>
            <a:r>
              <a:rPr lang="tr-TR" b="1" dirty="0"/>
              <a:t>Marker </a:t>
            </a:r>
            <a:r>
              <a:rPr lang="tr-TR" b="1" dirty="0" err="1"/>
              <a:t>Peaks</a:t>
            </a:r>
            <a:endParaRPr lang="tr-TR" b="1" dirty="0"/>
          </a:p>
        </p:txBody>
      </p:sp>
      <p:pic>
        <p:nvPicPr>
          <p:cNvPr id="4098" name="Picture 2">
            <a:extLst>
              <a:ext uri="{FF2B5EF4-FFF2-40B4-BE49-F238E27FC236}">
                <a16:creationId xmlns:a16="http://schemas.microsoft.com/office/drawing/2014/main" id="{1F8FA87A-B5A9-00B8-CB3E-51FB5B43E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298" y="232012"/>
            <a:ext cx="6687403" cy="50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75709"/>
      </p:ext>
    </p:extLst>
  </p:cSld>
  <p:clrMapOvr>
    <a:masterClrMapping/>
  </p:clrMapOvr>
</p:sld>
</file>

<file path=ppt/theme/theme1.xml><?xml version="1.0" encoding="utf-8"?>
<a:theme xmlns:a="http://schemas.openxmlformats.org/drawingml/2006/main" name="Office Teması">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1221</Words>
  <Application>Microsoft Office PowerPoint</Application>
  <PresentationFormat>Geniş ekran</PresentationFormat>
  <Paragraphs>73</Paragraphs>
  <Slides>15</Slides>
  <Notes>13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Calibri Light</vt:lpstr>
      <vt:lpstr>Harding</vt:lpstr>
      <vt:lpstr>Helvetica Neue</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İrem B. Gündüz</dc:creator>
  <cp:lastModifiedBy>İrem B. Gündüz</cp:lastModifiedBy>
  <cp:revision>88</cp:revision>
  <dcterms:created xsi:type="dcterms:W3CDTF">2022-08-09T20:04:11Z</dcterms:created>
  <dcterms:modified xsi:type="dcterms:W3CDTF">2022-12-07T22:54:37Z</dcterms:modified>
</cp:coreProperties>
</file>