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7" r:id="rId3"/>
    <p:sldId id="268" r:id="rId4"/>
    <p:sldId id="269" r:id="rId5"/>
    <p:sldId id="270" r:id="rId6"/>
    <p:sldId id="271" r:id="rId7"/>
    <p:sldId id="258" r:id="rId8"/>
    <p:sldId id="257" r:id="rId9"/>
    <p:sldId id="259" r:id="rId10"/>
    <p:sldId id="260" r:id="rId11"/>
    <p:sldId id="262" r:id="rId12"/>
    <p:sldId id="263" r:id="rId13"/>
    <p:sldId id="264" r:id="rId14"/>
    <p:sldId id="265" r:id="rId15"/>
    <p:sldId id="266" r:id="rId16"/>
    <p:sldId id="272" r:id="rId17"/>
    <p:sldId id="273" r:id="rId18"/>
    <p:sldId id="274" r:id="rId19"/>
    <p:sldId id="275" r:id="rId20"/>
    <p:sldId id="276" r:id="rId21"/>
    <p:sldId id="277" r:id="rId22"/>
    <p:sldId id="278"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61" autoAdjust="0"/>
  </p:normalViewPr>
  <p:slideViewPr>
    <p:cSldViewPr snapToGrid="0">
      <p:cViewPr varScale="1">
        <p:scale>
          <a:sx n="58" d="100"/>
          <a:sy n="58" d="100"/>
        </p:scale>
        <p:origin x="161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1401BB82-85B7-DA5B-6C0D-8DCAA4626C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BBBEC448-155A-9303-E96E-E54A9E1EEB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3C11C8-C2B6-4A15-BBB2-510CC6F38B9E}" type="datetimeFigureOut">
              <a:rPr lang="tr-TR" smtClean="0"/>
              <a:t>24.11.2022</a:t>
            </a:fld>
            <a:endParaRPr lang="tr-TR"/>
          </a:p>
        </p:txBody>
      </p:sp>
      <p:sp>
        <p:nvSpPr>
          <p:cNvPr id="4" name="Alt Bilgi Yer Tutucusu 3">
            <a:extLst>
              <a:ext uri="{FF2B5EF4-FFF2-40B4-BE49-F238E27FC236}">
                <a16:creationId xmlns:a16="http://schemas.microsoft.com/office/drawing/2014/main" id="{AE1D9C79-7566-5F83-C9F3-08CD6AFF1C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BE48F291-D00E-4666-4DDB-1D5AB01E42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29D3EA-4833-4B9D-89DC-2B65C01E64A6}" type="slidenum">
              <a:rPr lang="tr-TR" smtClean="0"/>
              <a:t>‹#›</a:t>
            </a:fld>
            <a:endParaRPr lang="tr-TR"/>
          </a:p>
        </p:txBody>
      </p:sp>
    </p:spTree>
    <p:extLst>
      <p:ext uri="{BB962C8B-B14F-4D97-AF65-F5344CB8AC3E}">
        <p14:creationId xmlns:p14="http://schemas.microsoft.com/office/powerpoint/2010/main" val="2040086442"/>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BD77F-DDA0-400F-8A8C-6E1DB84BC243}" type="datetimeFigureOut">
              <a:rPr lang="tr-TR" smtClean="0"/>
              <a:t>24.11.2022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B0701-C2A1-4859-999C-FE10E852C5FC}" type="slidenum">
              <a:rPr lang="tr-TR" smtClean="0"/>
              <a:t>‹#›</a:t>
            </a:fld>
            <a:endParaRPr lang="tr-TR"/>
          </a:p>
        </p:txBody>
      </p:sp>
    </p:spTree>
    <p:extLst>
      <p:ext uri="{BB962C8B-B14F-4D97-AF65-F5344CB8AC3E}">
        <p14:creationId xmlns:p14="http://schemas.microsoft.com/office/powerpoint/2010/main" val="1991706521"/>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you select one or more roots, </a:t>
            </a:r>
            <a:r>
              <a:rPr lang="en-US" dirty="0" err="1"/>
              <a:t>orderCells</a:t>
            </a:r>
            <a:r>
              <a:rPr lang="en-US" dirty="0"/>
              <a:t>() computes the shortest path from each cell's location on the </a:t>
            </a:r>
            <a:r>
              <a:rPr lang="en-US" dirty="0" err="1"/>
              <a:t>princiapl</a:t>
            </a:r>
            <a:r>
              <a:rPr lang="en-US" dirty="0"/>
              <a:t> graph to the nearest root node. That is, a cell's </a:t>
            </a:r>
            <a:r>
              <a:rPr lang="en-US" dirty="0" err="1"/>
              <a:t>pseudotime</a:t>
            </a:r>
            <a:r>
              <a:rPr lang="en-US" dirty="0"/>
              <a:t> value is the geodesic distance from it to the nearest root, traveling over the graph. Any cell that is not reachable from some root will be assigned a </a:t>
            </a:r>
            <a:r>
              <a:rPr lang="en-US" dirty="0" err="1"/>
              <a:t>pseudotime</a:t>
            </a:r>
            <a:r>
              <a:rPr lang="en-US" dirty="0"/>
              <a:t> value of infinity.</a:t>
            </a:r>
            <a:endParaRPr lang="tr-TR" dirty="0"/>
          </a:p>
          <a:p>
            <a:endParaRPr lang="tr-TR" dirty="0"/>
          </a:p>
          <a:p>
            <a:endParaRPr lang="tr-TR" dirty="0"/>
          </a:p>
        </p:txBody>
      </p:sp>
      <p:sp>
        <p:nvSpPr>
          <p:cNvPr id="4" name="Üst Bilgi Yer Tutucusu 3"/>
          <p:cNvSpPr>
            <a:spLocks noGrp="1"/>
          </p:cNvSpPr>
          <p:nvPr>
            <p:ph type="hdr" sz="quarter"/>
          </p:nvPr>
        </p:nvSpPr>
        <p:spPr/>
        <p:txBody>
          <a:bodyPr/>
          <a:lstStyle/>
          <a:p>
            <a:endParaRPr lang="tr-TR"/>
          </a:p>
        </p:txBody>
      </p:sp>
    </p:spTree>
    <p:extLst>
      <p:ext uri="{BB962C8B-B14F-4D97-AF65-F5344CB8AC3E}">
        <p14:creationId xmlns:p14="http://schemas.microsoft.com/office/powerpoint/2010/main" val="237282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br>
              <a:rPr lang="en-US" b="0" i="0" dirty="0">
                <a:solidFill>
                  <a:srgbClr val="333333"/>
                </a:solidFill>
                <a:effectLst/>
                <a:latin typeface="Helvetica Neue"/>
              </a:rPr>
            </a:br>
            <a:endParaRPr lang="tr-TR" dirty="0"/>
          </a:p>
        </p:txBody>
      </p:sp>
      <p:sp>
        <p:nvSpPr>
          <p:cNvPr id="4" name="Üst Bilgi Yer Tutucusu 3"/>
          <p:cNvSpPr>
            <a:spLocks noGrp="1"/>
          </p:cNvSpPr>
          <p:nvPr>
            <p:ph type="hdr" sz="quarter"/>
          </p:nvPr>
        </p:nvSpPr>
        <p:spPr/>
        <p:txBody>
          <a:bodyPr/>
          <a:lstStyle/>
          <a:p>
            <a:endParaRPr lang="tr-TR"/>
          </a:p>
        </p:txBody>
      </p:sp>
    </p:spTree>
    <p:extLst>
      <p:ext uri="{BB962C8B-B14F-4D97-AF65-F5344CB8AC3E}">
        <p14:creationId xmlns:p14="http://schemas.microsoft.com/office/powerpoint/2010/main" val="2776206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Üst Bilgi Yer Tutucusu 3"/>
          <p:cNvSpPr>
            <a:spLocks noGrp="1"/>
          </p:cNvSpPr>
          <p:nvPr>
            <p:ph type="hdr" sz="quarter"/>
          </p:nvPr>
        </p:nvSpPr>
        <p:spPr/>
        <p:txBody>
          <a:bodyPr/>
          <a:lstStyle/>
          <a:p>
            <a:endParaRPr lang="tr-TR"/>
          </a:p>
        </p:txBody>
      </p:sp>
    </p:spTree>
    <p:extLst>
      <p:ext uri="{BB962C8B-B14F-4D97-AF65-F5344CB8AC3E}">
        <p14:creationId xmlns:p14="http://schemas.microsoft.com/office/powerpoint/2010/main" val="329678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C3E50"/>
                </a:solidFill>
                <a:effectLst/>
                <a:latin typeface="Lato" panose="020F0502020204030203" pitchFamily="34" charset="0"/>
              </a:rPr>
              <a:t>we can see that the dendritic cells have a </a:t>
            </a:r>
            <a:r>
              <a:rPr lang="en-US" b="0" i="0" dirty="0" err="1">
                <a:solidFill>
                  <a:srgbClr val="2C3E50"/>
                </a:solidFill>
                <a:effectLst/>
                <a:latin typeface="Lato" panose="020F0502020204030203" pitchFamily="34" charset="0"/>
              </a:rPr>
              <a:t>pseudotime</a:t>
            </a:r>
            <a:r>
              <a:rPr lang="en-US" b="0" i="0" dirty="0">
                <a:solidFill>
                  <a:srgbClr val="2C3E50"/>
                </a:solidFill>
                <a:effectLst/>
                <a:latin typeface="Lato" panose="020F0502020204030203" pitchFamily="34" charset="0"/>
              </a:rPr>
              <a:t> value of infinity (shown in gray) because they are not reachable through the graph from the root we selected.</a:t>
            </a:r>
            <a:endParaRPr lang="tr-TR" dirty="0"/>
          </a:p>
        </p:txBody>
      </p:sp>
      <p:sp>
        <p:nvSpPr>
          <p:cNvPr id="4" name="Üst Bilgi Yer Tutucusu 3"/>
          <p:cNvSpPr>
            <a:spLocks noGrp="1"/>
          </p:cNvSpPr>
          <p:nvPr>
            <p:ph type="hdr" sz="quarter"/>
          </p:nvPr>
        </p:nvSpPr>
        <p:spPr/>
        <p:txBody>
          <a:bodyPr/>
          <a:lstStyle/>
          <a:p>
            <a:endParaRPr lang="tr-TR"/>
          </a:p>
        </p:txBody>
      </p:sp>
    </p:spTree>
    <p:extLst>
      <p:ext uri="{BB962C8B-B14F-4D97-AF65-F5344CB8AC3E}">
        <p14:creationId xmlns:p14="http://schemas.microsoft.com/office/powerpoint/2010/main" val="2095577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Üst Bilgi Yer Tutucusu 3"/>
          <p:cNvSpPr>
            <a:spLocks noGrp="1"/>
          </p:cNvSpPr>
          <p:nvPr>
            <p:ph type="hdr" sz="quarter"/>
          </p:nvPr>
        </p:nvSpPr>
        <p:spPr/>
        <p:txBody>
          <a:bodyPr/>
          <a:lstStyle/>
          <a:p>
            <a:endParaRPr lang="tr-TR"/>
          </a:p>
        </p:txBody>
      </p:sp>
    </p:spTree>
    <p:extLst>
      <p:ext uri="{BB962C8B-B14F-4D97-AF65-F5344CB8AC3E}">
        <p14:creationId xmlns:p14="http://schemas.microsoft.com/office/powerpoint/2010/main" val="372976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Üst Bilgi Yer Tutucusu 3"/>
          <p:cNvSpPr>
            <a:spLocks noGrp="1"/>
          </p:cNvSpPr>
          <p:nvPr>
            <p:ph type="hdr" sz="quarter"/>
          </p:nvPr>
        </p:nvSpPr>
        <p:spPr/>
        <p:txBody>
          <a:bodyPr/>
          <a:lstStyle/>
          <a:p>
            <a:endParaRPr lang="tr-TR"/>
          </a:p>
        </p:txBody>
      </p:sp>
    </p:spTree>
    <p:extLst>
      <p:ext uri="{BB962C8B-B14F-4D97-AF65-F5344CB8AC3E}">
        <p14:creationId xmlns:p14="http://schemas.microsoft.com/office/powerpoint/2010/main" val="2167096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Üst Bilgi Yer Tutucusu 3"/>
          <p:cNvSpPr>
            <a:spLocks noGrp="1"/>
          </p:cNvSpPr>
          <p:nvPr>
            <p:ph type="hdr" sz="quarter"/>
          </p:nvPr>
        </p:nvSpPr>
        <p:spPr/>
        <p:txBody>
          <a:bodyPr/>
          <a:lstStyle/>
          <a:p>
            <a:endParaRPr lang="tr-TR"/>
          </a:p>
        </p:txBody>
      </p:sp>
    </p:spTree>
    <p:extLst>
      <p:ext uri="{BB962C8B-B14F-4D97-AF65-F5344CB8AC3E}">
        <p14:creationId xmlns:p14="http://schemas.microsoft.com/office/powerpoint/2010/main" val="1134538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database </a:t>
            </a:r>
            <a:r>
              <a:rPr lang="en-US" b="0" i="0" dirty="0" err="1">
                <a:solidFill>
                  <a:srgbClr val="333333"/>
                </a:solidFill>
                <a:effectLst/>
                <a:latin typeface="Helvetica Neue"/>
              </a:rPr>
              <a:t>CellChatDB</a:t>
            </a:r>
            <a:r>
              <a:rPr lang="en-US" b="0" i="0" dirty="0">
                <a:solidFill>
                  <a:srgbClr val="333333"/>
                </a:solidFill>
                <a:effectLst/>
                <a:latin typeface="Helvetica Neue"/>
              </a:rPr>
              <a:t> is a manually curated database of literature-supported ligand-receptor interactions in both human and mouse.</a:t>
            </a:r>
            <a:endParaRPr lang="tr-TR"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b="0" i="0" dirty="0" err="1">
                <a:solidFill>
                  <a:srgbClr val="333333"/>
                </a:solidFill>
                <a:effectLst/>
                <a:latin typeface="Helvetica Neue"/>
              </a:rPr>
              <a:t>CellChatDB</a:t>
            </a:r>
            <a:r>
              <a:rPr lang="tr-TR" b="0" i="0" dirty="0">
                <a:solidFill>
                  <a:srgbClr val="333333"/>
                </a:solidFill>
                <a:effectLst/>
                <a:latin typeface="Helvetica Neue"/>
              </a:rPr>
              <a:t> in </a:t>
            </a:r>
            <a:r>
              <a:rPr lang="tr-TR" b="0" i="0" dirty="0" err="1">
                <a:solidFill>
                  <a:srgbClr val="333333"/>
                </a:solidFill>
                <a:effectLst/>
                <a:latin typeface="Helvetica Neue"/>
              </a:rPr>
              <a:t>mouse</a:t>
            </a:r>
            <a:r>
              <a:rPr lang="tr-TR" b="0" i="0" dirty="0">
                <a:solidFill>
                  <a:srgbClr val="333333"/>
                </a:solidFill>
                <a:effectLst/>
                <a:latin typeface="Helvetica Neue"/>
              </a:rPr>
              <a:t> </a:t>
            </a:r>
            <a:r>
              <a:rPr lang="tr-TR" b="0" i="0" dirty="0" err="1">
                <a:solidFill>
                  <a:srgbClr val="333333"/>
                </a:solidFill>
                <a:effectLst/>
                <a:latin typeface="Helvetica Neue"/>
              </a:rPr>
              <a:t>contains</a:t>
            </a:r>
            <a:r>
              <a:rPr lang="tr-TR" b="0" i="0" dirty="0">
                <a:solidFill>
                  <a:srgbClr val="333333"/>
                </a:solidFill>
                <a:effectLst/>
                <a:latin typeface="Helvetica Neue"/>
              </a:rPr>
              <a:t> 2,021 </a:t>
            </a:r>
            <a:r>
              <a:rPr lang="tr-TR" b="0" i="0" dirty="0" err="1">
                <a:solidFill>
                  <a:srgbClr val="333333"/>
                </a:solidFill>
                <a:effectLst/>
                <a:latin typeface="Helvetica Neue"/>
              </a:rPr>
              <a:t>validated</a:t>
            </a:r>
            <a:r>
              <a:rPr lang="tr-TR" b="0" i="0" dirty="0">
                <a:solidFill>
                  <a:srgbClr val="333333"/>
                </a:solidFill>
                <a:effectLst/>
                <a:latin typeface="Helvetica Neue"/>
              </a:rPr>
              <a:t> </a:t>
            </a:r>
            <a:r>
              <a:rPr lang="tr-TR" b="0" i="0" dirty="0" err="1">
                <a:solidFill>
                  <a:srgbClr val="333333"/>
                </a:solidFill>
                <a:effectLst/>
                <a:latin typeface="Helvetica Neue"/>
              </a:rPr>
              <a:t>molecular</a:t>
            </a:r>
            <a:r>
              <a:rPr lang="tr-TR" b="0" i="0" dirty="0">
                <a:solidFill>
                  <a:srgbClr val="333333"/>
                </a:solidFill>
                <a:effectLst/>
                <a:latin typeface="Helvetica Neue"/>
              </a:rPr>
              <a:t> </a:t>
            </a:r>
            <a:r>
              <a:rPr lang="tr-TR" b="0" i="0" dirty="0" err="1">
                <a:solidFill>
                  <a:srgbClr val="333333"/>
                </a:solidFill>
                <a:effectLst/>
                <a:latin typeface="Helvetica Neue"/>
              </a:rPr>
              <a:t>interactions</a:t>
            </a:r>
            <a:r>
              <a:rPr lang="tr-TR" b="0" i="0" dirty="0">
                <a:solidFill>
                  <a:srgbClr val="333333"/>
                </a:solidFill>
                <a:effectLst/>
                <a:latin typeface="Helvetica Neue"/>
              </a:rPr>
              <a:t>, </a:t>
            </a:r>
            <a:r>
              <a:rPr lang="tr-TR" b="0" i="0" dirty="0" err="1">
                <a:solidFill>
                  <a:srgbClr val="333333"/>
                </a:solidFill>
                <a:effectLst/>
                <a:latin typeface="Helvetica Neue"/>
              </a:rPr>
              <a:t>including</a:t>
            </a:r>
            <a:r>
              <a:rPr lang="tr-TR" b="0" i="0" dirty="0">
                <a:solidFill>
                  <a:srgbClr val="333333"/>
                </a:solidFill>
                <a:effectLst/>
                <a:latin typeface="Helvetica Neue"/>
              </a:rPr>
              <a:t> 60% of </a:t>
            </a:r>
            <a:r>
              <a:rPr lang="tr-TR" b="0" i="0" dirty="0" err="1">
                <a:solidFill>
                  <a:srgbClr val="333333"/>
                </a:solidFill>
                <a:effectLst/>
                <a:latin typeface="Helvetica Neue"/>
              </a:rPr>
              <a:t>secrete</a:t>
            </a:r>
            <a:r>
              <a:rPr lang="tr-TR" b="0" i="0" dirty="0">
                <a:solidFill>
                  <a:srgbClr val="333333"/>
                </a:solidFill>
                <a:effectLst/>
                <a:latin typeface="Helvetica Neue"/>
              </a:rPr>
              <a:t> </a:t>
            </a:r>
            <a:r>
              <a:rPr lang="tr-TR" b="0" i="0" dirty="0" err="1">
                <a:solidFill>
                  <a:srgbClr val="333333"/>
                </a:solidFill>
                <a:effectLst/>
                <a:latin typeface="Helvetica Neue"/>
              </a:rPr>
              <a:t>autocrine</a:t>
            </a:r>
            <a:r>
              <a:rPr lang="tr-TR" b="0" i="0" dirty="0">
                <a:solidFill>
                  <a:srgbClr val="333333"/>
                </a:solidFill>
                <a:effectLst/>
                <a:latin typeface="Helvetica Neue"/>
              </a:rPr>
              <a:t>/</a:t>
            </a:r>
            <a:r>
              <a:rPr lang="tr-TR" b="0" i="0" dirty="0" err="1">
                <a:solidFill>
                  <a:srgbClr val="333333"/>
                </a:solidFill>
                <a:effectLst/>
                <a:latin typeface="Helvetica Neue"/>
              </a:rPr>
              <a:t>paracrine</a:t>
            </a:r>
            <a:r>
              <a:rPr lang="tr-TR" b="0" i="0" dirty="0">
                <a:solidFill>
                  <a:srgbClr val="333333"/>
                </a:solidFill>
                <a:effectLst/>
                <a:latin typeface="Helvetica Neue"/>
              </a:rPr>
              <a:t> </a:t>
            </a:r>
            <a:r>
              <a:rPr lang="tr-TR" b="0" i="0" dirty="0" err="1">
                <a:solidFill>
                  <a:srgbClr val="333333"/>
                </a:solidFill>
                <a:effectLst/>
                <a:latin typeface="Helvetica Neue"/>
              </a:rPr>
              <a:t>signaling</a:t>
            </a:r>
            <a:r>
              <a:rPr lang="tr-TR" b="0" i="0" dirty="0">
                <a:solidFill>
                  <a:srgbClr val="333333"/>
                </a:solidFill>
                <a:effectLst/>
                <a:latin typeface="Helvetica Neue"/>
              </a:rPr>
              <a:t> </a:t>
            </a:r>
            <a:r>
              <a:rPr lang="tr-TR" b="0" i="0" dirty="0" err="1">
                <a:solidFill>
                  <a:srgbClr val="333333"/>
                </a:solidFill>
                <a:effectLst/>
                <a:latin typeface="Helvetica Neue"/>
              </a:rPr>
              <a:t>interactions</a:t>
            </a:r>
            <a:r>
              <a:rPr lang="tr-TR" b="0" i="0" dirty="0">
                <a:solidFill>
                  <a:srgbClr val="333333"/>
                </a:solidFill>
                <a:effectLst/>
                <a:latin typeface="Helvetica Neue"/>
              </a:rPr>
              <a:t>, 21% of </a:t>
            </a:r>
            <a:r>
              <a:rPr lang="tr-TR" b="0" i="0" dirty="0" err="1">
                <a:solidFill>
                  <a:srgbClr val="333333"/>
                </a:solidFill>
                <a:effectLst/>
                <a:latin typeface="Helvetica Neue"/>
              </a:rPr>
              <a:t>extracellular</a:t>
            </a:r>
            <a:r>
              <a:rPr lang="tr-TR" b="0" i="0" dirty="0">
                <a:solidFill>
                  <a:srgbClr val="333333"/>
                </a:solidFill>
                <a:effectLst/>
                <a:latin typeface="Helvetica Neue"/>
              </a:rPr>
              <a:t> </a:t>
            </a:r>
            <a:r>
              <a:rPr lang="tr-TR" b="0" i="0" dirty="0" err="1">
                <a:solidFill>
                  <a:srgbClr val="333333"/>
                </a:solidFill>
                <a:effectLst/>
                <a:latin typeface="Helvetica Neue"/>
              </a:rPr>
              <a:t>matrix</a:t>
            </a:r>
            <a:r>
              <a:rPr lang="tr-TR" b="0" i="0" dirty="0">
                <a:solidFill>
                  <a:srgbClr val="333333"/>
                </a:solidFill>
                <a:effectLst/>
                <a:latin typeface="Helvetica Neue"/>
              </a:rPr>
              <a:t> (ECM)-</a:t>
            </a:r>
            <a:r>
              <a:rPr lang="tr-TR" b="0" i="0" dirty="0" err="1">
                <a:solidFill>
                  <a:srgbClr val="333333"/>
                </a:solidFill>
                <a:effectLst/>
                <a:latin typeface="Helvetica Neue"/>
              </a:rPr>
              <a:t>receptor</a:t>
            </a:r>
            <a:r>
              <a:rPr lang="tr-TR" b="0" i="0" dirty="0">
                <a:solidFill>
                  <a:srgbClr val="333333"/>
                </a:solidFill>
                <a:effectLst/>
                <a:latin typeface="Helvetica Neue"/>
              </a:rPr>
              <a:t> </a:t>
            </a:r>
            <a:r>
              <a:rPr lang="tr-TR" b="0" i="0" dirty="0" err="1">
                <a:solidFill>
                  <a:srgbClr val="333333"/>
                </a:solidFill>
                <a:effectLst/>
                <a:latin typeface="Helvetica Neue"/>
              </a:rPr>
              <a:t>interactions</a:t>
            </a:r>
            <a:r>
              <a:rPr lang="tr-TR" b="0" i="0" dirty="0">
                <a:solidFill>
                  <a:srgbClr val="333333"/>
                </a:solidFill>
                <a:effectLst/>
                <a:latin typeface="Helvetica Neue"/>
              </a:rPr>
              <a:t> </a:t>
            </a:r>
            <a:r>
              <a:rPr lang="tr-TR" b="0" i="0" dirty="0" err="1">
                <a:solidFill>
                  <a:srgbClr val="333333"/>
                </a:solidFill>
                <a:effectLst/>
                <a:latin typeface="Helvetica Neue"/>
              </a:rPr>
              <a:t>and</a:t>
            </a:r>
            <a:r>
              <a:rPr lang="tr-TR" b="0" i="0" dirty="0">
                <a:solidFill>
                  <a:srgbClr val="333333"/>
                </a:solidFill>
                <a:effectLst/>
                <a:latin typeface="Helvetica Neue"/>
              </a:rPr>
              <a:t> 19% of </a:t>
            </a:r>
            <a:r>
              <a:rPr lang="tr-TR" b="0" i="0" dirty="0" err="1">
                <a:solidFill>
                  <a:srgbClr val="333333"/>
                </a:solidFill>
                <a:effectLst/>
                <a:latin typeface="Helvetica Neue"/>
              </a:rPr>
              <a:t>cell-cell</a:t>
            </a:r>
            <a:r>
              <a:rPr lang="tr-TR" b="0" i="0" dirty="0">
                <a:solidFill>
                  <a:srgbClr val="333333"/>
                </a:solidFill>
                <a:effectLst/>
                <a:latin typeface="Helvetica Neue"/>
              </a:rPr>
              <a:t> </a:t>
            </a:r>
            <a:r>
              <a:rPr lang="tr-TR" b="0" i="0" dirty="0" err="1">
                <a:solidFill>
                  <a:srgbClr val="333333"/>
                </a:solidFill>
                <a:effectLst/>
                <a:latin typeface="Helvetica Neue"/>
              </a:rPr>
              <a:t>contact</a:t>
            </a:r>
            <a:r>
              <a:rPr lang="tr-TR" b="0" i="0" dirty="0">
                <a:solidFill>
                  <a:srgbClr val="333333"/>
                </a:solidFill>
                <a:effectLst/>
                <a:latin typeface="Helvetica Neue"/>
              </a:rPr>
              <a:t> </a:t>
            </a:r>
            <a:r>
              <a:rPr lang="tr-TR" b="0" i="0" dirty="0" err="1">
                <a:solidFill>
                  <a:srgbClr val="333333"/>
                </a:solidFill>
                <a:effectLst/>
                <a:latin typeface="Helvetica Neue"/>
              </a:rPr>
              <a:t>interactions</a:t>
            </a:r>
            <a:r>
              <a:rPr lang="tr-TR" b="0" i="0" dirty="0">
                <a:solidFill>
                  <a:srgbClr val="333333"/>
                </a:solidFill>
                <a:effectLst/>
                <a:latin typeface="Helvetica Neue"/>
              </a:rPr>
              <a:t>. </a:t>
            </a:r>
            <a:r>
              <a:rPr lang="tr-TR" b="0" i="0" dirty="0" err="1">
                <a:solidFill>
                  <a:srgbClr val="333333"/>
                </a:solidFill>
                <a:effectLst/>
                <a:latin typeface="Helvetica Neue"/>
              </a:rPr>
              <a:t>CellChatDB</a:t>
            </a:r>
            <a:r>
              <a:rPr lang="tr-TR" b="0" i="0" dirty="0">
                <a:solidFill>
                  <a:srgbClr val="333333"/>
                </a:solidFill>
                <a:effectLst/>
                <a:latin typeface="Helvetica Neue"/>
              </a:rPr>
              <a:t> in </a:t>
            </a:r>
            <a:r>
              <a:rPr lang="tr-TR" b="0" i="0" dirty="0" err="1">
                <a:solidFill>
                  <a:srgbClr val="333333"/>
                </a:solidFill>
                <a:effectLst/>
                <a:latin typeface="Helvetica Neue"/>
              </a:rPr>
              <a:t>human</a:t>
            </a:r>
            <a:r>
              <a:rPr lang="tr-TR" b="0" i="0" dirty="0">
                <a:solidFill>
                  <a:srgbClr val="333333"/>
                </a:solidFill>
                <a:effectLst/>
                <a:latin typeface="Helvetica Neue"/>
              </a:rPr>
              <a:t> </a:t>
            </a:r>
            <a:r>
              <a:rPr lang="tr-TR" b="0" i="0" dirty="0" err="1">
                <a:solidFill>
                  <a:srgbClr val="333333"/>
                </a:solidFill>
                <a:effectLst/>
                <a:latin typeface="Helvetica Neue"/>
              </a:rPr>
              <a:t>contains</a:t>
            </a:r>
            <a:r>
              <a:rPr lang="tr-TR" b="0" i="0" dirty="0">
                <a:solidFill>
                  <a:srgbClr val="333333"/>
                </a:solidFill>
                <a:effectLst/>
                <a:latin typeface="Helvetica Neue"/>
              </a:rPr>
              <a:t> 1,939 </a:t>
            </a:r>
            <a:r>
              <a:rPr lang="tr-TR" b="0" i="0" dirty="0" err="1">
                <a:solidFill>
                  <a:srgbClr val="333333"/>
                </a:solidFill>
                <a:effectLst/>
                <a:latin typeface="Helvetica Neue"/>
              </a:rPr>
              <a:t>validated</a:t>
            </a:r>
            <a:r>
              <a:rPr lang="tr-TR" b="0" i="0" dirty="0">
                <a:solidFill>
                  <a:srgbClr val="333333"/>
                </a:solidFill>
                <a:effectLst/>
                <a:latin typeface="Helvetica Neue"/>
              </a:rPr>
              <a:t> </a:t>
            </a:r>
            <a:r>
              <a:rPr lang="tr-TR" b="0" i="0" dirty="0" err="1">
                <a:solidFill>
                  <a:srgbClr val="333333"/>
                </a:solidFill>
                <a:effectLst/>
                <a:latin typeface="Helvetica Neue"/>
              </a:rPr>
              <a:t>molecular</a:t>
            </a:r>
            <a:r>
              <a:rPr lang="tr-TR" b="0" i="0" dirty="0">
                <a:solidFill>
                  <a:srgbClr val="333333"/>
                </a:solidFill>
                <a:effectLst/>
                <a:latin typeface="Helvetica Neue"/>
              </a:rPr>
              <a:t> </a:t>
            </a:r>
            <a:r>
              <a:rPr lang="tr-TR" b="0" i="0" dirty="0" err="1">
                <a:solidFill>
                  <a:srgbClr val="333333"/>
                </a:solidFill>
                <a:effectLst/>
                <a:latin typeface="Helvetica Neue"/>
              </a:rPr>
              <a:t>interactions</a:t>
            </a:r>
            <a:r>
              <a:rPr lang="tr-TR" b="0" i="0" dirty="0">
                <a:solidFill>
                  <a:srgbClr val="333333"/>
                </a:solidFill>
                <a:effectLst/>
                <a:latin typeface="Helvetica Neue"/>
              </a:rPr>
              <a:t>, </a:t>
            </a:r>
            <a:r>
              <a:rPr lang="tr-TR" b="0" i="0" dirty="0" err="1">
                <a:solidFill>
                  <a:srgbClr val="333333"/>
                </a:solidFill>
                <a:effectLst/>
                <a:latin typeface="Helvetica Neue"/>
              </a:rPr>
              <a:t>including</a:t>
            </a:r>
            <a:r>
              <a:rPr lang="tr-TR" b="0" i="0" dirty="0">
                <a:solidFill>
                  <a:srgbClr val="333333"/>
                </a:solidFill>
                <a:effectLst/>
                <a:latin typeface="Helvetica Neue"/>
              </a:rPr>
              <a:t> 61.8% of </a:t>
            </a:r>
            <a:r>
              <a:rPr lang="tr-TR" b="0" i="0" dirty="0" err="1">
                <a:solidFill>
                  <a:srgbClr val="333333"/>
                </a:solidFill>
                <a:effectLst/>
                <a:latin typeface="Helvetica Neue"/>
              </a:rPr>
              <a:t>paracrine</a:t>
            </a:r>
            <a:r>
              <a:rPr lang="tr-TR" b="0" i="0" dirty="0">
                <a:solidFill>
                  <a:srgbClr val="333333"/>
                </a:solidFill>
                <a:effectLst/>
                <a:latin typeface="Helvetica Neue"/>
              </a:rPr>
              <a:t>/</a:t>
            </a:r>
            <a:r>
              <a:rPr lang="tr-TR" b="0" i="0" dirty="0" err="1">
                <a:solidFill>
                  <a:srgbClr val="333333"/>
                </a:solidFill>
                <a:effectLst/>
                <a:latin typeface="Helvetica Neue"/>
              </a:rPr>
              <a:t>autocrine</a:t>
            </a:r>
            <a:r>
              <a:rPr lang="tr-TR" b="0" i="0" dirty="0">
                <a:solidFill>
                  <a:srgbClr val="333333"/>
                </a:solidFill>
                <a:effectLst/>
                <a:latin typeface="Helvetica Neue"/>
              </a:rPr>
              <a:t> </a:t>
            </a:r>
            <a:r>
              <a:rPr lang="tr-TR" b="0" i="0" dirty="0" err="1">
                <a:solidFill>
                  <a:srgbClr val="333333"/>
                </a:solidFill>
                <a:effectLst/>
                <a:latin typeface="Helvetica Neue"/>
              </a:rPr>
              <a:t>signaling</a:t>
            </a:r>
            <a:r>
              <a:rPr lang="tr-TR" b="0" i="0" dirty="0">
                <a:solidFill>
                  <a:srgbClr val="333333"/>
                </a:solidFill>
                <a:effectLst/>
                <a:latin typeface="Helvetica Neue"/>
              </a:rPr>
              <a:t> </a:t>
            </a:r>
            <a:r>
              <a:rPr lang="tr-TR" b="0" i="0" dirty="0" err="1">
                <a:solidFill>
                  <a:srgbClr val="333333"/>
                </a:solidFill>
                <a:effectLst/>
                <a:latin typeface="Helvetica Neue"/>
              </a:rPr>
              <a:t>interactions</a:t>
            </a:r>
            <a:r>
              <a:rPr lang="tr-TR" b="0" i="0" dirty="0">
                <a:solidFill>
                  <a:srgbClr val="333333"/>
                </a:solidFill>
                <a:effectLst/>
                <a:latin typeface="Helvetica Neue"/>
              </a:rPr>
              <a:t>, 21.7% of </a:t>
            </a:r>
            <a:r>
              <a:rPr lang="tr-TR" b="0" i="0" dirty="0" err="1">
                <a:solidFill>
                  <a:srgbClr val="333333"/>
                </a:solidFill>
                <a:effectLst/>
                <a:latin typeface="Helvetica Neue"/>
              </a:rPr>
              <a:t>extracellular</a:t>
            </a:r>
            <a:r>
              <a:rPr lang="tr-TR" b="0" i="0" dirty="0">
                <a:solidFill>
                  <a:srgbClr val="333333"/>
                </a:solidFill>
                <a:effectLst/>
                <a:latin typeface="Helvetica Neue"/>
              </a:rPr>
              <a:t> </a:t>
            </a:r>
            <a:r>
              <a:rPr lang="tr-TR" b="0" i="0" dirty="0" err="1">
                <a:solidFill>
                  <a:srgbClr val="333333"/>
                </a:solidFill>
                <a:effectLst/>
                <a:latin typeface="Helvetica Neue"/>
              </a:rPr>
              <a:t>matrix</a:t>
            </a:r>
            <a:r>
              <a:rPr lang="tr-TR" b="0" i="0" dirty="0">
                <a:solidFill>
                  <a:srgbClr val="333333"/>
                </a:solidFill>
                <a:effectLst/>
                <a:latin typeface="Helvetica Neue"/>
              </a:rPr>
              <a:t> (ECM)-</a:t>
            </a:r>
            <a:r>
              <a:rPr lang="tr-TR" b="0" i="0" dirty="0" err="1">
                <a:solidFill>
                  <a:srgbClr val="333333"/>
                </a:solidFill>
                <a:effectLst/>
                <a:latin typeface="Helvetica Neue"/>
              </a:rPr>
              <a:t>receptor</a:t>
            </a:r>
            <a:r>
              <a:rPr lang="tr-TR" b="0" i="0" dirty="0">
                <a:solidFill>
                  <a:srgbClr val="333333"/>
                </a:solidFill>
                <a:effectLst/>
                <a:latin typeface="Helvetica Neue"/>
              </a:rPr>
              <a:t> </a:t>
            </a:r>
            <a:r>
              <a:rPr lang="tr-TR" b="0" i="0" dirty="0" err="1">
                <a:solidFill>
                  <a:srgbClr val="333333"/>
                </a:solidFill>
                <a:effectLst/>
                <a:latin typeface="Helvetica Neue"/>
              </a:rPr>
              <a:t>interactions</a:t>
            </a:r>
            <a:r>
              <a:rPr lang="tr-TR" b="0" i="0" dirty="0">
                <a:solidFill>
                  <a:srgbClr val="333333"/>
                </a:solidFill>
                <a:effectLst/>
                <a:latin typeface="Helvetica Neue"/>
              </a:rPr>
              <a:t> </a:t>
            </a:r>
            <a:r>
              <a:rPr lang="tr-TR" b="0" i="0" dirty="0" err="1">
                <a:solidFill>
                  <a:srgbClr val="333333"/>
                </a:solidFill>
                <a:effectLst/>
                <a:latin typeface="Helvetica Neue"/>
              </a:rPr>
              <a:t>and</a:t>
            </a:r>
            <a:r>
              <a:rPr lang="tr-TR" b="0" i="0" dirty="0">
                <a:solidFill>
                  <a:srgbClr val="333333"/>
                </a:solidFill>
                <a:effectLst/>
                <a:latin typeface="Helvetica Neue"/>
              </a:rPr>
              <a:t> 16.5% of </a:t>
            </a:r>
            <a:r>
              <a:rPr lang="tr-TR" b="0" i="0" dirty="0" err="1">
                <a:solidFill>
                  <a:srgbClr val="333333"/>
                </a:solidFill>
                <a:effectLst/>
                <a:latin typeface="Helvetica Neue"/>
              </a:rPr>
              <a:t>cell-cell</a:t>
            </a:r>
            <a:r>
              <a:rPr lang="tr-TR" b="0" i="0" dirty="0">
                <a:solidFill>
                  <a:srgbClr val="333333"/>
                </a:solidFill>
                <a:effectLst/>
                <a:latin typeface="Helvetica Neue"/>
              </a:rPr>
              <a:t> </a:t>
            </a:r>
            <a:r>
              <a:rPr lang="tr-TR" b="0" i="0" dirty="0" err="1">
                <a:solidFill>
                  <a:srgbClr val="333333"/>
                </a:solidFill>
                <a:effectLst/>
                <a:latin typeface="Helvetica Neue"/>
              </a:rPr>
              <a:t>contact</a:t>
            </a:r>
            <a:r>
              <a:rPr lang="tr-TR" b="0" i="0" dirty="0">
                <a:solidFill>
                  <a:srgbClr val="333333"/>
                </a:solidFill>
                <a:effectLst/>
                <a:latin typeface="Helvetica Neue"/>
              </a:rPr>
              <a:t> </a:t>
            </a:r>
            <a:r>
              <a:rPr lang="tr-TR" b="0" i="0" dirty="0" err="1">
                <a:solidFill>
                  <a:srgbClr val="333333"/>
                </a:solidFill>
                <a:effectLst/>
                <a:latin typeface="Helvetica Neue"/>
              </a:rPr>
              <a:t>interactions</a:t>
            </a:r>
            <a:r>
              <a:rPr lang="tr-TR" b="0" i="0" dirty="0">
                <a:solidFill>
                  <a:srgbClr val="333333"/>
                </a:solidFill>
                <a:effectLst/>
                <a:latin typeface="Helvetica Neue"/>
              </a:rPr>
              <a:t>.</a:t>
            </a:r>
            <a:endParaRPr lang="tr-TR" dirty="0"/>
          </a:p>
        </p:txBody>
      </p:sp>
      <p:sp>
        <p:nvSpPr>
          <p:cNvPr id="4" name="Üst Bilgi Yer Tutucusu 3"/>
          <p:cNvSpPr>
            <a:spLocks noGrp="1"/>
          </p:cNvSpPr>
          <p:nvPr>
            <p:ph type="hdr" sz="quarter"/>
          </p:nvPr>
        </p:nvSpPr>
        <p:spPr/>
        <p:txBody>
          <a:bodyPr/>
          <a:lstStyle/>
          <a:p>
            <a:endParaRPr lang="tr-TR"/>
          </a:p>
        </p:txBody>
      </p:sp>
    </p:spTree>
    <p:extLst>
      <p:ext uri="{BB962C8B-B14F-4D97-AF65-F5344CB8AC3E}">
        <p14:creationId xmlns:p14="http://schemas.microsoft.com/office/powerpoint/2010/main" val="3481050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err="1">
                <a:solidFill>
                  <a:srgbClr val="333333"/>
                </a:solidFill>
                <a:effectLst/>
                <a:latin typeface="Helvetica Neue"/>
              </a:rPr>
              <a:t>CellChat</a:t>
            </a:r>
            <a:r>
              <a:rPr lang="en-US" b="0" i="0" dirty="0">
                <a:solidFill>
                  <a:srgbClr val="333333"/>
                </a:solidFill>
                <a:effectLst/>
                <a:latin typeface="Helvetica Neue"/>
              </a:rPr>
              <a:t> infers the biologically significant cell-cell communication by assigning each interaction with a probability value and </a:t>
            </a:r>
            <a:r>
              <a:rPr lang="en-US" b="0" i="0" dirty="0" err="1">
                <a:solidFill>
                  <a:srgbClr val="333333"/>
                </a:solidFill>
                <a:effectLst/>
                <a:latin typeface="Helvetica Neue"/>
              </a:rPr>
              <a:t>peforming</a:t>
            </a:r>
            <a:r>
              <a:rPr lang="en-US" b="0" i="0" dirty="0">
                <a:solidFill>
                  <a:srgbClr val="333333"/>
                </a:solidFill>
                <a:effectLst/>
                <a:latin typeface="Helvetica Neue"/>
              </a:rPr>
              <a:t> a permutation test. </a:t>
            </a:r>
            <a:r>
              <a:rPr lang="en-US" b="0" i="0" dirty="0" err="1">
                <a:solidFill>
                  <a:srgbClr val="333333"/>
                </a:solidFill>
                <a:effectLst/>
                <a:latin typeface="Helvetica Neue"/>
              </a:rPr>
              <a:t>CellChat</a:t>
            </a:r>
            <a:r>
              <a:rPr lang="en-US" b="0" i="0" dirty="0">
                <a:solidFill>
                  <a:srgbClr val="333333"/>
                </a:solidFill>
                <a:effectLst/>
                <a:latin typeface="Helvetica Neue"/>
              </a:rPr>
              <a:t> models the probability of cell-cell communication by integrating gene expression with prior known knowledge of the interactions between signaling ligands, receptors and their cofactors using the law of mass action.</a:t>
            </a:r>
          </a:p>
          <a:p>
            <a:br>
              <a:rPr lang="en-US" dirty="0"/>
            </a:br>
            <a:r>
              <a:rPr lang="en-US" b="0" i="0" dirty="0">
                <a:solidFill>
                  <a:srgbClr val="333333"/>
                </a:solidFill>
                <a:effectLst/>
                <a:latin typeface="Helvetica Neue"/>
              </a:rPr>
              <a:t>The number of inferred ligand-receptor pairs clearly depends on the method for calculating the average gene expression per cell group. By default, </a:t>
            </a:r>
            <a:r>
              <a:rPr lang="en-US" b="0" i="0" dirty="0" err="1">
                <a:solidFill>
                  <a:srgbClr val="333333"/>
                </a:solidFill>
                <a:effectLst/>
                <a:latin typeface="Helvetica Neue"/>
              </a:rPr>
              <a:t>CellChat</a:t>
            </a:r>
            <a:r>
              <a:rPr lang="en-US" b="0" i="0" dirty="0">
                <a:solidFill>
                  <a:srgbClr val="333333"/>
                </a:solidFill>
                <a:effectLst/>
                <a:latin typeface="Helvetica Neue"/>
              </a:rPr>
              <a:t> uses a statistically robust mean method called ‘trimean’, which produces fewer interactions than other methods.</a:t>
            </a:r>
            <a:endParaRPr lang="tr-TR" dirty="0"/>
          </a:p>
        </p:txBody>
      </p:sp>
      <p:sp>
        <p:nvSpPr>
          <p:cNvPr id="4" name="Üst Bilgi Yer Tutucusu 3"/>
          <p:cNvSpPr>
            <a:spLocks noGrp="1"/>
          </p:cNvSpPr>
          <p:nvPr>
            <p:ph type="hdr" sz="quarter"/>
          </p:nvPr>
        </p:nvSpPr>
        <p:spPr/>
        <p:txBody>
          <a:bodyPr/>
          <a:lstStyle/>
          <a:p>
            <a:endParaRPr lang="tr-TR"/>
          </a:p>
        </p:txBody>
      </p:sp>
    </p:spTree>
    <p:extLst>
      <p:ext uri="{BB962C8B-B14F-4D97-AF65-F5344CB8AC3E}">
        <p14:creationId xmlns:p14="http://schemas.microsoft.com/office/powerpoint/2010/main" val="3169243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Helvetica Neue"/>
              </a:rPr>
              <a:t>It provides several ways for visualizing cell-cell communication network, including hierarchical plot, circle plot, Chord diagram, and bubble plot.</a:t>
            </a:r>
          </a:p>
          <a:p>
            <a:pPr algn="l">
              <a:buFont typeface="Arial" panose="020B0604020202020204" pitchFamily="34" charset="0"/>
              <a:buChar char="•"/>
            </a:pPr>
            <a:r>
              <a:rPr lang="en-US" b="0" i="0" dirty="0">
                <a:solidFill>
                  <a:srgbClr val="333333"/>
                </a:solidFill>
                <a:effectLst/>
                <a:latin typeface="Helvetica Neue"/>
              </a:rPr>
              <a:t>It can quantitatively characterize and compare the inferred cell-cell communication networks using an integrated approach by combining social network analysis, pattern recognition, and manifold learning approaches.</a:t>
            </a:r>
          </a:p>
          <a:p>
            <a:br>
              <a:rPr lang="en-US" b="0" i="0" dirty="0">
                <a:solidFill>
                  <a:srgbClr val="333333"/>
                </a:solidFill>
                <a:effectLst/>
                <a:latin typeface="Helvetica Neue"/>
              </a:rPr>
            </a:br>
            <a:endParaRPr lang="tr-TR" dirty="0"/>
          </a:p>
        </p:txBody>
      </p:sp>
      <p:sp>
        <p:nvSpPr>
          <p:cNvPr id="4" name="Üst Bilgi Yer Tutucusu 3"/>
          <p:cNvSpPr>
            <a:spLocks noGrp="1"/>
          </p:cNvSpPr>
          <p:nvPr>
            <p:ph type="hdr" sz="quarter"/>
          </p:nvPr>
        </p:nvSpPr>
        <p:spPr/>
        <p:txBody>
          <a:bodyPr/>
          <a:lstStyle/>
          <a:p>
            <a:endParaRPr lang="tr-TR"/>
          </a:p>
        </p:txBody>
      </p:sp>
    </p:spTree>
    <p:extLst>
      <p:ext uri="{BB962C8B-B14F-4D97-AF65-F5344CB8AC3E}">
        <p14:creationId xmlns:p14="http://schemas.microsoft.com/office/powerpoint/2010/main" val="163692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268FBD-EA67-736C-FEAD-5B70A277AE9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5218411-BED8-FFF2-A7DC-6CE64A892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97CE31D-6741-D51A-C29A-B31E05088E7B}"/>
              </a:ext>
            </a:extLst>
          </p:cNvPr>
          <p:cNvSpPr>
            <a:spLocks noGrp="1"/>
          </p:cNvSpPr>
          <p:nvPr>
            <p:ph type="dt" sz="half" idx="10"/>
          </p:nvPr>
        </p:nvSpPr>
        <p:spPr/>
        <p:txBody>
          <a:bodyPr/>
          <a:lstStyle/>
          <a:p>
            <a:fld id="{E488E0C1-AAEB-460F-8125-0761EAD0B0C0}" type="datetime1">
              <a:rPr lang="tr-TR" smtClean="0"/>
              <a:t>24.11.2022</a:t>
            </a:fld>
            <a:endParaRPr lang="tr-TR"/>
          </a:p>
        </p:txBody>
      </p:sp>
      <p:sp>
        <p:nvSpPr>
          <p:cNvPr id="5" name="Alt Bilgi Yer Tutucusu 4">
            <a:extLst>
              <a:ext uri="{FF2B5EF4-FFF2-40B4-BE49-F238E27FC236}">
                <a16:creationId xmlns:a16="http://schemas.microsoft.com/office/drawing/2014/main" id="{EC1837F9-D822-7A56-2B53-40AC04052E4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C586F78-1D97-D131-6CFB-9904880D6B6B}"/>
              </a:ext>
            </a:extLst>
          </p:cNvPr>
          <p:cNvSpPr>
            <a:spLocks noGrp="1"/>
          </p:cNvSpPr>
          <p:nvPr>
            <p:ph type="sldNum" sz="quarter" idx="12"/>
          </p:nvPr>
        </p:nvSpPr>
        <p:spPr/>
        <p:txBody>
          <a:bodyPr/>
          <a:lstStyle/>
          <a:p>
            <a:fld id="{5A89555E-CF2A-4304-9176-B081057F5A53}" type="slidenum">
              <a:rPr lang="tr-TR" smtClean="0"/>
              <a:t>‹#›</a:t>
            </a:fld>
            <a:endParaRPr lang="tr-TR"/>
          </a:p>
        </p:txBody>
      </p:sp>
    </p:spTree>
    <p:extLst>
      <p:ext uri="{BB962C8B-B14F-4D97-AF65-F5344CB8AC3E}">
        <p14:creationId xmlns:p14="http://schemas.microsoft.com/office/powerpoint/2010/main" val="194374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420268-CF16-E3D0-8AB1-4AD7AD2503E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0A82303-4FFB-62A1-E530-371121AE88B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1C479BB-B92D-F7C1-EAC3-3F639CDC74A4}"/>
              </a:ext>
            </a:extLst>
          </p:cNvPr>
          <p:cNvSpPr>
            <a:spLocks noGrp="1"/>
          </p:cNvSpPr>
          <p:nvPr>
            <p:ph type="dt" sz="half" idx="10"/>
          </p:nvPr>
        </p:nvSpPr>
        <p:spPr/>
        <p:txBody>
          <a:bodyPr/>
          <a:lstStyle/>
          <a:p>
            <a:fld id="{F4B50EB3-E99A-4BF5-9C19-762A78255E5D}" type="datetime1">
              <a:rPr lang="tr-TR" smtClean="0"/>
              <a:t>24.11.2022</a:t>
            </a:fld>
            <a:endParaRPr lang="tr-TR"/>
          </a:p>
        </p:txBody>
      </p:sp>
      <p:sp>
        <p:nvSpPr>
          <p:cNvPr id="5" name="Alt Bilgi Yer Tutucusu 4">
            <a:extLst>
              <a:ext uri="{FF2B5EF4-FFF2-40B4-BE49-F238E27FC236}">
                <a16:creationId xmlns:a16="http://schemas.microsoft.com/office/drawing/2014/main" id="{5469BDDA-7C59-91E0-35EE-10E06AC126B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AA749E-858C-23EF-60DD-BB936706267D}"/>
              </a:ext>
            </a:extLst>
          </p:cNvPr>
          <p:cNvSpPr>
            <a:spLocks noGrp="1"/>
          </p:cNvSpPr>
          <p:nvPr>
            <p:ph type="sldNum" sz="quarter" idx="12"/>
          </p:nvPr>
        </p:nvSpPr>
        <p:spPr/>
        <p:txBody>
          <a:bodyPr/>
          <a:lstStyle/>
          <a:p>
            <a:fld id="{5A89555E-CF2A-4304-9176-B081057F5A53}" type="slidenum">
              <a:rPr lang="tr-TR" smtClean="0"/>
              <a:t>‹#›</a:t>
            </a:fld>
            <a:endParaRPr lang="tr-TR"/>
          </a:p>
        </p:txBody>
      </p:sp>
    </p:spTree>
    <p:extLst>
      <p:ext uri="{BB962C8B-B14F-4D97-AF65-F5344CB8AC3E}">
        <p14:creationId xmlns:p14="http://schemas.microsoft.com/office/powerpoint/2010/main" val="585910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1B8FCD0-7472-66B4-809D-31A64E9643F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3350D25-0831-EBE4-3D3C-5063E38E54B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0D743F1-DE41-83CA-2D81-D945E13D3D40}"/>
              </a:ext>
            </a:extLst>
          </p:cNvPr>
          <p:cNvSpPr>
            <a:spLocks noGrp="1"/>
          </p:cNvSpPr>
          <p:nvPr>
            <p:ph type="dt" sz="half" idx="10"/>
          </p:nvPr>
        </p:nvSpPr>
        <p:spPr/>
        <p:txBody>
          <a:bodyPr/>
          <a:lstStyle/>
          <a:p>
            <a:fld id="{C3F86AD1-A573-45E3-BFA8-CB09A0A32495}" type="datetime1">
              <a:rPr lang="tr-TR" smtClean="0"/>
              <a:t>24.11.2022</a:t>
            </a:fld>
            <a:endParaRPr lang="tr-TR"/>
          </a:p>
        </p:txBody>
      </p:sp>
      <p:sp>
        <p:nvSpPr>
          <p:cNvPr id="5" name="Alt Bilgi Yer Tutucusu 4">
            <a:extLst>
              <a:ext uri="{FF2B5EF4-FFF2-40B4-BE49-F238E27FC236}">
                <a16:creationId xmlns:a16="http://schemas.microsoft.com/office/drawing/2014/main" id="{E25CA94A-13DB-0250-7F47-E1A8177409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55D5684-96D7-3A8F-A6DF-D5645BF737A7}"/>
              </a:ext>
            </a:extLst>
          </p:cNvPr>
          <p:cNvSpPr>
            <a:spLocks noGrp="1"/>
          </p:cNvSpPr>
          <p:nvPr>
            <p:ph type="sldNum" sz="quarter" idx="12"/>
          </p:nvPr>
        </p:nvSpPr>
        <p:spPr/>
        <p:txBody>
          <a:bodyPr/>
          <a:lstStyle/>
          <a:p>
            <a:fld id="{5A89555E-CF2A-4304-9176-B081057F5A53}" type="slidenum">
              <a:rPr lang="tr-TR" smtClean="0"/>
              <a:t>‹#›</a:t>
            </a:fld>
            <a:endParaRPr lang="tr-TR"/>
          </a:p>
        </p:txBody>
      </p:sp>
    </p:spTree>
    <p:extLst>
      <p:ext uri="{BB962C8B-B14F-4D97-AF65-F5344CB8AC3E}">
        <p14:creationId xmlns:p14="http://schemas.microsoft.com/office/powerpoint/2010/main" val="375995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D1A22D-43CD-E511-3B8F-3DB600B8B51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5C5296B-AD47-A99F-767A-EAA584F7E5C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5879472-49C9-1C81-8FEE-863C875E3F26}"/>
              </a:ext>
            </a:extLst>
          </p:cNvPr>
          <p:cNvSpPr>
            <a:spLocks noGrp="1"/>
          </p:cNvSpPr>
          <p:nvPr>
            <p:ph type="dt" sz="half" idx="10"/>
          </p:nvPr>
        </p:nvSpPr>
        <p:spPr/>
        <p:txBody>
          <a:bodyPr/>
          <a:lstStyle/>
          <a:p>
            <a:fld id="{B7CE84BD-C807-4554-B146-A82023E6A589}" type="datetime1">
              <a:rPr lang="tr-TR" smtClean="0"/>
              <a:t>24.11.2022</a:t>
            </a:fld>
            <a:endParaRPr lang="tr-TR"/>
          </a:p>
        </p:txBody>
      </p:sp>
      <p:sp>
        <p:nvSpPr>
          <p:cNvPr id="5" name="Alt Bilgi Yer Tutucusu 4">
            <a:extLst>
              <a:ext uri="{FF2B5EF4-FFF2-40B4-BE49-F238E27FC236}">
                <a16:creationId xmlns:a16="http://schemas.microsoft.com/office/drawing/2014/main" id="{7EF2A604-746A-AD72-107A-8EC05FD2EB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8AB9781-CD27-440B-4DE4-B8371447C21E}"/>
              </a:ext>
            </a:extLst>
          </p:cNvPr>
          <p:cNvSpPr>
            <a:spLocks noGrp="1"/>
          </p:cNvSpPr>
          <p:nvPr>
            <p:ph type="sldNum" sz="quarter" idx="12"/>
          </p:nvPr>
        </p:nvSpPr>
        <p:spPr/>
        <p:txBody>
          <a:bodyPr/>
          <a:lstStyle/>
          <a:p>
            <a:fld id="{5A89555E-CF2A-4304-9176-B081057F5A53}" type="slidenum">
              <a:rPr lang="tr-TR" smtClean="0"/>
              <a:t>‹#›</a:t>
            </a:fld>
            <a:endParaRPr lang="tr-TR"/>
          </a:p>
        </p:txBody>
      </p:sp>
    </p:spTree>
    <p:extLst>
      <p:ext uri="{BB962C8B-B14F-4D97-AF65-F5344CB8AC3E}">
        <p14:creationId xmlns:p14="http://schemas.microsoft.com/office/powerpoint/2010/main" val="35518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0899C9-7000-CAA0-EADD-B41F48FBFF0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8FCC3A8-98B3-6019-0E6D-B9C1AD844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55A93B8-B000-BA93-96F4-FD06E139D475}"/>
              </a:ext>
            </a:extLst>
          </p:cNvPr>
          <p:cNvSpPr>
            <a:spLocks noGrp="1"/>
          </p:cNvSpPr>
          <p:nvPr>
            <p:ph type="dt" sz="half" idx="10"/>
          </p:nvPr>
        </p:nvSpPr>
        <p:spPr/>
        <p:txBody>
          <a:bodyPr/>
          <a:lstStyle/>
          <a:p>
            <a:fld id="{8E9C8BFA-8D64-46A5-A749-B4FD09CF171F}" type="datetime1">
              <a:rPr lang="tr-TR" smtClean="0"/>
              <a:t>24.11.2022</a:t>
            </a:fld>
            <a:endParaRPr lang="tr-TR"/>
          </a:p>
        </p:txBody>
      </p:sp>
      <p:sp>
        <p:nvSpPr>
          <p:cNvPr id="5" name="Alt Bilgi Yer Tutucusu 4">
            <a:extLst>
              <a:ext uri="{FF2B5EF4-FFF2-40B4-BE49-F238E27FC236}">
                <a16:creationId xmlns:a16="http://schemas.microsoft.com/office/drawing/2014/main" id="{A8685813-6D61-831D-6DDC-8218591FB0F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DF44E72-FD9D-9138-50E6-FF94A7DF0A78}"/>
              </a:ext>
            </a:extLst>
          </p:cNvPr>
          <p:cNvSpPr>
            <a:spLocks noGrp="1"/>
          </p:cNvSpPr>
          <p:nvPr>
            <p:ph type="sldNum" sz="quarter" idx="12"/>
          </p:nvPr>
        </p:nvSpPr>
        <p:spPr/>
        <p:txBody>
          <a:bodyPr/>
          <a:lstStyle/>
          <a:p>
            <a:fld id="{5A89555E-CF2A-4304-9176-B081057F5A53}" type="slidenum">
              <a:rPr lang="tr-TR" smtClean="0"/>
              <a:t>‹#›</a:t>
            </a:fld>
            <a:endParaRPr lang="tr-TR"/>
          </a:p>
        </p:txBody>
      </p:sp>
    </p:spTree>
    <p:extLst>
      <p:ext uri="{BB962C8B-B14F-4D97-AF65-F5344CB8AC3E}">
        <p14:creationId xmlns:p14="http://schemas.microsoft.com/office/powerpoint/2010/main" val="379158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CE5CB-D0ED-66FB-88B2-B64C8B12081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4545BA5-B0B6-1923-73A9-7BE31522FA4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2E23E88-C685-5421-5216-6D5385F41FD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8A0CC40-F5A2-96A2-0906-B90EBBF5A53E}"/>
              </a:ext>
            </a:extLst>
          </p:cNvPr>
          <p:cNvSpPr>
            <a:spLocks noGrp="1"/>
          </p:cNvSpPr>
          <p:nvPr>
            <p:ph type="dt" sz="half" idx="10"/>
          </p:nvPr>
        </p:nvSpPr>
        <p:spPr/>
        <p:txBody>
          <a:bodyPr/>
          <a:lstStyle/>
          <a:p>
            <a:fld id="{7A6A7E68-6756-46A7-9E8F-6502855BF291}" type="datetime1">
              <a:rPr lang="tr-TR" smtClean="0"/>
              <a:t>24.11.2022</a:t>
            </a:fld>
            <a:endParaRPr lang="tr-TR"/>
          </a:p>
        </p:txBody>
      </p:sp>
      <p:sp>
        <p:nvSpPr>
          <p:cNvPr id="6" name="Alt Bilgi Yer Tutucusu 5">
            <a:extLst>
              <a:ext uri="{FF2B5EF4-FFF2-40B4-BE49-F238E27FC236}">
                <a16:creationId xmlns:a16="http://schemas.microsoft.com/office/drawing/2014/main" id="{478C63C3-7DB8-9C0A-94CF-66400957C9E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6ADDF54-64BB-AB08-ECA9-C27262978003}"/>
              </a:ext>
            </a:extLst>
          </p:cNvPr>
          <p:cNvSpPr>
            <a:spLocks noGrp="1"/>
          </p:cNvSpPr>
          <p:nvPr>
            <p:ph type="sldNum" sz="quarter" idx="12"/>
          </p:nvPr>
        </p:nvSpPr>
        <p:spPr/>
        <p:txBody>
          <a:bodyPr/>
          <a:lstStyle/>
          <a:p>
            <a:fld id="{5A89555E-CF2A-4304-9176-B081057F5A53}" type="slidenum">
              <a:rPr lang="tr-TR" smtClean="0"/>
              <a:t>‹#›</a:t>
            </a:fld>
            <a:endParaRPr lang="tr-TR"/>
          </a:p>
        </p:txBody>
      </p:sp>
    </p:spTree>
    <p:extLst>
      <p:ext uri="{BB962C8B-B14F-4D97-AF65-F5344CB8AC3E}">
        <p14:creationId xmlns:p14="http://schemas.microsoft.com/office/powerpoint/2010/main" val="205609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615D66-76AF-AA3E-9B2A-55950ED6CD1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598CCFD-DCDF-1117-83F7-02BE25B27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1A4BC0D-CFCA-D574-FE7A-DD69F81515D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4F09B36-3074-82D9-3AD2-4A6BE990CE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751D662-2C94-4E08-654E-18F491CFF5C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CC875BB-7095-F3B4-BED2-1E072C6E930F}"/>
              </a:ext>
            </a:extLst>
          </p:cNvPr>
          <p:cNvSpPr>
            <a:spLocks noGrp="1"/>
          </p:cNvSpPr>
          <p:nvPr>
            <p:ph type="dt" sz="half" idx="10"/>
          </p:nvPr>
        </p:nvSpPr>
        <p:spPr/>
        <p:txBody>
          <a:bodyPr/>
          <a:lstStyle/>
          <a:p>
            <a:fld id="{6279FE4D-A686-4479-87B5-80445474D69E}" type="datetime1">
              <a:rPr lang="tr-TR" smtClean="0"/>
              <a:t>24.11.2022</a:t>
            </a:fld>
            <a:endParaRPr lang="tr-TR"/>
          </a:p>
        </p:txBody>
      </p:sp>
      <p:sp>
        <p:nvSpPr>
          <p:cNvPr id="8" name="Alt Bilgi Yer Tutucusu 7">
            <a:extLst>
              <a:ext uri="{FF2B5EF4-FFF2-40B4-BE49-F238E27FC236}">
                <a16:creationId xmlns:a16="http://schemas.microsoft.com/office/drawing/2014/main" id="{96F3FCA0-2A93-7915-D3F2-EB859844414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3C70124-8A6A-0D9C-E0EF-B81E78F39399}"/>
              </a:ext>
            </a:extLst>
          </p:cNvPr>
          <p:cNvSpPr>
            <a:spLocks noGrp="1"/>
          </p:cNvSpPr>
          <p:nvPr>
            <p:ph type="sldNum" sz="quarter" idx="12"/>
          </p:nvPr>
        </p:nvSpPr>
        <p:spPr/>
        <p:txBody>
          <a:bodyPr/>
          <a:lstStyle/>
          <a:p>
            <a:fld id="{5A89555E-CF2A-4304-9176-B081057F5A53}" type="slidenum">
              <a:rPr lang="tr-TR" smtClean="0"/>
              <a:t>‹#›</a:t>
            </a:fld>
            <a:endParaRPr lang="tr-TR"/>
          </a:p>
        </p:txBody>
      </p:sp>
    </p:spTree>
    <p:extLst>
      <p:ext uri="{BB962C8B-B14F-4D97-AF65-F5344CB8AC3E}">
        <p14:creationId xmlns:p14="http://schemas.microsoft.com/office/powerpoint/2010/main" val="96401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F5601F-2AAC-AD4A-7446-493C8C6BFAB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1E02057-5F0C-5A15-163C-B685B2F75B77}"/>
              </a:ext>
            </a:extLst>
          </p:cNvPr>
          <p:cNvSpPr>
            <a:spLocks noGrp="1"/>
          </p:cNvSpPr>
          <p:nvPr>
            <p:ph type="dt" sz="half" idx="10"/>
          </p:nvPr>
        </p:nvSpPr>
        <p:spPr/>
        <p:txBody>
          <a:bodyPr/>
          <a:lstStyle/>
          <a:p>
            <a:fld id="{8AE9641C-CA21-40DD-AC7C-F4E84E8E4F02}" type="datetime1">
              <a:rPr lang="tr-TR" smtClean="0"/>
              <a:t>24.11.2022</a:t>
            </a:fld>
            <a:endParaRPr lang="tr-TR"/>
          </a:p>
        </p:txBody>
      </p:sp>
      <p:sp>
        <p:nvSpPr>
          <p:cNvPr id="4" name="Alt Bilgi Yer Tutucusu 3">
            <a:extLst>
              <a:ext uri="{FF2B5EF4-FFF2-40B4-BE49-F238E27FC236}">
                <a16:creationId xmlns:a16="http://schemas.microsoft.com/office/drawing/2014/main" id="{4F56FDFF-6C5C-6513-C455-1F879E6850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DF05390-159E-0988-5634-189D0F72B90B}"/>
              </a:ext>
            </a:extLst>
          </p:cNvPr>
          <p:cNvSpPr>
            <a:spLocks noGrp="1"/>
          </p:cNvSpPr>
          <p:nvPr>
            <p:ph type="sldNum" sz="quarter" idx="12"/>
          </p:nvPr>
        </p:nvSpPr>
        <p:spPr/>
        <p:txBody>
          <a:bodyPr/>
          <a:lstStyle/>
          <a:p>
            <a:fld id="{5A89555E-CF2A-4304-9176-B081057F5A53}" type="slidenum">
              <a:rPr lang="tr-TR" smtClean="0"/>
              <a:t>‹#›</a:t>
            </a:fld>
            <a:endParaRPr lang="tr-TR"/>
          </a:p>
        </p:txBody>
      </p:sp>
    </p:spTree>
    <p:extLst>
      <p:ext uri="{BB962C8B-B14F-4D97-AF65-F5344CB8AC3E}">
        <p14:creationId xmlns:p14="http://schemas.microsoft.com/office/powerpoint/2010/main" val="71448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FD12D43-6D36-6BB9-52F8-BDC64A843AF3}"/>
              </a:ext>
            </a:extLst>
          </p:cNvPr>
          <p:cNvSpPr>
            <a:spLocks noGrp="1"/>
          </p:cNvSpPr>
          <p:nvPr>
            <p:ph type="dt" sz="half" idx="10"/>
          </p:nvPr>
        </p:nvSpPr>
        <p:spPr/>
        <p:txBody>
          <a:bodyPr/>
          <a:lstStyle/>
          <a:p>
            <a:fld id="{4F3D3A73-E68C-4078-9D80-94C6EEA51B3F}" type="datetime1">
              <a:rPr lang="tr-TR" smtClean="0"/>
              <a:t>24.11.2022</a:t>
            </a:fld>
            <a:endParaRPr lang="tr-TR"/>
          </a:p>
        </p:txBody>
      </p:sp>
      <p:sp>
        <p:nvSpPr>
          <p:cNvPr id="3" name="Alt Bilgi Yer Tutucusu 2">
            <a:extLst>
              <a:ext uri="{FF2B5EF4-FFF2-40B4-BE49-F238E27FC236}">
                <a16:creationId xmlns:a16="http://schemas.microsoft.com/office/drawing/2014/main" id="{C3AB2506-438D-8F70-F434-9AD9CFBE21A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EE05AE2-8BFF-8FA3-73A2-50C736E13BDF}"/>
              </a:ext>
            </a:extLst>
          </p:cNvPr>
          <p:cNvSpPr>
            <a:spLocks noGrp="1"/>
          </p:cNvSpPr>
          <p:nvPr>
            <p:ph type="sldNum" sz="quarter" idx="12"/>
          </p:nvPr>
        </p:nvSpPr>
        <p:spPr/>
        <p:txBody>
          <a:bodyPr/>
          <a:lstStyle/>
          <a:p>
            <a:fld id="{5A89555E-CF2A-4304-9176-B081057F5A53}" type="slidenum">
              <a:rPr lang="tr-TR" smtClean="0"/>
              <a:t>‹#›</a:t>
            </a:fld>
            <a:endParaRPr lang="tr-TR"/>
          </a:p>
        </p:txBody>
      </p:sp>
    </p:spTree>
    <p:extLst>
      <p:ext uri="{BB962C8B-B14F-4D97-AF65-F5344CB8AC3E}">
        <p14:creationId xmlns:p14="http://schemas.microsoft.com/office/powerpoint/2010/main" val="217424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A41609-AF92-FDD8-BAA8-C60099DF982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BE8CB80-8B92-BF42-3132-B0F94164E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72117AD-D759-B8CD-DF2F-8991E9529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C3FDA9C-D226-1C5A-97F9-72393E658B9B}"/>
              </a:ext>
            </a:extLst>
          </p:cNvPr>
          <p:cNvSpPr>
            <a:spLocks noGrp="1"/>
          </p:cNvSpPr>
          <p:nvPr>
            <p:ph type="dt" sz="half" idx="10"/>
          </p:nvPr>
        </p:nvSpPr>
        <p:spPr/>
        <p:txBody>
          <a:bodyPr/>
          <a:lstStyle/>
          <a:p>
            <a:fld id="{0E5EF0F4-BEA2-4899-8E45-966847B59248}" type="datetime1">
              <a:rPr lang="tr-TR" smtClean="0"/>
              <a:t>24.11.2022</a:t>
            </a:fld>
            <a:endParaRPr lang="tr-TR"/>
          </a:p>
        </p:txBody>
      </p:sp>
      <p:sp>
        <p:nvSpPr>
          <p:cNvPr id="6" name="Alt Bilgi Yer Tutucusu 5">
            <a:extLst>
              <a:ext uri="{FF2B5EF4-FFF2-40B4-BE49-F238E27FC236}">
                <a16:creationId xmlns:a16="http://schemas.microsoft.com/office/drawing/2014/main" id="{512D4AB0-64D9-B7F9-3697-94FF298091F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C143E78-0F5C-8F72-6351-A97D753598A7}"/>
              </a:ext>
            </a:extLst>
          </p:cNvPr>
          <p:cNvSpPr>
            <a:spLocks noGrp="1"/>
          </p:cNvSpPr>
          <p:nvPr>
            <p:ph type="sldNum" sz="quarter" idx="12"/>
          </p:nvPr>
        </p:nvSpPr>
        <p:spPr/>
        <p:txBody>
          <a:bodyPr/>
          <a:lstStyle/>
          <a:p>
            <a:fld id="{5A89555E-CF2A-4304-9176-B081057F5A53}" type="slidenum">
              <a:rPr lang="tr-TR" smtClean="0"/>
              <a:t>‹#›</a:t>
            </a:fld>
            <a:endParaRPr lang="tr-TR"/>
          </a:p>
        </p:txBody>
      </p:sp>
    </p:spTree>
    <p:extLst>
      <p:ext uri="{BB962C8B-B14F-4D97-AF65-F5344CB8AC3E}">
        <p14:creationId xmlns:p14="http://schemas.microsoft.com/office/powerpoint/2010/main" val="306571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EEB88C-1FB6-6807-8106-A9CD13CBE66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F4E8F24-5970-B24E-343E-14B172F364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DF45A9E-4806-6EEF-4352-FEBEB6A21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F6EF42F-85CC-5270-3EA5-346708312C0C}"/>
              </a:ext>
            </a:extLst>
          </p:cNvPr>
          <p:cNvSpPr>
            <a:spLocks noGrp="1"/>
          </p:cNvSpPr>
          <p:nvPr>
            <p:ph type="dt" sz="half" idx="10"/>
          </p:nvPr>
        </p:nvSpPr>
        <p:spPr/>
        <p:txBody>
          <a:bodyPr/>
          <a:lstStyle/>
          <a:p>
            <a:fld id="{7D36451E-5EF1-49D0-BED0-F3E87F1FD712}" type="datetime1">
              <a:rPr lang="tr-TR" smtClean="0"/>
              <a:t>24.11.2022</a:t>
            </a:fld>
            <a:endParaRPr lang="tr-TR"/>
          </a:p>
        </p:txBody>
      </p:sp>
      <p:sp>
        <p:nvSpPr>
          <p:cNvPr id="6" name="Alt Bilgi Yer Tutucusu 5">
            <a:extLst>
              <a:ext uri="{FF2B5EF4-FFF2-40B4-BE49-F238E27FC236}">
                <a16:creationId xmlns:a16="http://schemas.microsoft.com/office/drawing/2014/main" id="{9BA806EC-6EEE-07E2-B30D-57F5B19D560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49C4582-22C7-56A8-0A84-407B9E72396B}"/>
              </a:ext>
            </a:extLst>
          </p:cNvPr>
          <p:cNvSpPr>
            <a:spLocks noGrp="1"/>
          </p:cNvSpPr>
          <p:nvPr>
            <p:ph type="sldNum" sz="quarter" idx="12"/>
          </p:nvPr>
        </p:nvSpPr>
        <p:spPr/>
        <p:txBody>
          <a:bodyPr/>
          <a:lstStyle/>
          <a:p>
            <a:fld id="{5A89555E-CF2A-4304-9176-B081057F5A53}" type="slidenum">
              <a:rPr lang="tr-TR" smtClean="0"/>
              <a:t>‹#›</a:t>
            </a:fld>
            <a:endParaRPr lang="tr-TR"/>
          </a:p>
        </p:txBody>
      </p:sp>
    </p:spTree>
    <p:extLst>
      <p:ext uri="{BB962C8B-B14F-4D97-AF65-F5344CB8AC3E}">
        <p14:creationId xmlns:p14="http://schemas.microsoft.com/office/powerpoint/2010/main" val="380834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A1F8265-5AEF-AF0C-CD5D-4F7E36902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76596D3-B426-91F5-71C7-2653EF9A3E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B85CFAE-9B45-0D36-8B2C-8D0BDDA7D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1A035-03DC-4B65-B57B-4D71742ABF7F}" type="datetime1">
              <a:rPr lang="tr-TR" smtClean="0"/>
              <a:t>24.11.2022</a:t>
            </a:fld>
            <a:endParaRPr lang="tr-TR"/>
          </a:p>
        </p:txBody>
      </p:sp>
      <p:sp>
        <p:nvSpPr>
          <p:cNvPr id="5" name="Alt Bilgi Yer Tutucusu 4">
            <a:extLst>
              <a:ext uri="{FF2B5EF4-FFF2-40B4-BE49-F238E27FC236}">
                <a16:creationId xmlns:a16="http://schemas.microsoft.com/office/drawing/2014/main" id="{77899B21-4346-9A5C-CB8B-C2E14215F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4CC64B6-8E7E-334B-A8CF-5E3683F2D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9555E-CF2A-4304-9176-B081057F5A53}" type="slidenum">
              <a:rPr lang="tr-TR" smtClean="0"/>
              <a:t>‹#›</a:t>
            </a:fld>
            <a:endParaRPr lang="tr-TR"/>
          </a:p>
        </p:txBody>
      </p:sp>
    </p:spTree>
    <p:extLst>
      <p:ext uri="{BB962C8B-B14F-4D97-AF65-F5344CB8AC3E}">
        <p14:creationId xmlns:p14="http://schemas.microsoft.com/office/powerpoint/2010/main" val="3116220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E01434A-E363-DA6B-EC70-379767B20386}"/>
              </a:ext>
            </a:extLst>
          </p:cNvPr>
          <p:cNvSpPr>
            <a:spLocks noGrp="1"/>
          </p:cNvSpPr>
          <p:nvPr>
            <p:ph type="ctrTitle"/>
          </p:nvPr>
        </p:nvSpPr>
        <p:spPr>
          <a:xfrm>
            <a:off x="643468" y="643467"/>
            <a:ext cx="4620584" cy="4567137"/>
          </a:xfrm>
        </p:spPr>
        <p:txBody>
          <a:bodyPr>
            <a:normAutofit/>
          </a:bodyPr>
          <a:lstStyle/>
          <a:p>
            <a:pPr algn="l"/>
            <a:r>
              <a:rPr lang="tr-TR" sz="4400" dirty="0" err="1"/>
              <a:t>Single</a:t>
            </a:r>
            <a:r>
              <a:rPr lang="tr-TR" sz="4400" dirty="0"/>
              <a:t>-Cell </a:t>
            </a:r>
            <a:r>
              <a:rPr lang="tr-TR" sz="4400" dirty="0" err="1"/>
              <a:t>Bioinformatics</a:t>
            </a:r>
            <a:r>
              <a:rPr lang="tr-TR" sz="4400" dirty="0"/>
              <a:t> Course </a:t>
            </a:r>
            <a:r>
              <a:rPr lang="tr-TR" sz="4400" dirty="0" err="1"/>
              <a:t>Tutorial</a:t>
            </a:r>
            <a:r>
              <a:rPr lang="tr-TR" sz="4400" dirty="0"/>
              <a:t> 5</a:t>
            </a:r>
          </a:p>
        </p:txBody>
      </p:sp>
      <p:sp>
        <p:nvSpPr>
          <p:cNvPr id="3" name="Alt Başlık 2">
            <a:extLst>
              <a:ext uri="{FF2B5EF4-FFF2-40B4-BE49-F238E27FC236}">
                <a16:creationId xmlns:a16="http://schemas.microsoft.com/office/drawing/2014/main" id="{B26B18FD-5BAF-B1DF-63C7-91C898F2C55B}"/>
              </a:ext>
            </a:extLst>
          </p:cNvPr>
          <p:cNvSpPr>
            <a:spLocks noGrp="1"/>
          </p:cNvSpPr>
          <p:nvPr>
            <p:ph type="subTitle" idx="1"/>
          </p:nvPr>
        </p:nvSpPr>
        <p:spPr>
          <a:xfrm>
            <a:off x="643467" y="5277684"/>
            <a:ext cx="4620584" cy="775494"/>
          </a:xfrm>
        </p:spPr>
        <p:txBody>
          <a:bodyPr>
            <a:normAutofit/>
          </a:bodyPr>
          <a:lstStyle/>
          <a:p>
            <a:pPr algn="l"/>
            <a:r>
              <a:rPr lang="en-US" dirty="0"/>
              <a:t>Trajectory inference and cell-cell communication</a:t>
            </a:r>
            <a:endParaRPr lang="tr-TR" dirty="0"/>
          </a:p>
        </p:txBody>
      </p:sp>
      <p:pic>
        <p:nvPicPr>
          <p:cNvPr id="4" name="Resim 3">
            <a:extLst>
              <a:ext uri="{FF2B5EF4-FFF2-40B4-BE49-F238E27FC236}">
                <a16:creationId xmlns:a16="http://schemas.microsoft.com/office/drawing/2014/main" id="{8F84E9A0-35BB-7674-78C1-08C7654C25CA}"/>
              </a:ext>
            </a:extLst>
          </p:cNvPr>
          <p:cNvPicPr>
            <a:picLocks noChangeAspect="1"/>
          </p:cNvPicPr>
          <p:nvPr/>
        </p:nvPicPr>
        <p:blipFill rotWithShape="1">
          <a:blip r:embed="rId2"/>
          <a:srcRect l="1360" r="67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Slayt Numarası Yer Tutucusu 4">
            <a:extLst>
              <a:ext uri="{FF2B5EF4-FFF2-40B4-BE49-F238E27FC236}">
                <a16:creationId xmlns:a16="http://schemas.microsoft.com/office/drawing/2014/main" id="{4E33A228-CFFA-1F31-0AA3-63C5B358A82E}"/>
              </a:ext>
            </a:extLst>
          </p:cNvPr>
          <p:cNvSpPr>
            <a:spLocks noGrp="1"/>
          </p:cNvSpPr>
          <p:nvPr>
            <p:ph type="sldNum" sz="quarter" idx="12"/>
          </p:nvPr>
        </p:nvSpPr>
        <p:spPr/>
        <p:txBody>
          <a:bodyPr/>
          <a:lstStyle/>
          <a:p>
            <a:fld id="{5A89555E-CF2A-4304-9176-B081057F5A53}" type="slidenum">
              <a:rPr lang="tr-TR" smtClean="0"/>
              <a:t>1</a:t>
            </a:fld>
            <a:endParaRPr lang="tr-TR"/>
          </a:p>
        </p:txBody>
      </p:sp>
    </p:spTree>
    <p:extLst>
      <p:ext uri="{BB962C8B-B14F-4D97-AF65-F5344CB8AC3E}">
        <p14:creationId xmlns:p14="http://schemas.microsoft.com/office/powerpoint/2010/main" val="34050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2"/>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10</a:t>
            </a:fld>
            <a:endParaRPr lang="tr-TR"/>
          </a:p>
        </p:txBody>
      </p:sp>
      <p:sp>
        <p:nvSpPr>
          <p:cNvPr id="5" name="Metin kutusu 4">
            <a:extLst>
              <a:ext uri="{FF2B5EF4-FFF2-40B4-BE49-F238E27FC236}">
                <a16:creationId xmlns:a16="http://schemas.microsoft.com/office/drawing/2014/main" id="{2A412F07-9D40-1781-0349-CEA9429C0564}"/>
              </a:ext>
            </a:extLst>
          </p:cNvPr>
          <p:cNvSpPr txBox="1"/>
          <p:nvPr/>
        </p:nvSpPr>
        <p:spPr>
          <a:xfrm>
            <a:off x="180772" y="5020066"/>
            <a:ext cx="11410545" cy="923330"/>
          </a:xfrm>
          <a:prstGeom prst="rect">
            <a:avLst/>
          </a:prstGeom>
          <a:noFill/>
        </p:spPr>
        <p:txBody>
          <a:bodyPr wrap="square">
            <a:spAutoFit/>
          </a:bodyPr>
          <a:lstStyle/>
          <a:p>
            <a:pPr marL="285750" indent="-285750">
              <a:buFont typeface="Arial" panose="020B0604020202020204" pitchFamily="34" charset="0"/>
              <a:buChar char="•"/>
            </a:pPr>
            <a:r>
              <a:rPr lang="en-US" dirty="0"/>
              <a:t>In short, Monocle3 uses UMAP to construct a initial trajectory inference and refines it with learning principal graph.</a:t>
            </a:r>
            <a:endParaRPr lang="tr-TR" dirty="0"/>
          </a:p>
          <a:p>
            <a:pPr marL="285750" indent="-285750">
              <a:buFont typeface="Arial" panose="020B0604020202020204" pitchFamily="34" charset="0"/>
              <a:buChar char="•"/>
            </a:pPr>
            <a:r>
              <a:rPr lang="en-US" i="0" dirty="0">
                <a:effectLst/>
              </a:rPr>
              <a:t>The </a:t>
            </a:r>
            <a:r>
              <a:rPr lang="en-US" i="0" dirty="0" err="1">
                <a:effectLst/>
              </a:rPr>
              <a:t>pseudotime</a:t>
            </a:r>
            <a:r>
              <a:rPr lang="en-US" i="0" dirty="0">
                <a:effectLst/>
              </a:rPr>
              <a:t> is calculated for individual cells by projecting the cells to their nearest point on the principal graph edge and measure distance along of principal points to the closest of their root nodes.</a:t>
            </a:r>
            <a:endParaRPr lang="tr-TR" dirty="0"/>
          </a:p>
        </p:txBody>
      </p:sp>
      <p:pic>
        <p:nvPicPr>
          <p:cNvPr id="3074" name="Picture 2">
            <a:extLst>
              <a:ext uri="{FF2B5EF4-FFF2-40B4-BE49-F238E27FC236}">
                <a16:creationId xmlns:a16="http://schemas.microsoft.com/office/drawing/2014/main" id="{FF1E1F8C-D1D7-4FB3-ECEE-464D1E277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208" y="212636"/>
            <a:ext cx="8699592" cy="4807430"/>
          </a:xfrm>
          <a:prstGeom prst="rect">
            <a:avLst/>
          </a:prstGeom>
          <a:noFill/>
          <a:extLst>
            <a:ext uri="{909E8E84-426E-40DD-AFC4-6F175D3DCCD1}">
              <a14:hiddenFill xmlns:a14="http://schemas.microsoft.com/office/drawing/2010/main">
                <a:solidFill>
                  <a:srgbClr val="FFFFFF"/>
                </a:solidFill>
              </a14:hiddenFill>
            </a:ext>
          </a:extLst>
        </p:spPr>
      </p:pic>
      <p:sp>
        <p:nvSpPr>
          <p:cNvPr id="8" name="Metin kutusu 7">
            <a:extLst>
              <a:ext uri="{FF2B5EF4-FFF2-40B4-BE49-F238E27FC236}">
                <a16:creationId xmlns:a16="http://schemas.microsoft.com/office/drawing/2014/main" id="{8B15FF8D-66EE-2C65-F818-6F560D95BB4B}"/>
              </a:ext>
            </a:extLst>
          </p:cNvPr>
          <p:cNvSpPr txBox="1"/>
          <p:nvPr/>
        </p:nvSpPr>
        <p:spPr>
          <a:xfrm>
            <a:off x="7748802" y="6171684"/>
            <a:ext cx="6094378" cy="369332"/>
          </a:xfrm>
          <a:prstGeom prst="rect">
            <a:avLst/>
          </a:prstGeom>
          <a:noFill/>
        </p:spPr>
        <p:txBody>
          <a:bodyPr wrap="square">
            <a:spAutoFit/>
          </a:bodyPr>
          <a:lstStyle/>
          <a:p>
            <a:r>
              <a:rPr lang="tr-TR" dirty="0"/>
              <a:t>cole-trapnell-lab.github.io</a:t>
            </a:r>
          </a:p>
        </p:txBody>
      </p:sp>
      <p:sp>
        <p:nvSpPr>
          <p:cNvPr id="6" name="TextBox 42">
            <a:extLst>
              <a:ext uri="{FF2B5EF4-FFF2-40B4-BE49-F238E27FC236}">
                <a16:creationId xmlns:a16="http://schemas.microsoft.com/office/drawing/2014/main" id="{D4EC4C83-D70C-20FC-DBAB-DE7377810CD3}"/>
              </a:ext>
            </a:extLst>
          </p:cNvPr>
          <p:cNvSpPr txBox="1"/>
          <p:nvPr/>
        </p:nvSpPr>
        <p:spPr>
          <a:xfrm>
            <a:off x="326873" y="179369"/>
            <a:ext cx="1678665" cy="523220"/>
          </a:xfrm>
          <a:prstGeom prst="rect">
            <a:avLst/>
          </a:prstGeom>
          <a:noFill/>
        </p:spPr>
        <p:txBody>
          <a:bodyPr wrap="none" rtlCol="0">
            <a:spAutoFit/>
          </a:bodyPr>
          <a:lstStyle/>
          <a:p>
            <a:r>
              <a:rPr lang="tr-TR" sz="2800" b="1" dirty="0"/>
              <a:t>Monocle3</a:t>
            </a:r>
            <a:endParaRPr lang="en-US" sz="2800" b="1" dirty="0"/>
          </a:p>
        </p:txBody>
      </p:sp>
    </p:spTree>
    <p:extLst>
      <p:ext uri="{BB962C8B-B14F-4D97-AF65-F5344CB8AC3E}">
        <p14:creationId xmlns:p14="http://schemas.microsoft.com/office/powerpoint/2010/main" val="292307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2"/>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11</a:t>
            </a:fld>
            <a:endParaRPr lang="tr-TR"/>
          </a:p>
        </p:txBody>
      </p:sp>
      <p:pic>
        <p:nvPicPr>
          <p:cNvPr id="5122" name="Picture 2">
            <a:extLst>
              <a:ext uri="{FF2B5EF4-FFF2-40B4-BE49-F238E27FC236}">
                <a16:creationId xmlns:a16="http://schemas.microsoft.com/office/drawing/2014/main" id="{1CD20564-3710-6362-5D74-942CE9733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37" y="152035"/>
            <a:ext cx="5757379" cy="5757379"/>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1ACB431E-8F20-3AE8-E0CA-A1EEA0487DC8}"/>
              </a:ext>
            </a:extLst>
          </p:cNvPr>
          <p:cNvSpPr txBox="1"/>
          <p:nvPr/>
        </p:nvSpPr>
        <p:spPr>
          <a:xfrm>
            <a:off x="7227881" y="1391454"/>
            <a:ext cx="6768548" cy="3200876"/>
          </a:xfrm>
          <a:prstGeom prst="rect">
            <a:avLst/>
          </a:prstGeom>
          <a:noFill/>
        </p:spPr>
        <p:txBody>
          <a:bodyPr wrap="square">
            <a:spAutoFit/>
          </a:bodyPr>
          <a:lstStyle/>
          <a:p>
            <a:pPr algn="l"/>
            <a:r>
              <a:rPr lang="tr-TR" sz="2200" b="1" i="0" dirty="0">
                <a:solidFill>
                  <a:srgbClr val="2C3E50"/>
                </a:solidFill>
                <a:effectLst/>
                <a:latin typeface="Lato" panose="020F0502020204030203" pitchFamily="34" charset="0"/>
              </a:rPr>
              <a:t>Monocle3 </a:t>
            </a:r>
            <a:r>
              <a:rPr lang="tr-TR" sz="2200" b="1" i="0" dirty="0" err="1">
                <a:solidFill>
                  <a:srgbClr val="2C3E50"/>
                </a:solidFill>
                <a:effectLst/>
                <a:latin typeface="Lato" panose="020F0502020204030203" pitchFamily="34" charset="0"/>
              </a:rPr>
              <a:t>workflow</a:t>
            </a:r>
            <a:r>
              <a:rPr lang="tr-TR" sz="2200" b="1" i="0" dirty="0">
                <a:solidFill>
                  <a:srgbClr val="2C3E50"/>
                </a:solidFill>
                <a:effectLst/>
                <a:latin typeface="Lato" panose="020F0502020204030203" pitchFamily="34" charset="0"/>
              </a:rPr>
              <a:t>:</a:t>
            </a:r>
          </a:p>
          <a:p>
            <a:pPr algn="l"/>
            <a:r>
              <a:rPr lang="en-US" b="0" i="0" dirty="0">
                <a:solidFill>
                  <a:srgbClr val="2C3E50"/>
                </a:solidFill>
                <a:effectLst/>
                <a:latin typeface="Lato" panose="020F0502020204030203" pitchFamily="34" charset="0"/>
              </a:rPr>
              <a:t>Step 1: Norm</a:t>
            </a:r>
            <a:r>
              <a:rPr lang="tr-TR" b="0" i="0" dirty="0">
                <a:solidFill>
                  <a:srgbClr val="2C3E50"/>
                </a:solidFill>
                <a:effectLst/>
                <a:latin typeface="Lato" panose="020F0502020204030203" pitchFamily="34" charset="0"/>
              </a:rPr>
              <a:t>a</a:t>
            </a:r>
            <a:r>
              <a:rPr lang="en-US" b="0" i="0" dirty="0" err="1">
                <a:solidFill>
                  <a:srgbClr val="2C3E50"/>
                </a:solidFill>
                <a:effectLst/>
                <a:latin typeface="Lato" panose="020F0502020204030203" pitchFamily="34" charset="0"/>
              </a:rPr>
              <a:t>lize</a:t>
            </a:r>
            <a:r>
              <a:rPr lang="en-US" b="0" i="0" dirty="0">
                <a:solidFill>
                  <a:srgbClr val="2C3E50"/>
                </a:solidFill>
                <a:effectLst/>
                <a:latin typeface="Lato" panose="020F0502020204030203" pitchFamily="34" charset="0"/>
              </a:rPr>
              <a:t> and pre-process the data</a:t>
            </a:r>
            <a:endParaRPr lang="tr-TR" b="0" i="0" dirty="0">
              <a:solidFill>
                <a:srgbClr val="2C3E50"/>
              </a:solidFill>
              <a:effectLst/>
              <a:latin typeface="Lato" panose="020F0502020204030203" pitchFamily="34" charset="0"/>
            </a:endParaRPr>
          </a:p>
          <a:p>
            <a:pPr algn="l"/>
            <a:r>
              <a:rPr lang="en-US" b="0" i="0" dirty="0">
                <a:solidFill>
                  <a:srgbClr val="2C3E50"/>
                </a:solidFill>
                <a:effectLst/>
                <a:latin typeface="Lato" panose="020F0502020204030203" pitchFamily="34" charset="0"/>
              </a:rPr>
              <a:t>Step 2: Reduce the dimensionality of the data</a:t>
            </a:r>
            <a:br>
              <a:rPr lang="en-US" dirty="0"/>
            </a:br>
            <a:r>
              <a:rPr lang="en-US" b="0" i="0" dirty="0">
                <a:solidFill>
                  <a:srgbClr val="2C3E50"/>
                </a:solidFill>
                <a:effectLst/>
                <a:latin typeface="Lato" panose="020F0502020204030203" pitchFamily="34" charset="0"/>
              </a:rPr>
              <a:t>Step 3: Partition the cells into supergroups</a:t>
            </a:r>
            <a:br>
              <a:rPr lang="en-US" dirty="0"/>
            </a:br>
            <a:r>
              <a:rPr lang="en-US" b="0" i="0" dirty="0">
                <a:solidFill>
                  <a:srgbClr val="2C3E50"/>
                </a:solidFill>
                <a:effectLst/>
                <a:latin typeface="Lato" panose="020F0502020204030203" pitchFamily="34" charset="0"/>
              </a:rPr>
              <a:t>Step 4: Learn the principal graph</a:t>
            </a:r>
          </a:p>
          <a:p>
            <a:pPr algn="l"/>
            <a:r>
              <a:rPr lang="en-US" b="0" i="0" dirty="0">
                <a:solidFill>
                  <a:srgbClr val="2C3E50"/>
                </a:solidFill>
                <a:effectLst/>
                <a:latin typeface="Lato" panose="020F0502020204030203" pitchFamily="34" charset="0"/>
              </a:rPr>
              <a:t>Step 5: Visualize the trajectory</a:t>
            </a:r>
          </a:p>
          <a:p>
            <a:br>
              <a:rPr lang="en-US" dirty="0"/>
            </a:br>
            <a:br>
              <a:rPr lang="en-US" dirty="0"/>
            </a:br>
            <a:endParaRPr lang="en-US" b="0" i="0" dirty="0">
              <a:solidFill>
                <a:srgbClr val="2C3E50"/>
              </a:solidFill>
              <a:effectLst/>
              <a:latin typeface="Lato" panose="020F0502020204030203" pitchFamily="34" charset="0"/>
            </a:endParaRPr>
          </a:p>
          <a:p>
            <a:br>
              <a:rPr lang="en-US" dirty="0"/>
            </a:br>
            <a:endParaRPr lang="tr-TR" dirty="0"/>
          </a:p>
        </p:txBody>
      </p:sp>
      <p:sp>
        <p:nvSpPr>
          <p:cNvPr id="6" name="Metin kutusu 5">
            <a:extLst>
              <a:ext uri="{FF2B5EF4-FFF2-40B4-BE49-F238E27FC236}">
                <a16:creationId xmlns:a16="http://schemas.microsoft.com/office/drawing/2014/main" id="{DF8CBB25-DEAD-B56C-1C3E-9D06355CED73}"/>
              </a:ext>
            </a:extLst>
          </p:cNvPr>
          <p:cNvSpPr txBox="1"/>
          <p:nvPr/>
        </p:nvSpPr>
        <p:spPr>
          <a:xfrm>
            <a:off x="7748802" y="6171684"/>
            <a:ext cx="6094378" cy="369332"/>
          </a:xfrm>
          <a:prstGeom prst="rect">
            <a:avLst/>
          </a:prstGeom>
          <a:noFill/>
        </p:spPr>
        <p:txBody>
          <a:bodyPr wrap="square">
            <a:spAutoFit/>
          </a:bodyPr>
          <a:lstStyle/>
          <a:p>
            <a:r>
              <a:rPr lang="tr-TR" dirty="0"/>
              <a:t>cole-trapnell-lab.github.io</a:t>
            </a:r>
          </a:p>
        </p:txBody>
      </p:sp>
      <p:sp>
        <p:nvSpPr>
          <p:cNvPr id="7" name="TextBox 42">
            <a:extLst>
              <a:ext uri="{FF2B5EF4-FFF2-40B4-BE49-F238E27FC236}">
                <a16:creationId xmlns:a16="http://schemas.microsoft.com/office/drawing/2014/main" id="{E3542617-78C1-9CB0-FCBA-C2F0CDE3377C}"/>
              </a:ext>
            </a:extLst>
          </p:cNvPr>
          <p:cNvSpPr txBox="1"/>
          <p:nvPr/>
        </p:nvSpPr>
        <p:spPr>
          <a:xfrm>
            <a:off x="9461145" y="78557"/>
            <a:ext cx="1678665" cy="523220"/>
          </a:xfrm>
          <a:prstGeom prst="rect">
            <a:avLst/>
          </a:prstGeom>
          <a:noFill/>
        </p:spPr>
        <p:txBody>
          <a:bodyPr wrap="none" rtlCol="0">
            <a:spAutoFit/>
          </a:bodyPr>
          <a:lstStyle/>
          <a:p>
            <a:r>
              <a:rPr lang="tr-TR" sz="2800" b="1" dirty="0"/>
              <a:t>Monocle3</a:t>
            </a:r>
            <a:endParaRPr lang="en-US" sz="2800" b="1" dirty="0"/>
          </a:p>
        </p:txBody>
      </p:sp>
    </p:spTree>
    <p:extLst>
      <p:ext uri="{BB962C8B-B14F-4D97-AF65-F5344CB8AC3E}">
        <p14:creationId xmlns:p14="http://schemas.microsoft.com/office/powerpoint/2010/main" val="133051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2"/>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12</a:t>
            </a:fld>
            <a:endParaRPr lang="tr-TR"/>
          </a:p>
        </p:txBody>
      </p:sp>
      <p:pic>
        <p:nvPicPr>
          <p:cNvPr id="5122" name="Picture 2">
            <a:extLst>
              <a:ext uri="{FF2B5EF4-FFF2-40B4-BE49-F238E27FC236}">
                <a16:creationId xmlns:a16="http://schemas.microsoft.com/office/drawing/2014/main" id="{1CD20564-3710-6362-5D74-942CE9733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72" y="179369"/>
            <a:ext cx="5757379" cy="5757379"/>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EA5214C4-21B0-629E-92D6-5455E777D715}"/>
              </a:ext>
            </a:extLst>
          </p:cNvPr>
          <p:cNvSpPr txBox="1"/>
          <p:nvPr/>
        </p:nvSpPr>
        <p:spPr>
          <a:xfrm>
            <a:off x="6253851" y="2269256"/>
            <a:ext cx="5415649" cy="646331"/>
          </a:xfrm>
          <a:prstGeom prst="rect">
            <a:avLst/>
          </a:prstGeom>
          <a:noFill/>
        </p:spPr>
        <p:txBody>
          <a:bodyPr wrap="square">
            <a:spAutoFit/>
          </a:bodyPr>
          <a:lstStyle/>
          <a:p>
            <a:r>
              <a:rPr lang="en-US" dirty="0"/>
              <a:t>Monocle 3 allows you to specify an internal part of the tree as the root. </a:t>
            </a:r>
            <a:endParaRPr lang="tr-TR" dirty="0"/>
          </a:p>
        </p:txBody>
      </p:sp>
      <p:sp>
        <p:nvSpPr>
          <p:cNvPr id="8" name="Metin kutusu 7">
            <a:extLst>
              <a:ext uri="{FF2B5EF4-FFF2-40B4-BE49-F238E27FC236}">
                <a16:creationId xmlns:a16="http://schemas.microsoft.com/office/drawing/2014/main" id="{D1460A53-7FC9-CDAC-82CC-E4D261B6BCBF}"/>
              </a:ext>
            </a:extLst>
          </p:cNvPr>
          <p:cNvSpPr txBox="1"/>
          <p:nvPr/>
        </p:nvSpPr>
        <p:spPr>
          <a:xfrm>
            <a:off x="7748802" y="6171684"/>
            <a:ext cx="6094378" cy="369332"/>
          </a:xfrm>
          <a:prstGeom prst="rect">
            <a:avLst/>
          </a:prstGeom>
          <a:noFill/>
        </p:spPr>
        <p:txBody>
          <a:bodyPr wrap="square">
            <a:spAutoFit/>
          </a:bodyPr>
          <a:lstStyle/>
          <a:p>
            <a:r>
              <a:rPr lang="tr-TR" dirty="0"/>
              <a:t>cole-trapnell-lab.github.io</a:t>
            </a:r>
          </a:p>
        </p:txBody>
      </p:sp>
      <p:sp>
        <p:nvSpPr>
          <p:cNvPr id="4" name="TextBox 42">
            <a:extLst>
              <a:ext uri="{FF2B5EF4-FFF2-40B4-BE49-F238E27FC236}">
                <a16:creationId xmlns:a16="http://schemas.microsoft.com/office/drawing/2014/main" id="{68693DB5-9308-4E3A-4007-9DD0CB19C630}"/>
              </a:ext>
            </a:extLst>
          </p:cNvPr>
          <p:cNvSpPr txBox="1"/>
          <p:nvPr/>
        </p:nvSpPr>
        <p:spPr>
          <a:xfrm>
            <a:off x="9461145" y="78557"/>
            <a:ext cx="1678665" cy="523220"/>
          </a:xfrm>
          <a:prstGeom prst="rect">
            <a:avLst/>
          </a:prstGeom>
          <a:noFill/>
        </p:spPr>
        <p:txBody>
          <a:bodyPr wrap="none" rtlCol="0">
            <a:spAutoFit/>
          </a:bodyPr>
          <a:lstStyle/>
          <a:p>
            <a:r>
              <a:rPr lang="tr-TR" sz="2800" b="1" dirty="0"/>
              <a:t>Monocle3</a:t>
            </a:r>
            <a:endParaRPr lang="en-US" sz="2800" b="1" dirty="0"/>
          </a:p>
        </p:txBody>
      </p:sp>
    </p:spTree>
    <p:extLst>
      <p:ext uri="{BB962C8B-B14F-4D97-AF65-F5344CB8AC3E}">
        <p14:creationId xmlns:p14="http://schemas.microsoft.com/office/powerpoint/2010/main" val="235504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3"/>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13</a:t>
            </a:fld>
            <a:endParaRPr lang="tr-TR"/>
          </a:p>
        </p:txBody>
      </p:sp>
      <p:pic>
        <p:nvPicPr>
          <p:cNvPr id="5122" name="Picture 2">
            <a:extLst>
              <a:ext uri="{FF2B5EF4-FFF2-40B4-BE49-F238E27FC236}">
                <a16:creationId xmlns:a16="http://schemas.microsoft.com/office/drawing/2014/main" id="{1CD20564-3710-6362-5D74-942CE97333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72" y="179369"/>
            <a:ext cx="5540495" cy="5540495"/>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F7D60BC6-1558-6FD5-5962-0F998A797D7F}"/>
              </a:ext>
            </a:extLst>
          </p:cNvPr>
          <p:cNvSpPr txBox="1"/>
          <p:nvPr/>
        </p:nvSpPr>
        <p:spPr>
          <a:xfrm>
            <a:off x="6253851" y="2250280"/>
            <a:ext cx="5757377" cy="1477328"/>
          </a:xfrm>
          <a:prstGeom prst="rect">
            <a:avLst/>
          </a:prstGeom>
          <a:noFill/>
        </p:spPr>
        <p:txBody>
          <a:bodyPr wrap="square">
            <a:spAutoFit/>
          </a:bodyPr>
          <a:lstStyle/>
          <a:p>
            <a:pPr marL="342900" indent="-342900">
              <a:buFont typeface="+mj-lt"/>
              <a:buAutoNum type="arabicPeriod"/>
            </a:pPr>
            <a:r>
              <a:rPr lang="en-US" dirty="0"/>
              <a:t>You can </a:t>
            </a:r>
            <a:r>
              <a:rPr lang="en-US" dirty="0" err="1"/>
              <a:t>specifiy</a:t>
            </a:r>
            <a:r>
              <a:rPr lang="en-US" dirty="0"/>
              <a:t> the name of a specific cell or principal graph node as the root by passing it to </a:t>
            </a:r>
            <a:r>
              <a:rPr lang="en-US" b="1" dirty="0" err="1"/>
              <a:t>orderCells</a:t>
            </a:r>
            <a:r>
              <a:rPr lang="en-US" b="1" dirty="0"/>
              <a:t>().</a:t>
            </a:r>
          </a:p>
          <a:p>
            <a:pPr marL="342900" indent="-342900">
              <a:buFont typeface="+mj-lt"/>
              <a:buAutoNum type="arabicPeriod"/>
            </a:pPr>
            <a:r>
              <a:rPr lang="en-US" dirty="0"/>
              <a:t>You can call </a:t>
            </a:r>
            <a:r>
              <a:rPr lang="en-US" b="1" dirty="0" err="1"/>
              <a:t>orderCells</a:t>
            </a:r>
            <a:r>
              <a:rPr lang="en-US" b="1" dirty="0"/>
              <a:t>() </a:t>
            </a:r>
            <a:r>
              <a:rPr lang="en-US" dirty="0"/>
              <a:t>with no root specified and it will open a window for you to select the root(s) with your mouse cursor</a:t>
            </a:r>
            <a:r>
              <a:rPr lang="tr-TR" dirty="0"/>
              <a:t>.</a:t>
            </a:r>
          </a:p>
        </p:txBody>
      </p:sp>
      <p:sp>
        <p:nvSpPr>
          <p:cNvPr id="8" name="Metin kutusu 7">
            <a:extLst>
              <a:ext uri="{FF2B5EF4-FFF2-40B4-BE49-F238E27FC236}">
                <a16:creationId xmlns:a16="http://schemas.microsoft.com/office/drawing/2014/main" id="{7A6E35A8-40B6-D794-6BAF-11E676098A13}"/>
              </a:ext>
            </a:extLst>
          </p:cNvPr>
          <p:cNvSpPr txBox="1"/>
          <p:nvPr/>
        </p:nvSpPr>
        <p:spPr>
          <a:xfrm>
            <a:off x="7748802" y="6171684"/>
            <a:ext cx="6094378" cy="369332"/>
          </a:xfrm>
          <a:prstGeom prst="rect">
            <a:avLst/>
          </a:prstGeom>
          <a:noFill/>
        </p:spPr>
        <p:txBody>
          <a:bodyPr wrap="square">
            <a:spAutoFit/>
          </a:bodyPr>
          <a:lstStyle/>
          <a:p>
            <a:r>
              <a:rPr lang="tr-TR" dirty="0"/>
              <a:t>cole-trapnell-lab.github.io</a:t>
            </a:r>
          </a:p>
        </p:txBody>
      </p:sp>
      <p:sp>
        <p:nvSpPr>
          <p:cNvPr id="4" name="TextBox 42">
            <a:extLst>
              <a:ext uri="{FF2B5EF4-FFF2-40B4-BE49-F238E27FC236}">
                <a16:creationId xmlns:a16="http://schemas.microsoft.com/office/drawing/2014/main" id="{F9F756F7-816F-D0F1-1D9D-DD0EF293CF05}"/>
              </a:ext>
            </a:extLst>
          </p:cNvPr>
          <p:cNvSpPr txBox="1"/>
          <p:nvPr/>
        </p:nvSpPr>
        <p:spPr>
          <a:xfrm>
            <a:off x="9461145" y="78557"/>
            <a:ext cx="1678665" cy="523220"/>
          </a:xfrm>
          <a:prstGeom prst="rect">
            <a:avLst/>
          </a:prstGeom>
          <a:noFill/>
        </p:spPr>
        <p:txBody>
          <a:bodyPr wrap="none" rtlCol="0">
            <a:spAutoFit/>
          </a:bodyPr>
          <a:lstStyle/>
          <a:p>
            <a:r>
              <a:rPr lang="tr-TR" sz="2800" b="1" dirty="0"/>
              <a:t>Monocle3</a:t>
            </a:r>
            <a:endParaRPr lang="en-US" sz="2800" b="1" dirty="0"/>
          </a:p>
        </p:txBody>
      </p:sp>
    </p:spTree>
    <p:extLst>
      <p:ext uri="{BB962C8B-B14F-4D97-AF65-F5344CB8AC3E}">
        <p14:creationId xmlns:p14="http://schemas.microsoft.com/office/powerpoint/2010/main" val="106603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3"/>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14</a:t>
            </a:fld>
            <a:endParaRPr lang="tr-TR"/>
          </a:p>
        </p:txBody>
      </p:sp>
      <p:pic>
        <p:nvPicPr>
          <p:cNvPr id="5122" name="Picture 2">
            <a:extLst>
              <a:ext uri="{FF2B5EF4-FFF2-40B4-BE49-F238E27FC236}">
                <a16:creationId xmlns:a16="http://schemas.microsoft.com/office/drawing/2014/main" id="{1CD20564-3710-6362-5D74-942CE97333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72" y="179369"/>
            <a:ext cx="5540495" cy="5540495"/>
          </a:xfrm>
          <a:prstGeom prst="rect">
            <a:avLst/>
          </a:prstGeom>
          <a:noFill/>
          <a:extLst>
            <a:ext uri="{909E8E84-426E-40DD-AFC4-6F175D3DCCD1}">
              <a14:hiddenFill xmlns:a14="http://schemas.microsoft.com/office/drawing/2010/main">
                <a:solidFill>
                  <a:srgbClr val="FFFFFF"/>
                </a:solidFill>
              </a14:hiddenFill>
            </a:ext>
          </a:extLst>
        </p:spPr>
      </p:pic>
      <p:sp>
        <p:nvSpPr>
          <p:cNvPr id="8" name="Metin kutusu 7">
            <a:extLst>
              <a:ext uri="{FF2B5EF4-FFF2-40B4-BE49-F238E27FC236}">
                <a16:creationId xmlns:a16="http://schemas.microsoft.com/office/drawing/2014/main" id="{7A1BC6CC-BDF5-B2C5-E715-22636A54112C}"/>
              </a:ext>
            </a:extLst>
          </p:cNvPr>
          <p:cNvSpPr txBox="1"/>
          <p:nvPr/>
        </p:nvSpPr>
        <p:spPr>
          <a:xfrm>
            <a:off x="7748802" y="6171684"/>
            <a:ext cx="6094378" cy="369332"/>
          </a:xfrm>
          <a:prstGeom prst="rect">
            <a:avLst/>
          </a:prstGeom>
          <a:noFill/>
        </p:spPr>
        <p:txBody>
          <a:bodyPr wrap="square">
            <a:spAutoFit/>
          </a:bodyPr>
          <a:lstStyle/>
          <a:p>
            <a:r>
              <a:rPr lang="tr-TR" dirty="0"/>
              <a:t>cole-trapnell-lab.github.io</a:t>
            </a:r>
          </a:p>
        </p:txBody>
      </p:sp>
      <p:sp>
        <p:nvSpPr>
          <p:cNvPr id="9" name="Metin kutusu 8">
            <a:extLst>
              <a:ext uri="{FF2B5EF4-FFF2-40B4-BE49-F238E27FC236}">
                <a16:creationId xmlns:a16="http://schemas.microsoft.com/office/drawing/2014/main" id="{7179EFF3-213D-DB06-88A0-B9AE29E4DA4D}"/>
              </a:ext>
            </a:extLst>
          </p:cNvPr>
          <p:cNvSpPr txBox="1"/>
          <p:nvPr/>
        </p:nvSpPr>
        <p:spPr>
          <a:xfrm>
            <a:off x="6776351" y="2492992"/>
            <a:ext cx="5415649" cy="369332"/>
          </a:xfrm>
          <a:prstGeom prst="rect">
            <a:avLst/>
          </a:prstGeom>
          <a:noFill/>
        </p:spPr>
        <p:txBody>
          <a:bodyPr wrap="square">
            <a:spAutoFit/>
          </a:bodyPr>
          <a:lstStyle/>
          <a:p>
            <a:r>
              <a:rPr lang="tr-TR" dirty="0" err="1"/>
              <a:t>Or</a:t>
            </a:r>
            <a:r>
              <a:rPr lang="tr-TR" dirty="0"/>
              <a:t> </a:t>
            </a:r>
            <a:r>
              <a:rPr lang="tr-TR" dirty="0" err="1"/>
              <a:t>you</a:t>
            </a:r>
            <a:r>
              <a:rPr lang="tr-TR" dirty="0"/>
              <a:t> can do </a:t>
            </a:r>
            <a:r>
              <a:rPr lang="tr-TR" dirty="0" err="1"/>
              <a:t>manual</a:t>
            </a:r>
            <a:r>
              <a:rPr lang="tr-TR" dirty="0"/>
              <a:t> </a:t>
            </a:r>
            <a:r>
              <a:rPr lang="tr-TR" dirty="0" err="1"/>
              <a:t>selection</a:t>
            </a:r>
            <a:r>
              <a:rPr lang="tr-TR" dirty="0"/>
              <a:t> of </a:t>
            </a:r>
            <a:r>
              <a:rPr lang="tr-TR" dirty="0" err="1"/>
              <a:t>root</a:t>
            </a:r>
            <a:r>
              <a:rPr lang="tr-TR" dirty="0"/>
              <a:t> </a:t>
            </a:r>
            <a:r>
              <a:rPr lang="tr-TR" dirty="0" err="1"/>
              <a:t>node</a:t>
            </a:r>
            <a:endParaRPr lang="tr-TR" dirty="0"/>
          </a:p>
        </p:txBody>
      </p:sp>
      <p:sp>
        <p:nvSpPr>
          <p:cNvPr id="4" name="TextBox 42">
            <a:extLst>
              <a:ext uri="{FF2B5EF4-FFF2-40B4-BE49-F238E27FC236}">
                <a16:creationId xmlns:a16="http://schemas.microsoft.com/office/drawing/2014/main" id="{B838C44A-8678-3443-F4D8-312CD4E922F6}"/>
              </a:ext>
            </a:extLst>
          </p:cNvPr>
          <p:cNvSpPr txBox="1"/>
          <p:nvPr/>
        </p:nvSpPr>
        <p:spPr>
          <a:xfrm>
            <a:off x="9461145" y="78557"/>
            <a:ext cx="1678665" cy="523220"/>
          </a:xfrm>
          <a:prstGeom prst="rect">
            <a:avLst/>
          </a:prstGeom>
          <a:noFill/>
        </p:spPr>
        <p:txBody>
          <a:bodyPr wrap="none" rtlCol="0">
            <a:spAutoFit/>
          </a:bodyPr>
          <a:lstStyle/>
          <a:p>
            <a:r>
              <a:rPr lang="tr-TR" sz="2800" b="1" dirty="0"/>
              <a:t>Monocle3</a:t>
            </a:r>
            <a:endParaRPr lang="en-US" sz="2800" b="1" dirty="0"/>
          </a:p>
        </p:txBody>
      </p:sp>
    </p:spTree>
    <p:extLst>
      <p:ext uri="{BB962C8B-B14F-4D97-AF65-F5344CB8AC3E}">
        <p14:creationId xmlns:p14="http://schemas.microsoft.com/office/powerpoint/2010/main" val="3321205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3"/>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15</a:t>
            </a:fld>
            <a:endParaRPr lang="tr-TR"/>
          </a:p>
        </p:txBody>
      </p:sp>
      <p:pic>
        <p:nvPicPr>
          <p:cNvPr id="6146" name="Picture 2">
            <a:extLst>
              <a:ext uri="{FF2B5EF4-FFF2-40B4-BE49-F238E27FC236}">
                <a16:creationId xmlns:a16="http://schemas.microsoft.com/office/drawing/2014/main" id="{FF35C01A-4767-32A1-9D33-7584688F0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97" y="579629"/>
            <a:ext cx="4932895" cy="493289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264739C5-7E7F-10F7-5921-58A33FB3CE06}"/>
              </a:ext>
            </a:extLst>
          </p:cNvPr>
          <p:cNvSpPr txBox="1"/>
          <p:nvPr/>
        </p:nvSpPr>
        <p:spPr>
          <a:xfrm>
            <a:off x="7748802" y="6171684"/>
            <a:ext cx="6094378" cy="369332"/>
          </a:xfrm>
          <a:prstGeom prst="rect">
            <a:avLst/>
          </a:prstGeom>
          <a:noFill/>
        </p:spPr>
        <p:txBody>
          <a:bodyPr wrap="square">
            <a:spAutoFit/>
          </a:bodyPr>
          <a:lstStyle/>
          <a:p>
            <a:r>
              <a:rPr lang="tr-TR" dirty="0"/>
              <a:t>cole-trapnell-lab.github.io</a:t>
            </a:r>
          </a:p>
        </p:txBody>
      </p:sp>
      <p:sp>
        <p:nvSpPr>
          <p:cNvPr id="5" name="Rectangle 3">
            <a:extLst>
              <a:ext uri="{FF2B5EF4-FFF2-40B4-BE49-F238E27FC236}">
                <a16:creationId xmlns:a16="http://schemas.microsoft.com/office/drawing/2014/main" id="{B958CB61-7452-8078-8F25-FD85DEB4464B}"/>
              </a:ext>
            </a:extLst>
          </p:cNvPr>
          <p:cNvSpPr>
            <a:spLocks noChangeArrowheads="1"/>
          </p:cNvSpPr>
          <p:nvPr/>
        </p:nvSpPr>
        <p:spPr bwMode="auto">
          <a:xfrm>
            <a:off x="6335950" y="2345421"/>
            <a:ext cx="5389122" cy="1083579"/>
          </a:xfrm>
          <a:prstGeom prst="rect">
            <a:avLst/>
          </a:prstGeom>
          <a:solidFill>
            <a:srgbClr val="EB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257FAD"/>
                </a:solidFill>
                <a:effectLst/>
                <a:latin typeface="Consolas" panose="020B0609020204030204" pitchFamily="49" charset="0"/>
              </a:rPr>
              <a:t>MPP_node_ids</a:t>
            </a:r>
            <a:r>
              <a:rPr kumimoji="0" lang="tr-TR" altLang="tr-TR" sz="1000" b="0" i="0" u="none" strike="noStrike" cap="none" normalizeH="0" baseline="0" dirty="0">
                <a:ln>
                  <a:noFill/>
                </a:ln>
                <a:solidFill>
                  <a:srgbClr val="516D7B"/>
                </a:solidFill>
                <a:effectLst/>
                <a:latin typeface="Consolas" panose="020B0609020204030204" pitchFamily="49" charset="0"/>
              </a:rPr>
              <a:t> </a:t>
            </a:r>
            <a:r>
              <a:rPr kumimoji="0" lang="tr-TR" altLang="tr-TR" sz="1000" b="0" i="0" u="none" strike="noStrike" cap="none" normalizeH="0" baseline="0" dirty="0">
                <a:ln>
                  <a:noFill/>
                </a:ln>
                <a:solidFill>
                  <a:srgbClr val="935C25"/>
                </a:solidFill>
                <a:effectLst/>
                <a:latin typeface="Consolas" panose="020B0609020204030204" pitchFamily="49" charset="0"/>
              </a:rPr>
              <a:t>=</a:t>
            </a:r>
            <a:r>
              <a:rPr kumimoji="0" lang="tr-TR" altLang="tr-TR" sz="1000" b="0" i="0" u="none" strike="noStrike" cap="none" normalizeH="0" baseline="0" dirty="0">
                <a:ln>
                  <a:noFill/>
                </a:ln>
                <a:solidFill>
                  <a:srgbClr val="516D7B"/>
                </a:solidFill>
                <a:effectLst/>
                <a:latin typeface="Consolas" panose="020B0609020204030204" pitchFamily="49" charset="0"/>
              </a:rPr>
              <a:t> </a:t>
            </a:r>
            <a:r>
              <a:rPr kumimoji="0" lang="tr-TR" altLang="tr-TR" sz="1000" b="0" i="0" u="none" strike="noStrike" cap="none" normalizeH="0" baseline="0" dirty="0" err="1">
                <a:ln>
                  <a:noFill/>
                </a:ln>
                <a:solidFill>
                  <a:srgbClr val="516D7B"/>
                </a:solidFill>
                <a:effectLst/>
                <a:latin typeface="Consolas" panose="020B0609020204030204" pitchFamily="49" charset="0"/>
              </a:rPr>
              <a:t>get_correct_root_state</a:t>
            </a:r>
            <a:r>
              <a:rPr kumimoji="0" lang="tr-TR" altLang="tr-TR" sz="1000" b="0" i="0" u="none" strike="noStrike" cap="none" normalizeH="0" baseline="0" dirty="0">
                <a:ln>
                  <a:noFill/>
                </a:ln>
                <a:solidFill>
                  <a:srgbClr val="516D7B"/>
                </a:solidFill>
                <a:effectLst/>
                <a:latin typeface="Consolas" panose="020B0609020204030204" pitchFamily="49" charset="0"/>
              </a:rPr>
              <a:t>(</a:t>
            </a:r>
            <a:r>
              <a:rPr kumimoji="0" lang="tr-TR" altLang="tr-TR" sz="1000" b="0" i="0" u="none" strike="noStrike" cap="none" normalizeH="0" baseline="0" dirty="0" err="1">
                <a:ln>
                  <a:noFill/>
                </a:ln>
                <a:solidFill>
                  <a:srgbClr val="257FAD"/>
                </a:solidFill>
                <a:effectLst/>
                <a:latin typeface="Consolas" panose="020B0609020204030204" pitchFamily="49" charset="0"/>
              </a:rPr>
              <a:t>cds</a:t>
            </a:r>
            <a:r>
              <a:rPr kumimoji="0" lang="tr-TR" altLang="tr-TR" sz="1000" b="0" i="0" u="none" strike="noStrike" cap="none" normalizeH="0" baseline="0" dirty="0">
                <a:ln>
                  <a:noFill/>
                </a:ln>
                <a:solidFill>
                  <a:srgbClr val="516D7B"/>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a:ln>
                  <a:noFill/>
                </a:ln>
                <a:solidFill>
                  <a:srgbClr val="516D7B"/>
                </a:solidFill>
                <a:effectLst/>
                <a:latin typeface="Consolas" panose="020B0609020204030204" pitchFamily="49" charset="0"/>
              </a:rPr>
              <a:t> </a:t>
            </a:r>
            <a:r>
              <a:rPr kumimoji="0" lang="tr-TR" altLang="tr-TR" sz="1000" b="0" i="0" u="none" strike="noStrike" cap="none" normalizeH="0" baseline="0" dirty="0" err="1">
                <a:ln>
                  <a:noFill/>
                </a:ln>
                <a:solidFill>
                  <a:srgbClr val="257FAD"/>
                </a:solidFill>
                <a:effectLst/>
                <a:latin typeface="Consolas" panose="020B0609020204030204" pitchFamily="49" charset="0"/>
              </a:rPr>
              <a:t>cell_phenotype</a:t>
            </a:r>
            <a:r>
              <a:rPr kumimoji="0" lang="tr-TR" altLang="tr-TR" sz="1000" b="0" i="0" u="none" strike="noStrike" cap="none" normalizeH="0" baseline="0" dirty="0">
                <a:ln>
                  <a:noFill/>
                </a:ln>
                <a:solidFill>
                  <a:srgbClr val="516D7B"/>
                </a:solidFill>
                <a:effectLst/>
                <a:latin typeface="Consolas" panose="020B0609020204030204" pitchFamily="49" charset="0"/>
              </a:rPr>
              <a:t> </a:t>
            </a:r>
            <a:r>
              <a:rPr kumimoji="0" lang="tr-TR" altLang="tr-TR" sz="1000" b="0" i="0" u="none" strike="noStrike" cap="none" normalizeH="0" baseline="0" dirty="0">
                <a:ln>
                  <a:noFill/>
                </a:ln>
                <a:solidFill>
                  <a:srgbClr val="935C25"/>
                </a:solidFill>
                <a:effectLst/>
                <a:latin typeface="Consolas" panose="020B0609020204030204" pitchFamily="49" charset="0"/>
              </a:rPr>
              <a:t>=</a:t>
            </a:r>
            <a:r>
              <a:rPr kumimoji="0" lang="tr-TR" altLang="tr-TR" sz="1000" b="0" i="0" u="none" strike="noStrike" cap="none" normalizeH="0" baseline="0" dirty="0">
                <a:ln>
                  <a:noFill/>
                </a:ln>
                <a:solidFill>
                  <a:srgbClr val="516D7B"/>
                </a:solidFill>
                <a:effectLst/>
                <a:latin typeface="Consolas" panose="020B0609020204030204" pitchFamily="49" charset="0"/>
              </a:rPr>
              <a:t> </a:t>
            </a:r>
            <a:r>
              <a:rPr kumimoji="0" lang="tr-TR" altLang="tr-TR" sz="1000" b="0" i="0" u="none" strike="noStrike" cap="none" normalizeH="0" baseline="0" dirty="0">
                <a:ln>
                  <a:noFill/>
                </a:ln>
                <a:solidFill>
                  <a:srgbClr val="2D8F6F"/>
                </a:solidFill>
                <a:effectLst/>
                <a:latin typeface="Consolas" panose="020B0609020204030204" pitchFamily="49" charset="0"/>
              </a:rPr>
              <a:t>'cell_type2’</a:t>
            </a:r>
            <a:r>
              <a:rPr kumimoji="0" lang="tr-TR" altLang="tr-TR" sz="1000" b="0" i="0" u="none" strike="noStrike" cap="none" normalizeH="0" baseline="0" dirty="0">
                <a:ln>
                  <a:noFill/>
                </a:ln>
                <a:solidFill>
                  <a:srgbClr val="516D7B"/>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a:ln>
                  <a:noFill/>
                </a:ln>
                <a:solidFill>
                  <a:srgbClr val="2D8F6F"/>
                </a:solidFill>
                <a:effectLst/>
                <a:latin typeface="Consolas" panose="020B0609020204030204" pitchFamily="49" charset="0"/>
              </a:rPr>
              <a:t>"</a:t>
            </a:r>
            <a:r>
              <a:rPr kumimoji="0" lang="tr-TR" altLang="tr-TR" sz="1000" b="0" i="0" u="none" strike="noStrike" cap="none" normalizeH="0" baseline="0" dirty="0" err="1">
                <a:ln>
                  <a:noFill/>
                </a:ln>
                <a:solidFill>
                  <a:srgbClr val="2D8F6F"/>
                </a:solidFill>
                <a:effectLst/>
                <a:latin typeface="Consolas" panose="020B0609020204030204" pitchFamily="49" charset="0"/>
              </a:rPr>
              <a:t>Multipotent</a:t>
            </a:r>
            <a:r>
              <a:rPr kumimoji="0" lang="tr-TR" altLang="tr-TR" sz="1000" b="0" i="0" u="none" strike="noStrike" cap="none" normalizeH="0" baseline="0" dirty="0">
                <a:ln>
                  <a:noFill/>
                </a:ln>
                <a:solidFill>
                  <a:srgbClr val="2D8F6F"/>
                </a:solidFill>
                <a:effectLst/>
                <a:latin typeface="Consolas" panose="020B0609020204030204" pitchFamily="49" charset="0"/>
              </a:rPr>
              <a:t> </a:t>
            </a:r>
            <a:r>
              <a:rPr kumimoji="0" lang="tr-TR" altLang="tr-TR" sz="1000" b="0" i="0" u="none" strike="noStrike" cap="none" normalizeH="0" baseline="0" dirty="0" err="1">
                <a:ln>
                  <a:noFill/>
                </a:ln>
                <a:solidFill>
                  <a:srgbClr val="2D8F6F"/>
                </a:solidFill>
                <a:effectLst/>
                <a:latin typeface="Consolas" panose="020B0609020204030204" pitchFamily="49" charset="0"/>
              </a:rPr>
              <a:t>progenitors</a:t>
            </a:r>
            <a:r>
              <a:rPr kumimoji="0" lang="tr-TR" altLang="tr-TR" sz="1000" b="0" i="0" u="none" strike="noStrike" cap="none" normalizeH="0" baseline="0" dirty="0">
                <a:ln>
                  <a:noFill/>
                </a:ln>
                <a:solidFill>
                  <a:srgbClr val="2D8F6F"/>
                </a:solidFill>
                <a:effectLst/>
                <a:latin typeface="Consolas" panose="020B0609020204030204" pitchFamily="49" charset="0"/>
              </a:rPr>
              <a:t>"</a:t>
            </a:r>
            <a:r>
              <a:rPr kumimoji="0" lang="tr-TR" altLang="tr-TR" sz="1000" b="0" i="0" u="none" strike="noStrike" cap="none" normalizeH="0" baseline="0" dirty="0">
                <a:ln>
                  <a:noFill/>
                </a:ln>
                <a:solidFill>
                  <a:srgbClr val="516D7B"/>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rgbClr val="516D7B"/>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257FAD"/>
                </a:solidFill>
                <a:effectLst/>
                <a:latin typeface="Consolas" panose="020B0609020204030204" pitchFamily="49" charset="0"/>
              </a:rPr>
              <a:t>cds</a:t>
            </a:r>
            <a:r>
              <a:rPr kumimoji="0" lang="tr-TR" altLang="tr-TR" sz="1000" b="0" i="0" u="none" strike="noStrike" cap="none" normalizeH="0" baseline="0" dirty="0">
                <a:ln>
                  <a:noFill/>
                </a:ln>
                <a:solidFill>
                  <a:srgbClr val="516D7B"/>
                </a:solidFill>
                <a:effectLst/>
                <a:latin typeface="Consolas" panose="020B0609020204030204" pitchFamily="49" charset="0"/>
              </a:rPr>
              <a:t> </a:t>
            </a:r>
            <a:r>
              <a:rPr kumimoji="0" lang="tr-TR" altLang="tr-TR" sz="1000" b="0" i="0" u="none" strike="noStrike" cap="none" normalizeH="0" baseline="0" dirty="0">
                <a:ln>
                  <a:noFill/>
                </a:ln>
                <a:solidFill>
                  <a:srgbClr val="935C25"/>
                </a:solidFill>
                <a:effectLst/>
                <a:latin typeface="Consolas" panose="020B0609020204030204" pitchFamily="49" charset="0"/>
              </a:rPr>
              <a:t>&lt;-</a:t>
            </a:r>
            <a:r>
              <a:rPr kumimoji="0" lang="tr-TR" altLang="tr-TR" sz="1000" b="0" i="0" u="none" strike="noStrike" cap="none" normalizeH="0" baseline="0" dirty="0">
                <a:ln>
                  <a:noFill/>
                </a:ln>
                <a:solidFill>
                  <a:srgbClr val="516D7B"/>
                </a:solidFill>
                <a:effectLst/>
                <a:latin typeface="Consolas" panose="020B0609020204030204" pitchFamily="49" charset="0"/>
              </a:rPr>
              <a:t> </a:t>
            </a:r>
            <a:r>
              <a:rPr kumimoji="0" lang="tr-TR" altLang="tr-TR" sz="1000" b="0" i="0" u="none" strike="noStrike" cap="none" normalizeH="0" baseline="0" dirty="0" err="1">
                <a:ln>
                  <a:noFill/>
                </a:ln>
                <a:solidFill>
                  <a:srgbClr val="516D7B"/>
                </a:solidFill>
                <a:effectLst/>
                <a:latin typeface="Consolas" panose="020B0609020204030204" pitchFamily="49" charset="0"/>
              </a:rPr>
              <a:t>orderCells</a:t>
            </a:r>
            <a:r>
              <a:rPr kumimoji="0" lang="tr-TR" altLang="tr-TR" sz="1000" b="0" i="0" u="none" strike="noStrike" cap="none" normalizeH="0" baseline="0" dirty="0">
                <a:ln>
                  <a:noFill/>
                </a:ln>
                <a:solidFill>
                  <a:srgbClr val="516D7B"/>
                </a:solidFill>
                <a:effectLst/>
                <a:latin typeface="Consolas" panose="020B0609020204030204" pitchFamily="49" charset="0"/>
              </a:rPr>
              <a:t>(</a:t>
            </a:r>
            <a:r>
              <a:rPr kumimoji="0" lang="tr-TR" altLang="tr-TR" sz="1000" b="0" i="0" u="none" strike="noStrike" cap="none" normalizeH="0" baseline="0" dirty="0" err="1">
                <a:ln>
                  <a:noFill/>
                </a:ln>
                <a:solidFill>
                  <a:srgbClr val="257FAD"/>
                </a:solidFill>
                <a:effectLst/>
                <a:latin typeface="Consolas" panose="020B0609020204030204" pitchFamily="49" charset="0"/>
              </a:rPr>
              <a:t>cds</a:t>
            </a:r>
            <a:r>
              <a:rPr kumimoji="0" lang="tr-TR" altLang="tr-TR" sz="1000" b="0" i="0" u="none" strike="noStrike" cap="none" normalizeH="0" baseline="0" dirty="0">
                <a:ln>
                  <a:noFill/>
                </a:ln>
                <a:solidFill>
                  <a:srgbClr val="516D7B"/>
                </a:solidFill>
                <a:effectLst/>
                <a:latin typeface="Consolas" panose="020B0609020204030204" pitchFamily="49" charset="0"/>
              </a:rPr>
              <a:t>, </a:t>
            </a:r>
            <a:r>
              <a:rPr kumimoji="0" lang="tr-TR" altLang="tr-TR" sz="1000" b="0" i="0" u="none" strike="noStrike" cap="none" normalizeH="0" baseline="0" dirty="0" err="1">
                <a:ln>
                  <a:noFill/>
                </a:ln>
                <a:solidFill>
                  <a:srgbClr val="257FAD"/>
                </a:solidFill>
                <a:effectLst/>
                <a:latin typeface="Consolas" panose="020B0609020204030204" pitchFamily="49" charset="0"/>
              </a:rPr>
              <a:t>root_pr_nodes</a:t>
            </a:r>
            <a:r>
              <a:rPr kumimoji="0" lang="tr-TR" altLang="tr-TR" sz="1000" b="0" i="0" u="none" strike="noStrike" cap="none" normalizeH="0" baseline="0" dirty="0">
                <a:ln>
                  <a:noFill/>
                </a:ln>
                <a:solidFill>
                  <a:srgbClr val="516D7B"/>
                </a:solidFill>
                <a:effectLst/>
                <a:latin typeface="Consolas" panose="020B0609020204030204" pitchFamily="49" charset="0"/>
              </a:rPr>
              <a:t> </a:t>
            </a:r>
            <a:r>
              <a:rPr kumimoji="0" lang="tr-TR" altLang="tr-TR" sz="1000" b="0" i="0" u="none" strike="noStrike" cap="none" normalizeH="0" baseline="0" dirty="0">
                <a:ln>
                  <a:noFill/>
                </a:ln>
                <a:solidFill>
                  <a:srgbClr val="935C25"/>
                </a:solidFill>
                <a:effectLst/>
                <a:latin typeface="Consolas" panose="020B0609020204030204" pitchFamily="49" charset="0"/>
              </a:rPr>
              <a:t>=</a:t>
            </a:r>
            <a:r>
              <a:rPr kumimoji="0" lang="tr-TR" altLang="tr-TR" sz="1000" b="0" i="0" u="none" strike="noStrike" cap="none" normalizeH="0" baseline="0" dirty="0">
                <a:ln>
                  <a:noFill/>
                </a:ln>
                <a:solidFill>
                  <a:srgbClr val="516D7B"/>
                </a:solidFill>
                <a:effectLst/>
                <a:latin typeface="Consolas" panose="020B0609020204030204" pitchFamily="49" charset="0"/>
              </a:rPr>
              <a:t> </a:t>
            </a:r>
            <a:r>
              <a:rPr kumimoji="0" lang="tr-TR" altLang="tr-TR" sz="1000" b="0" i="0" u="none" strike="noStrike" cap="none" normalizeH="0" baseline="0" dirty="0" err="1">
                <a:ln>
                  <a:noFill/>
                </a:ln>
                <a:solidFill>
                  <a:srgbClr val="257FAD"/>
                </a:solidFill>
                <a:effectLst/>
                <a:latin typeface="Consolas" panose="020B0609020204030204" pitchFamily="49" charset="0"/>
              </a:rPr>
              <a:t>MPP_node_ids</a:t>
            </a:r>
            <a:r>
              <a:rPr kumimoji="0" lang="tr-TR" altLang="tr-TR" sz="1000" b="0" i="0" u="none" strike="noStrike" cap="none" normalizeH="0" baseline="0" dirty="0">
                <a:ln>
                  <a:noFill/>
                </a:ln>
                <a:solidFill>
                  <a:srgbClr val="516D7B"/>
                </a:solidFill>
                <a:effectLst/>
                <a:latin typeface="Consolas" panose="020B0609020204030204" pitchFamily="49" charset="0"/>
              </a:rPr>
              <a:t>) </a:t>
            </a:r>
            <a:r>
              <a:rPr kumimoji="0" lang="tr-TR" altLang="tr-TR" sz="1000" b="0" i="0" u="none" strike="noStrike" cap="none" normalizeH="0" baseline="0" dirty="0" err="1">
                <a:ln>
                  <a:noFill/>
                </a:ln>
                <a:solidFill>
                  <a:srgbClr val="516D7B"/>
                </a:solidFill>
                <a:effectLst/>
                <a:latin typeface="Consolas" panose="020B0609020204030204" pitchFamily="49" charset="0"/>
              </a:rPr>
              <a:t>plot_cell_trajectory</a:t>
            </a:r>
            <a:r>
              <a:rPr kumimoji="0" lang="tr-TR" altLang="tr-TR" sz="1000" b="0" i="0" u="none" strike="noStrike" cap="none" normalizeH="0" baseline="0" dirty="0">
                <a:ln>
                  <a:noFill/>
                </a:ln>
                <a:solidFill>
                  <a:srgbClr val="516D7B"/>
                </a:solidFill>
                <a:effectLst/>
                <a:latin typeface="Consolas" panose="020B0609020204030204" pitchFamily="49" charset="0"/>
              </a:rPr>
              <a:t>(</a:t>
            </a:r>
            <a:r>
              <a:rPr kumimoji="0" lang="tr-TR" altLang="tr-TR" sz="1000" b="0" i="0" u="none" strike="noStrike" cap="none" normalizeH="0" baseline="0" dirty="0" err="1">
                <a:ln>
                  <a:noFill/>
                </a:ln>
                <a:solidFill>
                  <a:srgbClr val="257FAD"/>
                </a:solidFill>
                <a:effectLst/>
                <a:latin typeface="Consolas" panose="020B0609020204030204" pitchFamily="49" charset="0"/>
              </a:rPr>
              <a:t>cds</a:t>
            </a:r>
            <a:r>
              <a:rPr kumimoji="0" lang="tr-TR" altLang="tr-TR" sz="1000" b="0" i="0" u="none" strike="noStrike" cap="none" normalizeH="0" baseline="0" dirty="0">
                <a:ln>
                  <a:noFill/>
                </a:ln>
                <a:solidFill>
                  <a:srgbClr val="516D7B"/>
                </a:solidFill>
                <a:effectLst/>
                <a:latin typeface="Consolas" panose="020B0609020204030204" pitchFamily="49" charset="0"/>
              </a:rPr>
              <a: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6" name="TextBox 42">
            <a:extLst>
              <a:ext uri="{FF2B5EF4-FFF2-40B4-BE49-F238E27FC236}">
                <a16:creationId xmlns:a16="http://schemas.microsoft.com/office/drawing/2014/main" id="{C100D3F2-C899-E5F2-A449-AE3A8CF6B424}"/>
              </a:ext>
            </a:extLst>
          </p:cNvPr>
          <p:cNvSpPr txBox="1"/>
          <p:nvPr/>
        </p:nvSpPr>
        <p:spPr>
          <a:xfrm>
            <a:off x="9461145" y="78557"/>
            <a:ext cx="1678665" cy="523220"/>
          </a:xfrm>
          <a:prstGeom prst="rect">
            <a:avLst/>
          </a:prstGeom>
          <a:noFill/>
        </p:spPr>
        <p:txBody>
          <a:bodyPr wrap="none" rtlCol="0">
            <a:spAutoFit/>
          </a:bodyPr>
          <a:lstStyle/>
          <a:p>
            <a:r>
              <a:rPr lang="tr-TR" sz="2800" b="1" dirty="0"/>
              <a:t>Monocle3</a:t>
            </a:r>
            <a:endParaRPr lang="en-US" sz="2800" b="1" dirty="0"/>
          </a:p>
        </p:txBody>
      </p:sp>
    </p:spTree>
    <p:extLst>
      <p:ext uri="{BB962C8B-B14F-4D97-AF65-F5344CB8AC3E}">
        <p14:creationId xmlns:p14="http://schemas.microsoft.com/office/powerpoint/2010/main" val="1819087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3"/>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16</a:t>
            </a:fld>
            <a:endParaRPr lang="tr-TR"/>
          </a:p>
        </p:txBody>
      </p:sp>
      <p:sp>
        <p:nvSpPr>
          <p:cNvPr id="4" name="Metin kutusu 3">
            <a:extLst>
              <a:ext uri="{FF2B5EF4-FFF2-40B4-BE49-F238E27FC236}">
                <a16:creationId xmlns:a16="http://schemas.microsoft.com/office/drawing/2014/main" id="{264739C5-7E7F-10F7-5921-58A33FB3CE06}"/>
              </a:ext>
            </a:extLst>
          </p:cNvPr>
          <p:cNvSpPr txBox="1"/>
          <p:nvPr/>
        </p:nvSpPr>
        <p:spPr>
          <a:xfrm>
            <a:off x="7440849" y="6109356"/>
            <a:ext cx="6094378" cy="369332"/>
          </a:xfrm>
          <a:prstGeom prst="rect">
            <a:avLst/>
          </a:prstGeom>
          <a:noFill/>
        </p:spPr>
        <p:txBody>
          <a:bodyPr wrap="square">
            <a:spAutoFit/>
          </a:bodyPr>
          <a:lstStyle/>
          <a:p>
            <a:r>
              <a:rPr lang="tr-TR" dirty="0"/>
              <a:t>nature.com/articles/s41467-021-21246-9</a:t>
            </a:r>
          </a:p>
        </p:txBody>
      </p:sp>
      <p:sp>
        <p:nvSpPr>
          <p:cNvPr id="6" name="TextBox 42">
            <a:extLst>
              <a:ext uri="{FF2B5EF4-FFF2-40B4-BE49-F238E27FC236}">
                <a16:creationId xmlns:a16="http://schemas.microsoft.com/office/drawing/2014/main" id="{04E38C2D-2831-1E6D-91D2-7503E6B39C83}"/>
              </a:ext>
            </a:extLst>
          </p:cNvPr>
          <p:cNvSpPr txBox="1"/>
          <p:nvPr/>
        </p:nvSpPr>
        <p:spPr>
          <a:xfrm>
            <a:off x="482516" y="179369"/>
            <a:ext cx="1415644" cy="523220"/>
          </a:xfrm>
          <a:prstGeom prst="rect">
            <a:avLst/>
          </a:prstGeom>
          <a:noFill/>
        </p:spPr>
        <p:txBody>
          <a:bodyPr wrap="none" rtlCol="0">
            <a:spAutoFit/>
          </a:bodyPr>
          <a:lstStyle/>
          <a:p>
            <a:r>
              <a:rPr lang="tr-TR" sz="2800" b="1" dirty="0" err="1"/>
              <a:t>CellChat</a:t>
            </a:r>
            <a:endParaRPr lang="tr-TR" sz="2800" b="1" dirty="0"/>
          </a:p>
        </p:txBody>
      </p:sp>
      <p:pic>
        <p:nvPicPr>
          <p:cNvPr id="1026" name="Picture 2">
            <a:extLst>
              <a:ext uri="{FF2B5EF4-FFF2-40B4-BE49-F238E27FC236}">
                <a16:creationId xmlns:a16="http://schemas.microsoft.com/office/drawing/2014/main" id="{1074A322-DA18-89D3-B9EB-3222826463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407" y="440979"/>
            <a:ext cx="7260077" cy="549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382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3"/>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17</a:t>
            </a:fld>
            <a:endParaRPr lang="tr-TR"/>
          </a:p>
        </p:txBody>
      </p:sp>
      <p:sp>
        <p:nvSpPr>
          <p:cNvPr id="4" name="Metin kutusu 3">
            <a:extLst>
              <a:ext uri="{FF2B5EF4-FFF2-40B4-BE49-F238E27FC236}">
                <a16:creationId xmlns:a16="http://schemas.microsoft.com/office/drawing/2014/main" id="{264739C5-7E7F-10F7-5921-58A33FB3CE06}"/>
              </a:ext>
            </a:extLst>
          </p:cNvPr>
          <p:cNvSpPr txBox="1"/>
          <p:nvPr/>
        </p:nvSpPr>
        <p:spPr>
          <a:xfrm>
            <a:off x="7440849" y="6109356"/>
            <a:ext cx="6094378" cy="369332"/>
          </a:xfrm>
          <a:prstGeom prst="rect">
            <a:avLst/>
          </a:prstGeom>
          <a:noFill/>
        </p:spPr>
        <p:txBody>
          <a:bodyPr wrap="square">
            <a:spAutoFit/>
          </a:bodyPr>
          <a:lstStyle/>
          <a:p>
            <a:r>
              <a:rPr lang="tr-TR" dirty="0"/>
              <a:t>nature.com/articles/s41467-021-21246-9</a:t>
            </a:r>
          </a:p>
        </p:txBody>
      </p:sp>
      <p:sp>
        <p:nvSpPr>
          <p:cNvPr id="6" name="TextBox 42">
            <a:extLst>
              <a:ext uri="{FF2B5EF4-FFF2-40B4-BE49-F238E27FC236}">
                <a16:creationId xmlns:a16="http://schemas.microsoft.com/office/drawing/2014/main" id="{04E38C2D-2831-1E6D-91D2-7503E6B39C83}"/>
              </a:ext>
            </a:extLst>
          </p:cNvPr>
          <p:cNvSpPr txBox="1"/>
          <p:nvPr/>
        </p:nvSpPr>
        <p:spPr>
          <a:xfrm>
            <a:off x="10326908" y="136525"/>
            <a:ext cx="1415644" cy="523220"/>
          </a:xfrm>
          <a:prstGeom prst="rect">
            <a:avLst/>
          </a:prstGeom>
          <a:noFill/>
        </p:spPr>
        <p:txBody>
          <a:bodyPr wrap="none" rtlCol="0">
            <a:spAutoFit/>
          </a:bodyPr>
          <a:lstStyle/>
          <a:p>
            <a:r>
              <a:rPr lang="tr-TR" sz="2800" b="1" dirty="0" err="1"/>
              <a:t>CellChat</a:t>
            </a:r>
            <a:endParaRPr lang="tr-TR" sz="2800" b="1" dirty="0"/>
          </a:p>
        </p:txBody>
      </p:sp>
      <p:sp>
        <p:nvSpPr>
          <p:cNvPr id="7" name="Metin kutusu 6">
            <a:extLst>
              <a:ext uri="{FF2B5EF4-FFF2-40B4-BE49-F238E27FC236}">
                <a16:creationId xmlns:a16="http://schemas.microsoft.com/office/drawing/2014/main" id="{80475990-0B52-50BC-9CAC-6D75F81CC8F6}"/>
              </a:ext>
            </a:extLst>
          </p:cNvPr>
          <p:cNvSpPr txBox="1"/>
          <p:nvPr/>
        </p:nvSpPr>
        <p:spPr>
          <a:xfrm>
            <a:off x="6432873" y="1924165"/>
            <a:ext cx="5464055" cy="1754326"/>
          </a:xfrm>
          <a:prstGeom prst="rect">
            <a:avLst/>
          </a:prstGeom>
          <a:noFill/>
        </p:spPr>
        <p:txBody>
          <a:bodyPr wrap="square">
            <a:spAutoFit/>
          </a:bodyPr>
          <a:lstStyle/>
          <a:p>
            <a:pPr algn="just"/>
            <a:r>
              <a:rPr lang="en-US" b="1" i="0" dirty="0" err="1">
                <a:solidFill>
                  <a:srgbClr val="333333"/>
                </a:solidFill>
                <a:effectLst/>
                <a:latin typeface="Helvetica Neue"/>
              </a:rPr>
              <a:t>CellChat</a:t>
            </a:r>
            <a:r>
              <a:rPr lang="en-US" b="0" i="0" dirty="0">
                <a:solidFill>
                  <a:srgbClr val="333333"/>
                </a:solidFill>
                <a:effectLst/>
                <a:latin typeface="Helvetica Neue"/>
              </a:rPr>
              <a:t> requires two user inputs: </a:t>
            </a:r>
            <a:endParaRPr lang="tr-TR" b="0" i="0" dirty="0">
              <a:solidFill>
                <a:srgbClr val="333333"/>
              </a:solidFill>
              <a:effectLst/>
              <a:latin typeface="Helvetica Neue"/>
            </a:endParaRPr>
          </a:p>
          <a:p>
            <a:pPr marL="285750" indent="-285750" algn="just">
              <a:buFont typeface="Arial" panose="020B0604020202020204" pitchFamily="34" charset="0"/>
              <a:buChar char="•"/>
            </a:pPr>
            <a:r>
              <a:rPr lang="en-US" b="0" i="0" dirty="0">
                <a:solidFill>
                  <a:srgbClr val="333333"/>
                </a:solidFill>
                <a:effectLst/>
                <a:latin typeface="Helvetica Neue"/>
              </a:rPr>
              <a:t>one is the gene expression data of cells, </a:t>
            </a:r>
            <a:endParaRPr lang="tr-TR" b="0" i="0" dirty="0">
              <a:solidFill>
                <a:srgbClr val="333333"/>
              </a:solidFill>
              <a:effectLst/>
              <a:latin typeface="Helvetica Neue"/>
            </a:endParaRPr>
          </a:p>
          <a:p>
            <a:pPr marL="285750" indent="-285750" algn="just">
              <a:buFont typeface="Arial" panose="020B0604020202020204" pitchFamily="34" charset="0"/>
              <a:buChar char="•"/>
            </a:pPr>
            <a:r>
              <a:rPr lang="en-US" b="0" i="0" dirty="0">
                <a:solidFill>
                  <a:srgbClr val="333333"/>
                </a:solidFill>
                <a:effectLst/>
                <a:latin typeface="Helvetica Neue"/>
              </a:rPr>
              <a:t>the other is either user assigned cell labels (i.e., label-based mode) or a low-dimensional representation of the single-cell data (i.e., label-free mode).</a:t>
            </a:r>
            <a:endParaRPr lang="tr-TR" dirty="0"/>
          </a:p>
        </p:txBody>
      </p:sp>
      <p:pic>
        <p:nvPicPr>
          <p:cNvPr id="2050" name="Picture 2">
            <a:extLst>
              <a:ext uri="{FF2B5EF4-FFF2-40B4-BE49-F238E27FC236}">
                <a16:creationId xmlns:a16="http://schemas.microsoft.com/office/drawing/2014/main" id="{31A0AB07-E4FA-CA97-A7AB-777D850EB0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555" y="2048853"/>
            <a:ext cx="3038475"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291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3"/>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18</a:t>
            </a:fld>
            <a:endParaRPr lang="tr-TR"/>
          </a:p>
        </p:txBody>
      </p:sp>
      <p:sp>
        <p:nvSpPr>
          <p:cNvPr id="4" name="Metin kutusu 3">
            <a:extLst>
              <a:ext uri="{FF2B5EF4-FFF2-40B4-BE49-F238E27FC236}">
                <a16:creationId xmlns:a16="http://schemas.microsoft.com/office/drawing/2014/main" id="{264739C5-7E7F-10F7-5921-58A33FB3CE06}"/>
              </a:ext>
            </a:extLst>
          </p:cNvPr>
          <p:cNvSpPr txBox="1"/>
          <p:nvPr/>
        </p:nvSpPr>
        <p:spPr>
          <a:xfrm>
            <a:off x="7440849" y="6109356"/>
            <a:ext cx="6094378" cy="369332"/>
          </a:xfrm>
          <a:prstGeom prst="rect">
            <a:avLst/>
          </a:prstGeom>
          <a:noFill/>
        </p:spPr>
        <p:txBody>
          <a:bodyPr wrap="square">
            <a:spAutoFit/>
          </a:bodyPr>
          <a:lstStyle/>
          <a:p>
            <a:r>
              <a:rPr lang="tr-TR" dirty="0"/>
              <a:t>nature.com/articles/s41467-021-21246-9</a:t>
            </a:r>
          </a:p>
        </p:txBody>
      </p:sp>
      <p:sp>
        <p:nvSpPr>
          <p:cNvPr id="6" name="TextBox 42">
            <a:extLst>
              <a:ext uri="{FF2B5EF4-FFF2-40B4-BE49-F238E27FC236}">
                <a16:creationId xmlns:a16="http://schemas.microsoft.com/office/drawing/2014/main" id="{04E38C2D-2831-1E6D-91D2-7503E6B39C83}"/>
              </a:ext>
            </a:extLst>
          </p:cNvPr>
          <p:cNvSpPr txBox="1"/>
          <p:nvPr/>
        </p:nvSpPr>
        <p:spPr>
          <a:xfrm>
            <a:off x="10326908" y="136525"/>
            <a:ext cx="1415644" cy="523220"/>
          </a:xfrm>
          <a:prstGeom prst="rect">
            <a:avLst/>
          </a:prstGeom>
          <a:noFill/>
        </p:spPr>
        <p:txBody>
          <a:bodyPr wrap="none" rtlCol="0">
            <a:spAutoFit/>
          </a:bodyPr>
          <a:lstStyle/>
          <a:p>
            <a:r>
              <a:rPr lang="tr-TR" sz="2800" b="1" dirty="0" err="1"/>
              <a:t>CellChat</a:t>
            </a:r>
            <a:endParaRPr lang="tr-TR" sz="2800" b="1" dirty="0"/>
          </a:p>
        </p:txBody>
      </p:sp>
      <p:sp>
        <p:nvSpPr>
          <p:cNvPr id="7" name="Metin kutusu 6">
            <a:extLst>
              <a:ext uri="{FF2B5EF4-FFF2-40B4-BE49-F238E27FC236}">
                <a16:creationId xmlns:a16="http://schemas.microsoft.com/office/drawing/2014/main" id="{80475990-0B52-50BC-9CAC-6D75F81CC8F6}"/>
              </a:ext>
            </a:extLst>
          </p:cNvPr>
          <p:cNvSpPr txBox="1"/>
          <p:nvPr/>
        </p:nvSpPr>
        <p:spPr>
          <a:xfrm>
            <a:off x="6432873" y="1924165"/>
            <a:ext cx="5464055" cy="1200329"/>
          </a:xfrm>
          <a:prstGeom prst="rect">
            <a:avLst/>
          </a:prstGeom>
          <a:noFill/>
        </p:spPr>
        <p:txBody>
          <a:bodyPr wrap="square">
            <a:spAutoFit/>
          </a:bodyPr>
          <a:lstStyle/>
          <a:p>
            <a:pPr algn="just"/>
            <a:r>
              <a:rPr lang="en-US" b="1" i="0" dirty="0" err="1">
                <a:solidFill>
                  <a:srgbClr val="333333"/>
                </a:solidFill>
                <a:effectLst/>
                <a:latin typeface="Helvetica Neue"/>
              </a:rPr>
              <a:t>CellChat</a:t>
            </a:r>
            <a:r>
              <a:rPr lang="en-US" b="0" i="0" dirty="0">
                <a:solidFill>
                  <a:srgbClr val="333333"/>
                </a:solidFill>
                <a:effectLst/>
                <a:latin typeface="Helvetica Neue"/>
              </a:rPr>
              <a:t> </a:t>
            </a:r>
            <a:r>
              <a:rPr lang="tr-TR" b="0" i="0" dirty="0" err="1">
                <a:solidFill>
                  <a:srgbClr val="333333"/>
                </a:solidFill>
                <a:effectLst/>
                <a:latin typeface="Helvetica Neue"/>
              </a:rPr>
              <a:t>workflow</a:t>
            </a:r>
            <a:r>
              <a:rPr lang="tr-TR" b="0" i="0" dirty="0">
                <a:solidFill>
                  <a:srgbClr val="333333"/>
                </a:solidFill>
                <a:effectLst/>
                <a:latin typeface="Helvetica Neue"/>
              </a:rPr>
              <a:t>:</a:t>
            </a:r>
          </a:p>
          <a:p>
            <a:pPr marL="285750" indent="-285750" algn="just">
              <a:buFont typeface="Arial" panose="020B0604020202020204" pitchFamily="34" charset="0"/>
              <a:buChar char="•"/>
            </a:pPr>
            <a:r>
              <a:rPr lang="en-US" dirty="0"/>
              <a:t>Load data and create a </a:t>
            </a:r>
            <a:r>
              <a:rPr lang="en-US" b="1" dirty="0" err="1"/>
              <a:t>CellChat</a:t>
            </a:r>
            <a:r>
              <a:rPr lang="en-US" dirty="0"/>
              <a:t> object</a:t>
            </a:r>
          </a:p>
          <a:p>
            <a:pPr marL="285750" indent="-285750" algn="just">
              <a:buFont typeface="Arial" panose="020B0604020202020204" pitchFamily="34" charset="0"/>
              <a:buChar char="•"/>
            </a:pPr>
            <a:r>
              <a:rPr lang="en-US" dirty="0"/>
              <a:t>Set the ligand-receptor interaction database</a:t>
            </a:r>
            <a:r>
              <a:rPr lang="tr-TR" dirty="0"/>
              <a:t> </a:t>
            </a:r>
            <a:endParaRPr lang="en-US" dirty="0"/>
          </a:p>
          <a:p>
            <a:pPr marL="285750" indent="-285750" algn="just">
              <a:buFont typeface="Arial" panose="020B0604020202020204" pitchFamily="34" charset="0"/>
              <a:buChar char="•"/>
            </a:pPr>
            <a:endParaRPr lang="tr-TR" dirty="0"/>
          </a:p>
        </p:txBody>
      </p:sp>
      <p:pic>
        <p:nvPicPr>
          <p:cNvPr id="2050" name="Picture 2">
            <a:extLst>
              <a:ext uri="{FF2B5EF4-FFF2-40B4-BE49-F238E27FC236}">
                <a16:creationId xmlns:a16="http://schemas.microsoft.com/office/drawing/2014/main" id="{31A0AB07-E4FA-CA97-A7AB-777D850EB0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555" y="2048853"/>
            <a:ext cx="3038475"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505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3"/>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19</a:t>
            </a:fld>
            <a:endParaRPr lang="tr-TR"/>
          </a:p>
        </p:txBody>
      </p:sp>
      <p:sp>
        <p:nvSpPr>
          <p:cNvPr id="4" name="Metin kutusu 3">
            <a:extLst>
              <a:ext uri="{FF2B5EF4-FFF2-40B4-BE49-F238E27FC236}">
                <a16:creationId xmlns:a16="http://schemas.microsoft.com/office/drawing/2014/main" id="{264739C5-7E7F-10F7-5921-58A33FB3CE06}"/>
              </a:ext>
            </a:extLst>
          </p:cNvPr>
          <p:cNvSpPr txBox="1"/>
          <p:nvPr/>
        </p:nvSpPr>
        <p:spPr>
          <a:xfrm>
            <a:off x="7440849" y="6109356"/>
            <a:ext cx="6094378" cy="369332"/>
          </a:xfrm>
          <a:prstGeom prst="rect">
            <a:avLst/>
          </a:prstGeom>
          <a:noFill/>
        </p:spPr>
        <p:txBody>
          <a:bodyPr wrap="square">
            <a:spAutoFit/>
          </a:bodyPr>
          <a:lstStyle/>
          <a:p>
            <a:r>
              <a:rPr lang="tr-TR" dirty="0"/>
              <a:t>nature.com/articles/s41467-021-21246-9</a:t>
            </a:r>
          </a:p>
        </p:txBody>
      </p:sp>
      <p:sp>
        <p:nvSpPr>
          <p:cNvPr id="6" name="TextBox 42">
            <a:extLst>
              <a:ext uri="{FF2B5EF4-FFF2-40B4-BE49-F238E27FC236}">
                <a16:creationId xmlns:a16="http://schemas.microsoft.com/office/drawing/2014/main" id="{04E38C2D-2831-1E6D-91D2-7503E6B39C83}"/>
              </a:ext>
            </a:extLst>
          </p:cNvPr>
          <p:cNvSpPr txBox="1"/>
          <p:nvPr/>
        </p:nvSpPr>
        <p:spPr>
          <a:xfrm>
            <a:off x="10326908" y="136525"/>
            <a:ext cx="1415644" cy="523220"/>
          </a:xfrm>
          <a:prstGeom prst="rect">
            <a:avLst/>
          </a:prstGeom>
          <a:noFill/>
        </p:spPr>
        <p:txBody>
          <a:bodyPr wrap="none" rtlCol="0">
            <a:spAutoFit/>
          </a:bodyPr>
          <a:lstStyle/>
          <a:p>
            <a:r>
              <a:rPr lang="tr-TR" sz="2800" b="1" dirty="0" err="1"/>
              <a:t>CellChat</a:t>
            </a:r>
            <a:endParaRPr lang="tr-TR" sz="2800" b="1" dirty="0"/>
          </a:p>
        </p:txBody>
      </p:sp>
      <p:sp>
        <p:nvSpPr>
          <p:cNvPr id="7" name="Metin kutusu 6">
            <a:extLst>
              <a:ext uri="{FF2B5EF4-FFF2-40B4-BE49-F238E27FC236}">
                <a16:creationId xmlns:a16="http://schemas.microsoft.com/office/drawing/2014/main" id="{80475990-0B52-50BC-9CAC-6D75F81CC8F6}"/>
              </a:ext>
            </a:extLst>
          </p:cNvPr>
          <p:cNvSpPr txBox="1"/>
          <p:nvPr/>
        </p:nvSpPr>
        <p:spPr>
          <a:xfrm>
            <a:off x="448919" y="4798942"/>
            <a:ext cx="5464055" cy="1200329"/>
          </a:xfrm>
          <a:prstGeom prst="rect">
            <a:avLst/>
          </a:prstGeom>
          <a:noFill/>
        </p:spPr>
        <p:txBody>
          <a:bodyPr wrap="square">
            <a:spAutoFit/>
          </a:bodyPr>
          <a:lstStyle/>
          <a:p>
            <a:pPr algn="just"/>
            <a:r>
              <a:rPr lang="en-US" b="1" i="0" dirty="0" err="1">
                <a:solidFill>
                  <a:srgbClr val="333333"/>
                </a:solidFill>
                <a:effectLst/>
                <a:latin typeface="Helvetica Neue"/>
              </a:rPr>
              <a:t>CellChat</a:t>
            </a:r>
            <a:r>
              <a:rPr lang="en-US" b="0" i="0" dirty="0">
                <a:solidFill>
                  <a:srgbClr val="333333"/>
                </a:solidFill>
                <a:effectLst/>
                <a:latin typeface="Helvetica Neue"/>
              </a:rPr>
              <a:t> </a:t>
            </a:r>
            <a:r>
              <a:rPr lang="tr-TR" b="0" i="0" dirty="0" err="1">
                <a:solidFill>
                  <a:srgbClr val="333333"/>
                </a:solidFill>
                <a:effectLst/>
                <a:latin typeface="Helvetica Neue"/>
              </a:rPr>
              <a:t>workflow</a:t>
            </a:r>
            <a:r>
              <a:rPr lang="tr-TR" b="0" i="0" dirty="0">
                <a:solidFill>
                  <a:srgbClr val="333333"/>
                </a:solidFill>
                <a:effectLst/>
                <a:latin typeface="Helvetica Neue"/>
              </a:rPr>
              <a:t>:</a:t>
            </a:r>
          </a:p>
          <a:p>
            <a:pPr marL="285750" indent="-285750" algn="just">
              <a:buFont typeface="Arial" panose="020B0604020202020204" pitchFamily="34" charset="0"/>
              <a:buChar char="•"/>
            </a:pPr>
            <a:r>
              <a:rPr lang="en-US" dirty="0"/>
              <a:t>Load data and create a </a:t>
            </a:r>
            <a:r>
              <a:rPr lang="en-US" b="1" dirty="0" err="1"/>
              <a:t>CellChat</a:t>
            </a:r>
            <a:r>
              <a:rPr lang="en-US" dirty="0"/>
              <a:t> object</a:t>
            </a:r>
          </a:p>
          <a:p>
            <a:pPr marL="285750" indent="-285750" algn="just">
              <a:buFont typeface="Arial" panose="020B0604020202020204" pitchFamily="34" charset="0"/>
              <a:buChar char="•"/>
            </a:pPr>
            <a:r>
              <a:rPr lang="en-US" dirty="0"/>
              <a:t>Set the ligand-receptor interaction database</a:t>
            </a:r>
            <a:r>
              <a:rPr lang="tr-TR" dirty="0"/>
              <a:t> </a:t>
            </a:r>
            <a:endParaRPr lang="en-US" dirty="0"/>
          </a:p>
          <a:p>
            <a:pPr marL="285750" indent="-285750" algn="just">
              <a:buFont typeface="Arial" panose="020B0604020202020204" pitchFamily="34" charset="0"/>
              <a:buChar char="•"/>
            </a:pPr>
            <a:endParaRPr lang="tr-TR" dirty="0"/>
          </a:p>
        </p:txBody>
      </p:sp>
      <p:pic>
        <p:nvPicPr>
          <p:cNvPr id="5" name="Resim 4">
            <a:extLst>
              <a:ext uri="{FF2B5EF4-FFF2-40B4-BE49-F238E27FC236}">
                <a16:creationId xmlns:a16="http://schemas.microsoft.com/office/drawing/2014/main" id="{B998727D-5C37-274B-1E3A-6C201BE00D52}"/>
              </a:ext>
            </a:extLst>
          </p:cNvPr>
          <p:cNvPicPr>
            <a:picLocks noChangeAspect="1"/>
          </p:cNvPicPr>
          <p:nvPr/>
        </p:nvPicPr>
        <p:blipFill>
          <a:blip r:embed="rId4"/>
          <a:stretch>
            <a:fillRect/>
          </a:stretch>
        </p:blipFill>
        <p:spPr>
          <a:xfrm>
            <a:off x="1634249" y="-369525"/>
            <a:ext cx="8093411" cy="5058382"/>
          </a:xfrm>
          <a:prstGeom prst="rect">
            <a:avLst/>
          </a:prstGeom>
        </p:spPr>
      </p:pic>
      <p:sp>
        <p:nvSpPr>
          <p:cNvPr id="8" name="Rectangle 1">
            <a:extLst>
              <a:ext uri="{FF2B5EF4-FFF2-40B4-BE49-F238E27FC236}">
                <a16:creationId xmlns:a16="http://schemas.microsoft.com/office/drawing/2014/main" id="{A7A17627-D5B4-67B8-A25D-4FA46FA701A5}"/>
              </a:ext>
            </a:extLst>
          </p:cNvPr>
          <p:cNvSpPr>
            <a:spLocks noChangeArrowheads="1"/>
          </p:cNvSpPr>
          <p:nvPr/>
        </p:nvSpPr>
        <p:spPr bwMode="auto">
          <a:xfrm>
            <a:off x="7497545" y="5113197"/>
            <a:ext cx="2484655" cy="3718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CellChatDB</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&lt;- </a:t>
            </a: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CellChatDB.human</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showDatabaseCategory</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CellChatDB</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95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2"/>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2</a:t>
            </a:fld>
            <a:endParaRPr lang="tr-TR"/>
          </a:p>
        </p:txBody>
      </p:sp>
      <p:grpSp>
        <p:nvGrpSpPr>
          <p:cNvPr id="5" name="Group 1">
            <a:extLst>
              <a:ext uri="{FF2B5EF4-FFF2-40B4-BE49-F238E27FC236}">
                <a16:creationId xmlns:a16="http://schemas.microsoft.com/office/drawing/2014/main" id="{AFD9D6D1-DB81-0AB8-232D-EE074677581A}"/>
              </a:ext>
            </a:extLst>
          </p:cNvPr>
          <p:cNvGrpSpPr/>
          <p:nvPr/>
        </p:nvGrpSpPr>
        <p:grpSpPr>
          <a:xfrm>
            <a:off x="228599" y="1083792"/>
            <a:ext cx="11734801" cy="2078507"/>
            <a:chOff x="76199" y="1083792"/>
            <a:chExt cx="11867355" cy="1918643"/>
          </a:xfrm>
        </p:grpSpPr>
        <p:sp>
          <p:nvSpPr>
            <p:cNvPr id="7" name="Rectangle 8">
              <a:extLst>
                <a:ext uri="{FF2B5EF4-FFF2-40B4-BE49-F238E27FC236}">
                  <a16:creationId xmlns:a16="http://schemas.microsoft.com/office/drawing/2014/main" id="{29CF4CDB-EF2C-CFA1-E142-907318F6A0AA}"/>
                </a:ext>
              </a:extLst>
            </p:cNvPr>
            <p:cNvSpPr/>
            <p:nvPr/>
          </p:nvSpPr>
          <p:spPr>
            <a:xfrm>
              <a:off x="1786455" y="1205451"/>
              <a:ext cx="620388" cy="560411"/>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QC</a:t>
              </a:r>
            </a:p>
          </p:txBody>
        </p:sp>
        <p:sp>
          <p:nvSpPr>
            <p:cNvPr id="8" name="Arrow: Right 11">
              <a:extLst>
                <a:ext uri="{FF2B5EF4-FFF2-40B4-BE49-F238E27FC236}">
                  <a16:creationId xmlns:a16="http://schemas.microsoft.com/office/drawing/2014/main" id="{66ECBC5D-872C-E6AD-A57A-57A4299B5ABC}"/>
                </a:ext>
              </a:extLst>
            </p:cNvPr>
            <p:cNvSpPr/>
            <p:nvPr/>
          </p:nvSpPr>
          <p:spPr>
            <a:xfrm>
              <a:off x="2588350"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9" name="Rectangle 13">
              <a:extLst>
                <a:ext uri="{FF2B5EF4-FFF2-40B4-BE49-F238E27FC236}">
                  <a16:creationId xmlns:a16="http://schemas.microsoft.com/office/drawing/2014/main" id="{551EEB14-DFC5-A8DB-9C50-43B8AD99A030}"/>
                </a:ext>
              </a:extLst>
            </p:cNvPr>
            <p:cNvSpPr/>
            <p:nvPr/>
          </p:nvSpPr>
          <p:spPr>
            <a:xfrm>
              <a:off x="3087183" y="1083792"/>
              <a:ext cx="1169887"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Normalize &amp; Scale </a:t>
              </a:r>
            </a:p>
          </p:txBody>
        </p:sp>
        <p:sp>
          <p:nvSpPr>
            <p:cNvPr id="10" name="Rectangle 15">
              <a:extLst>
                <a:ext uri="{FF2B5EF4-FFF2-40B4-BE49-F238E27FC236}">
                  <a16:creationId xmlns:a16="http://schemas.microsoft.com/office/drawing/2014/main" id="{EC5117E3-D312-477A-B757-616B5C5D3EA6}"/>
                </a:ext>
              </a:extLst>
            </p:cNvPr>
            <p:cNvSpPr/>
            <p:nvPr/>
          </p:nvSpPr>
          <p:spPr>
            <a:xfrm>
              <a:off x="7236476" y="1083792"/>
              <a:ext cx="1615288"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Clustering</a:t>
              </a:r>
            </a:p>
          </p:txBody>
        </p:sp>
        <p:sp>
          <p:nvSpPr>
            <p:cNvPr id="11" name="Arrow: Right 16">
              <a:extLst>
                <a:ext uri="{FF2B5EF4-FFF2-40B4-BE49-F238E27FC236}">
                  <a16:creationId xmlns:a16="http://schemas.microsoft.com/office/drawing/2014/main" id="{CA77540C-A99D-BADC-EFE0-0795F9224596}"/>
                </a:ext>
              </a:extLst>
            </p:cNvPr>
            <p:cNvSpPr/>
            <p:nvPr/>
          </p:nvSpPr>
          <p:spPr>
            <a:xfrm>
              <a:off x="6734362"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2" name="Rectangle 17">
              <a:extLst>
                <a:ext uri="{FF2B5EF4-FFF2-40B4-BE49-F238E27FC236}">
                  <a16:creationId xmlns:a16="http://schemas.microsoft.com/office/drawing/2014/main" id="{AD5356FB-8432-B6CE-317B-BED52A81C33A}"/>
                </a:ext>
              </a:extLst>
            </p:cNvPr>
            <p:cNvSpPr/>
            <p:nvPr/>
          </p:nvSpPr>
          <p:spPr>
            <a:xfrm>
              <a:off x="9534663" y="1083793"/>
              <a:ext cx="2408891" cy="1917612"/>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Advanced</a:t>
              </a:r>
              <a:r>
                <a:rPr lang="en-US" sz="1600" dirty="0">
                  <a:solidFill>
                    <a:schemeClr val="tx1"/>
                  </a:solidFill>
                </a:rPr>
                <a:t>:</a:t>
              </a:r>
            </a:p>
            <a:p>
              <a:pPr marL="285750" indent="-285750">
                <a:buFontTx/>
                <a:buChar char="-"/>
              </a:pPr>
              <a:r>
                <a:rPr lang="en-US" sz="1600" dirty="0">
                  <a:solidFill>
                    <a:schemeClr val="tx1"/>
                  </a:solidFill>
                </a:rPr>
                <a:t>Cluster Marker Analysis</a:t>
              </a:r>
            </a:p>
            <a:p>
              <a:pPr marL="285750" indent="-285750">
                <a:buFontTx/>
                <a:buChar char="-"/>
              </a:pPr>
              <a:r>
                <a:rPr lang="en-US" sz="1600" dirty="0">
                  <a:solidFill>
                    <a:schemeClr val="tx1"/>
                  </a:solidFill>
                </a:rPr>
                <a:t>Cell Type Identification</a:t>
              </a:r>
            </a:p>
            <a:p>
              <a:pPr marL="285750" indent="-285750">
                <a:buFontTx/>
                <a:buChar char="-"/>
              </a:pPr>
              <a:r>
                <a:rPr lang="en-US" sz="1600" dirty="0">
                  <a:solidFill>
                    <a:schemeClr val="tx1"/>
                  </a:solidFill>
                </a:rPr>
                <a:t>Sub-clustering</a:t>
              </a:r>
            </a:p>
            <a:p>
              <a:pPr marL="285750" indent="-285750">
                <a:buFontTx/>
                <a:buChar char="-"/>
              </a:pPr>
              <a:r>
                <a:rPr lang="en-US" sz="1600" dirty="0">
                  <a:solidFill>
                    <a:schemeClr val="tx1"/>
                  </a:solidFill>
                </a:rPr>
                <a:t>Trajectories</a:t>
              </a:r>
            </a:p>
            <a:p>
              <a:pPr marL="285750" indent="-285750">
                <a:buFontTx/>
                <a:buChar char="-"/>
              </a:pPr>
              <a:r>
                <a:rPr lang="en-US" sz="1600" dirty="0">
                  <a:solidFill>
                    <a:schemeClr val="tx1"/>
                  </a:solidFill>
                </a:rPr>
                <a:t>Cell Cycle Analysis</a:t>
              </a:r>
            </a:p>
            <a:p>
              <a:pPr marL="285750" indent="-285750">
                <a:buFontTx/>
                <a:buChar char="-"/>
              </a:pPr>
              <a:r>
                <a:rPr lang="en-US" sz="1600" dirty="0">
                  <a:solidFill>
                    <a:schemeClr val="tx1"/>
                  </a:solidFill>
                </a:rPr>
                <a:t>Cluster DGE</a:t>
              </a:r>
            </a:p>
          </p:txBody>
        </p:sp>
        <p:sp>
          <p:nvSpPr>
            <p:cNvPr id="13" name="Arrow: Right 23">
              <a:extLst>
                <a:ext uri="{FF2B5EF4-FFF2-40B4-BE49-F238E27FC236}">
                  <a16:creationId xmlns:a16="http://schemas.microsoft.com/office/drawing/2014/main" id="{3341CEFB-B2A4-5DE2-8527-16EB4A51C3C9}"/>
                </a:ext>
              </a:extLst>
            </p:cNvPr>
            <p:cNvSpPr/>
            <p:nvPr/>
          </p:nvSpPr>
          <p:spPr>
            <a:xfrm>
              <a:off x="4431102"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4" name="Rectangle 24">
              <a:extLst>
                <a:ext uri="{FF2B5EF4-FFF2-40B4-BE49-F238E27FC236}">
                  <a16:creationId xmlns:a16="http://schemas.microsoft.com/office/drawing/2014/main" id="{83009489-893B-B37E-45EB-525C53E6DB0E}"/>
                </a:ext>
              </a:extLst>
            </p:cNvPr>
            <p:cNvSpPr/>
            <p:nvPr/>
          </p:nvSpPr>
          <p:spPr>
            <a:xfrm>
              <a:off x="4933757" y="1083792"/>
              <a:ext cx="1619097"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PCA &amp; Nearest Neighbor Graph</a:t>
              </a:r>
            </a:p>
          </p:txBody>
        </p:sp>
        <p:sp>
          <p:nvSpPr>
            <p:cNvPr id="15" name="Arrow: Right 25">
              <a:extLst>
                <a:ext uri="{FF2B5EF4-FFF2-40B4-BE49-F238E27FC236}">
                  <a16:creationId xmlns:a16="http://schemas.microsoft.com/office/drawing/2014/main" id="{04B6DA64-7D59-8931-8D4D-948A32A6809E}"/>
                </a:ext>
              </a:extLst>
            </p:cNvPr>
            <p:cNvSpPr/>
            <p:nvPr/>
          </p:nvSpPr>
          <p:spPr>
            <a:xfrm>
              <a:off x="9032761"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6" name="Rectangle 26">
              <a:extLst>
                <a:ext uri="{FF2B5EF4-FFF2-40B4-BE49-F238E27FC236}">
                  <a16:creationId xmlns:a16="http://schemas.microsoft.com/office/drawing/2014/main" id="{C91FBE5B-2587-06C8-EEF3-2569B2BB723E}"/>
                </a:ext>
              </a:extLst>
            </p:cNvPr>
            <p:cNvSpPr/>
            <p:nvPr/>
          </p:nvSpPr>
          <p:spPr>
            <a:xfrm>
              <a:off x="7243441" y="2198707"/>
              <a:ext cx="1615288"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Low Dimensional Embedding</a:t>
              </a:r>
            </a:p>
          </p:txBody>
        </p:sp>
        <p:sp>
          <p:nvSpPr>
            <p:cNvPr id="17" name="Arrow: Right 27">
              <a:extLst>
                <a:ext uri="{FF2B5EF4-FFF2-40B4-BE49-F238E27FC236}">
                  <a16:creationId xmlns:a16="http://schemas.microsoft.com/office/drawing/2014/main" id="{B8829557-FB51-72C7-BE61-04DB03B87E45}"/>
                </a:ext>
              </a:extLst>
            </p:cNvPr>
            <p:cNvSpPr/>
            <p:nvPr/>
          </p:nvSpPr>
          <p:spPr>
            <a:xfrm rot="2700000">
              <a:off x="6749787" y="2108098"/>
              <a:ext cx="318934" cy="1801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8" name="Arrow: Right 39">
              <a:extLst>
                <a:ext uri="{FF2B5EF4-FFF2-40B4-BE49-F238E27FC236}">
                  <a16:creationId xmlns:a16="http://schemas.microsoft.com/office/drawing/2014/main" id="{27CE7688-8ED9-3922-9C1D-AFE68B3F6230}"/>
                </a:ext>
              </a:extLst>
            </p:cNvPr>
            <p:cNvSpPr/>
            <p:nvPr/>
          </p:nvSpPr>
          <p:spPr>
            <a:xfrm>
              <a:off x="9032761" y="2506881"/>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9" name="Rectangle 14">
              <a:extLst>
                <a:ext uri="{FF2B5EF4-FFF2-40B4-BE49-F238E27FC236}">
                  <a16:creationId xmlns:a16="http://schemas.microsoft.com/office/drawing/2014/main" id="{F5D1CEFB-F868-F64D-6758-D1EB44902164}"/>
                </a:ext>
              </a:extLst>
            </p:cNvPr>
            <p:cNvSpPr/>
            <p:nvPr/>
          </p:nvSpPr>
          <p:spPr>
            <a:xfrm>
              <a:off x="76199" y="1205450"/>
              <a:ext cx="1034591" cy="560411"/>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Load Data</a:t>
              </a:r>
            </a:p>
          </p:txBody>
        </p:sp>
        <p:sp>
          <p:nvSpPr>
            <p:cNvPr id="20" name="Arrow: Right 18">
              <a:extLst>
                <a:ext uri="{FF2B5EF4-FFF2-40B4-BE49-F238E27FC236}">
                  <a16:creationId xmlns:a16="http://schemas.microsoft.com/office/drawing/2014/main" id="{8E3E864A-F185-998B-134A-506A9532237D}"/>
                </a:ext>
              </a:extLst>
            </p:cNvPr>
            <p:cNvSpPr/>
            <p:nvPr/>
          </p:nvSpPr>
          <p:spPr>
            <a:xfrm>
              <a:off x="1299773"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grpSp>
      <p:sp>
        <p:nvSpPr>
          <p:cNvPr id="21" name="TextBox 42">
            <a:extLst>
              <a:ext uri="{FF2B5EF4-FFF2-40B4-BE49-F238E27FC236}">
                <a16:creationId xmlns:a16="http://schemas.microsoft.com/office/drawing/2014/main" id="{0ACA81AA-4A65-56CC-9B3A-B082E2012F57}"/>
              </a:ext>
            </a:extLst>
          </p:cNvPr>
          <p:cNvSpPr txBox="1"/>
          <p:nvPr/>
        </p:nvSpPr>
        <p:spPr>
          <a:xfrm>
            <a:off x="677069" y="133350"/>
            <a:ext cx="6634958" cy="523220"/>
          </a:xfrm>
          <a:prstGeom prst="rect">
            <a:avLst/>
          </a:prstGeom>
          <a:noFill/>
        </p:spPr>
        <p:txBody>
          <a:bodyPr wrap="none" rtlCol="0">
            <a:spAutoFit/>
          </a:bodyPr>
          <a:lstStyle/>
          <a:p>
            <a:r>
              <a:rPr lang="en-US" sz="2800" b="1" dirty="0" err="1"/>
              <a:t>scRNA</a:t>
            </a:r>
            <a:r>
              <a:rPr lang="en-US" sz="2800" b="1" dirty="0"/>
              <a:t>-Seq Downstream Analysis Workflow</a:t>
            </a:r>
          </a:p>
        </p:txBody>
      </p:sp>
      <p:sp>
        <p:nvSpPr>
          <p:cNvPr id="23" name="Metin kutusu 22">
            <a:extLst>
              <a:ext uri="{FF2B5EF4-FFF2-40B4-BE49-F238E27FC236}">
                <a16:creationId xmlns:a16="http://schemas.microsoft.com/office/drawing/2014/main" id="{A4EBF34D-FF1A-EDDC-4530-5E98874FB9C9}"/>
              </a:ext>
            </a:extLst>
          </p:cNvPr>
          <p:cNvSpPr txBox="1"/>
          <p:nvPr/>
        </p:nvSpPr>
        <p:spPr>
          <a:xfrm>
            <a:off x="7541368" y="6110908"/>
            <a:ext cx="6094378" cy="369332"/>
          </a:xfrm>
          <a:prstGeom prst="rect">
            <a:avLst/>
          </a:prstGeom>
          <a:noFill/>
        </p:spPr>
        <p:txBody>
          <a:bodyPr wrap="square">
            <a:spAutoFit/>
          </a:bodyPr>
          <a:lstStyle/>
          <a:p>
            <a:r>
              <a:rPr lang="tr-TR" dirty="0"/>
              <a:t>bigbioinformatics.org/intro-to-scrnaseq</a:t>
            </a:r>
          </a:p>
        </p:txBody>
      </p:sp>
    </p:spTree>
    <p:extLst>
      <p:ext uri="{BB962C8B-B14F-4D97-AF65-F5344CB8AC3E}">
        <p14:creationId xmlns:p14="http://schemas.microsoft.com/office/powerpoint/2010/main" val="155684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3"/>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20</a:t>
            </a:fld>
            <a:endParaRPr lang="tr-TR"/>
          </a:p>
        </p:txBody>
      </p:sp>
      <p:sp>
        <p:nvSpPr>
          <p:cNvPr id="4" name="Metin kutusu 3">
            <a:extLst>
              <a:ext uri="{FF2B5EF4-FFF2-40B4-BE49-F238E27FC236}">
                <a16:creationId xmlns:a16="http://schemas.microsoft.com/office/drawing/2014/main" id="{264739C5-7E7F-10F7-5921-58A33FB3CE06}"/>
              </a:ext>
            </a:extLst>
          </p:cNvPr>
          <p:cNvSpPr txBox="1"/>
          <p:nvPr/>
        </p:nvSpPr>
        <p:spPr>
          <a:xfrm>
            <a:off x="7440849" y="6109356"/>
            <a:ext cx="6094378" cy="369332"/>
          </a:xfrm>
          <a:prstGeom prst="rect">
            <a:avLst/>
          </a:prstGeom>
          <a:noFill/>
        </p:spPr>
        <p:txBody>
          <a:bodyPr wrap="square">
            <a:spAutoFit/>
          </a:bodyPr>
          <a:lstStyle/>
          <a:p>
            <a:r>
              <a:rPr lang="tr-TR" dirty="0"/>
              <a:t>nature.com/articles/s41467-021-21246-9</a:t>
            </a:r>
          </a:p>
        </p:txBody>
      </p:sp>
      <p:sp>
        <p:nvSpPr>
          <p:cNvPr id="6" name="TextBox 42">
            <a:extLst>
              <a:ext uri="{FF2B5EF4-FFF2-40B4-BE49-F238E27FC236}">
                <a16:creationId xmlns:a16="http://schemas.microsoft.com/office/drawing/2014/main" id="{04E38C2D-2831-1E6D-91D2-7503E6B39C83}"/>
              </a:ext>
            </a:extLst>
          </p:cNvPr>
          <p:cNvSpPr txBox="1"/>
          <p:nvPr/>
        </p:nvSpPr>
        <p:spPr>
          <a:xfrm>
            <a:off x="10326908" y="136525"/>
            <a:ext cx="1415644" cy="523220"/>
          </a:xfrm>
          <a:prstGeom prst="rect">
            <a:avLst/>
          </a:prstGeom>
          <a:noFill/>
        </p:spPr>
        <p:txBody>
          <a:bodyPr wrap="none" rtlCol="0">
            <a:spAutoFit/>
          </a:bodyPr>
          <a:lstStyle/>
          <a:p>
            <a:r>
              <a:rPr lang="tr-TR" sz="2800" b="1" dirty="0" err="1"/>
              <a:t>CellChat</a:t>
            </a:r>
            <a:endParaRPr lang="tr-TR" sz="2800" b="1" dirty="0"/>
          </a:p>
        </p:txBody>
      </p:sp>
      <p:sp>
        <p:nvSpPr>
          <p:cNvPr id="7" name="Metin kutusu 6">
            <a:extLst>
              <a:ext uri="{FF2B5EF4-FFF2-40B4-BE49-F238E27FC236}">
                <a16:creationId xmlns:a16="http://schemas.microsoft.com/office/drawing/2014/main" id="{80475990-0B52-50BC-9CAC-6D75F81CC8F6}"/>
              </a:ext>
            </a:extLst>
          </p:cNvPr>
          <p:cNvSpPr txBox="1"/>
          <p:nvPr/>
        </p:nvSpPr>
        <p:spPr>
          <a:xfrm>
            <a:off x="3146545" y="4155087"/>
            <a:ext cx="5464055" cy="1754326"/>
          </a:xfrm>
          <a:prstGeom prst="rect">
            <a:avLst/>
          </a:prstGeom>
          <a:noFill/>
        </p:spPr>
        <p:txBody>
          <a:bodyPr wrap="square">
            <a:spAutoFit/>
          </a:bodyPr>
          <a:lstStyle/>
          <a:p>
            <a:pPr algn="just"/>
            <a:r>
              <a:rPr lang="en-US" b="1" i="0" dirty="0" err="1">
                <a:solidFill>
                  <a:srgbClr val="333333"/>
                </a:solidFill>
                <a:effectLst/>
                <a:latin typeface="Helvetica Neue"/>
              </a:rPr>
              <a:t>CellChat</a:t>
            </a:r>
            <a:r>
              <a:rPr lang="en-US" b="0" i="0" dirty="0">
                <a:solidFill>
                  <a:srgbClr val="333333"/>
                </a:solidFill>
                <a:effectLst/>
                <a:latin typeface="Helvetica Neue"/>
              </a:rPr>
              <a:t> </a:t>
            </a:r>
            <a:r>
              <a:rPr lang="tr-TR" b="0" i="0" dirty="0" err="1">
                <a:solidFill>
                  <a:srgbClr val="333333"/>
                </a:solidFill>
                <a:effectLst/>
                <a:latin typeface="Helvetica Neue"/>
              </a:rPr>
              <a:t>workflow</a:t>
            </a:r>
            <a:r>
              <a:rPr lang="tr-TR" b="0" i="0" dirty="0">
                <a:solidFill>
                  <a:srgbClr val="333333"/>
                </a:solidFill>
                <a:effectLst/>
                <a:latin typeface="Helvetica Neue"/>
              </a:rPr>
              <a:t>:</a:t>
            </a:r>
          </a:p>
          <a:p>
            <a:pPr marL="285750" indent="-285750" algn="just">
              <a:buFont typeface="Arial" panose="020B0604020202020204" pitchFamily="34" charset="0"/>
              <a:buChar char="•"/>
            </a:pPr>
            <a:r>
              <a:rPr lang="en-US" dirty="0"/>
              <a:t>Load data and create a </a:t>
            </a:r>
            <a:r>
              <a:rPr lang="en-US" b="1" dirty="0" err="1"/>
              <a:t>CellChat</a:t>
            </a:r>
            <a:r>
              <a:rPr lang="en-US" dirty="0"/>
              <a:t> object</a:t>
            </a:r>
          </a:p>
          <a:p>
            <a:pPr marL="285750" indent="-285750" algn="just">
              <a:buFont typeface="Arial" panose="020B0604020202020204" pitchFamily="34" charset="0"/>
              <a:buChar char="•"/>
            </a:pPr>
            <a:r>
              <a:rPr lang="en-US" dirty="0"/>
              <a:t>Set the ligand-receptor interaction database</a:t>
            </a:r>
            <a:r>
              <a:rPr lang="tr-TR" dirty="0"/>
              <a:t> </a:t>
            </a:r>
            <a:endParaRPr lang="en-US" dirty="0"/>
          </a:p>
          <a:p>
            <a:pPr marL="285750" indent="-285750" algn="just">
              <a:buFont typeface="Arial" panose="020B0604020202020204" pitchFamily="34" charset="0"/>
              <a:buChar char="•"/>
            </a:pPr>
            <a:r>
              <a:rPr lang="en-US" dirty="0"/>
              <a:t>Compute the communication probability and infer cellular communication network</a:t>
            </a:r>
          </a:p>
          <a:p>
            <a:pPr marL="285750" indent="-285750" algn="just">
              <a:buFont typeface="Arial" panose="020B0604020202020204" pitchFamily="34" charset="0"/>
              <a:buChar char="•"/>
            </a:pPr>
            <a:endParaRPr lang="tr-TR" dirty="0"/>
          </a:p>
        </p:txBody>
      </p:sp>
      <p:pic>
        <p:nvPicPr>
          <p:cNvPr id="5122" name="Picture 2">
            <a:extLst>
              <a:ext uri="{FF2B5EF4-FFF2-40B4-BE49-F238E27FC236}">
                <a16:creationId xmlns:a16="http://schemas.microsoft.com/office/drawing/2014/main" id="{E9D008D3-352E-2D76-2DAE-403385E9C7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65" t="5531" r="2084" b="25106"/>
          <a:stretch/>
        </p:blipFill>
        <p:spPr bwMode="auto">
          <a:xfrm>
            <a:off x="1483200" y="-90676"/>
            <a:ext cx="8079090" cy="3876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77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3"/>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21</a:t>
            </a:fld>
            <a:endParaRPr lang="tr-TR"/>
          </a:p>
        </p:txBody>
      </p:sp>
      <p:sp>
        <p:nvSpPr>
          <p:cNvPr id="4" name="Metin kutusu 3">
            <a:extLst>
              <a:ext uri="{FF2B5EF4-FFF2-40B4-BE49-F238E27FC236}">
                <a16:creationId xmlns:a16="http://schemas.microsoft.com/office/drawing/2014/main" id="{264739C5-7E7F-10F7-5921-58A33FB3CE06}"/>
              </a:ext>
            </a:extLst>
          </p:cNvPr>
          <p:cNvSpPr txBox="1"/>
          <p:nvPr/>
        </p:nvSpPr>
        <p:spPr>
          <a:xfrm>
            <a:off x="7440849" y="6109356"/>
            <a:ext cx="6094378" cy="369332"/>
          </a:xfrm>
          <a:prstGeom prst="rect">
            <a:avLst/>
          </a:prstGeom>
          <a:noFill/>
        </p:spPr>
        <p:txBody>
          <a:bodyPr wrap="square">
            <a:spAutoFit/>
          </a:bodyPr>
          <a:lstStyle/>
          <a:p>
            <a:r>
              <a:rPr lang="tr-TR" dirty="0"/>
              <a:t>nature.com/articles/s41467-021-21246-9</a:t>
            </a:r>
          </a:p>
        </p:txBody>
      </p:sp>
      <p:sp>
        <p:nvSpPr>
          <p:cNvPr id="6" name="TextBox 42">
            <a:extLst>
              <a:ext uri="{FF2B5EF4-FFF2-40B4-BE49-F238E27FC236}">
                <a16:creationId xmlns:a16="http://schemas.microsoft.com/office/drawing/2014/main" id="{04E38C2D-2831-1E6D-91D2-7503E6B39C83}"/>
              </a:ext>
            </a:extLst>
          </p:cNvPr>
          <p:cNvSpPr txBox="1"/>
          <p:nvPr/>
        </p:nvSpPr>
        <p:spPr>
          <a:xfrm>
            <a:off x="10326908" y="136525"/>
            <a:ext cx="1415644" cy="523220"/>
          </a:xfrm>
          <a:prstGeom prst="rect">
            <a:avLst/>
          </a:prstGeom>
          <a:noFill/>
        </p:spPr>
        <p:txBody>
          <a:bodyPr wrap="none" rtlCol="0">
            <a:spAutoFit/>
          </a:bodyPr>
          <a:lstStyle/>
          <a:p>
            <a:r>
              <a:rPr lang="tr-TR" sz="2800" b="1" dirty="0" err="1"/>
              <a:t>CellChat</a:t>
            </a:r>
            <a:endParaRPr lang="tr-TR" sz="2800" b="1" dirty="0"/>
          </a:p>
        </p:txBody>
      </p:sp>
      <p:sp>
        <p:nvSpPr>
          <p:cNvPr id="9" name="Metin kutusu 8">
            <a:extLst>
              <a:ext uri="{FF2B5EF4-FFF2-40B4-BE49-F238E27FC236}">
                <a16:creationId xmlns:a16="http://schemas.microsoft.com/office/drawing/2014/main" id="{151B2F4A-D50C-2E3F-1B10-61974B7FBB29}"/>
              </a:ext>
            </a:extLst>
          </p:cNvPr>
          <p:cNvSpPr txBox="1"/>
          <p:nvPr/>
        </p:nvSpPr>
        <p:spPr>
          <a:xfrm>
            <a:off x="575623" y="3367599"/>
            <a:ext cx="8596007" cy="2031325"/>
          </a:xfrm>
          <a:prstGeom prst="rect">
            <a:avLst/>
          </a:prstGeom>
          <a:noFill/>
        </p:spPr>
        <p:txBody>
          <a:bodyPr wrap="square">
            <a:spAutoFit/>
          </a:bodyPr>
          <a:lstStyle/>
          <a:p>
            <a:pPr algn="just"/>
            <a:r>
              <a:rPr lang="en-US" b="1" i="0" dirty="0" err="1">
                <a:solidFill>
                  <a:srgbClr val="333333"/>
                </a:solidFill>
                <a:effectLst/>
                <a:latin typeface="Helvetica Neue"/>
              </a:rPr>
              <a:t>CellChat</a:t>
            </a:r>
            <a:r>
              <a:rPr lang="en-US" b="0" i="0" dirty="0">
                <a:solidFill>
                  <a:srgbClr val="333333"/>
                </a:solidFill>
                <a:effectLst/>
                <a:latin typeface="Helvetica Neue"/>
              </a:rPr>
              <a:t> </a:t>
            </a:r>
            <a:r>
              <a:rPr lang="tr-TR" b="0" i="0" dirty="0" err="1">
                <a:solidFill>
                  <a:srgbClr val="333333"/>
                </a:solidFill>
                <a:effectLst/>
                <a:latin typeface="Helvetica Neue"/>
              </a:rPr>
              <a:t>workflow</a:t>
            </a:r>
            <a:r>
              <a:rPr lang="tr-TR" b="0" i="0" dirty="0">
                <a:solidFill>
                  <a:srgbClr val="333333"/>
                </a:solidFill>
                <a:effectLst/>
                <a:latin typeface="Helvetica Neue"/>
              </a:rPr>
              <a:t>:</a:t>
            </a:r>
          </a:p>
          <a:p>
            <a:pPr marL="285750" indent="-285750" algn="just">
              <a:buFont typeface="Arial" panose="020B0604020202020204" pitchFamily="34" charset="0"/>
              <a:buChar char="•"/>
            </a:pPr>
            <a:r>
              <a:rPr lang="en-US" dirty="0"/>
              <a:t>Load data and create a </a:t>
            </a:r>
            <a:r>
              <a:rPr lang="en-US" b="1" dirty="0" err="1"/>
              <a:t>CellChat</a:t>
            </a:r>
            <a:r>
              <a:rPr lang="en-US" dirty="0"/>
              <a:t> object</a:t>
            </a:r>
          </a:p>
          <a:p>
            <a:pPr marL="285750" indent="-285750" algn="just">
              <a:buFont typeface="Arial" panose="020B0604020202020204" pitchFamily="34" charset="0"/>
              <a:buChar char="•"/>
            </a:pPr>
            <a:r>
              <a:rPr lang="en-US" dirty="0"/>
              <a:t>Set the ligand-receptor interaction database</a:t>
            </a:r>
            <a:r>
              <a:rPr lang="tr-TR" dirty="0"/>
              <a:t> </a:t>
            </a:r>
            <a:endParaRPr lang="en-US" dirty="0"/>
          </a:p>
          <a:p>
            <a:pPr marL="285750" indent="-285750" algn="just">
              <a:buFont typeface="Arial" panose="020B0604020202020204" pitchFamily="34" charset="0"/>
              <a:buChar char="•"/>
            </a:pPr>
            <a:r>
              <a:rPr lang="en-US" dirty="0"/>
              <a:t>Compute the communication probability and infer cellular communication network</a:t>
            </a:r>
            <a:endParaRPr lang="tr-TR" dirty="0"/>
          </a:p>
          <a:p>
            <a:pPr marL="285750" indent="-285750" algn="just">
              <a:buFont typeface="Arial" panose="020B0604020202020204" pitchFamily="34" charset="0"/>
              <a:buChar char="•"/>
            </a:pPr>
            <a:r>
              <a:rPr lang="en-US" dirty="0"/>
              <a:t>Visualize each signaling pathway using Hierarchy plot, Circle plot or Chord diagram</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tr-TR" dirty="0"/>
          </a:p>
        </p:txBody>
      </p:sp>
      <p:pic>
        <p:nvPicPr>
          <p:cNvPr id="11" name="Resim 10">
            <a:extLst>
              <a:ext uri="{FF2B5EF4-FFF2-40B4-BE49-F238E27FC236}">
                <a16:creationId xmlns:a16="http://schemas.microsoft.com/office/drawing/2014/main" id="{9D92FE3A-3D1F-4837-3AE6-ED2FBB61F8D4}"/>
              </a:ext>
            </a:extLst>
          </p:cNvPr>
          <p:cNvPicPr>
            <a:picLocks noChangeAspect="1"/>
          </p:cNvPicPr>
          <p:nvPr/>
        </p:nvPicPr>
        <p:blipFill rotWithShape="1">
          <a:blip r:embed="rId4"/>
          <a:srcRect l="9066" r="17805"/>
          <a:stretch/>
        </p:blipFill>
        <p:spPr>
          <a:xfrm>
            <a:off x="5782356" y="439053"/>
            <a:ext cx="3560427" cy="3444266"/>
          </a:xfrm>
          <a:prstGeom prst="rect">
            <a:avLst/>
          </a:prstGeom>
        </p:spPr>
      </p:pic>
      <p:sp>
        <p:nvSpPr>
          <p:cNvPr id="12" name="Rectangle 1">
            <a:extLst>
              <a:ext uri="{FF2B5EF4-FFF2-40B4-BE49-F238E27FC236}">
                <a16:creationId xmlns:a16="http://schemas.microsoft.com/office/drawing/2014/main" id="{65A1D9D9-B427-C766-E93D-7341E043607B}"/>
              </a:ext>
            </a:extLst>
          </p:cNvPr>
          <p:cNvSpPr>
            <a:spLocks noChangeArrowheads="1"/>
          </p:cNvSpPr>
          <p:nvPr/>
        </p:nvSpPr>
        <p:spPr bwMode="auto">
          <a:xfrm>
            <a:off x="914183" y="5128404"/>
            <a:ext cx="5793253" cy="52576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pathways.show</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&lt;- c(</a:t>
            </a:r>
            <a:r>
              <a:rPr kumimoji="0" lang="tr-TR" altLang="tr-TR" sz="1000" b="0" i="0" u="none" strike="noStrike" cap="none" normalizeH="0" baseline="0" dirty="0">
                <a:ln>
                  <a:noFill/>
                </a:ln>
                <a:solidFill>
                  <a:srgbClr val="DD1144"/>
                </a:solidFill>
                <a:effectLst/>
                <a:latin typeface="Courier New" panose="02070309020205020404" pitchFamily="49" charset="0"/>
                <a:cs typeface="Courier New" panose="02070309020205020404" pitchFamily="49" charset="0"/>
              </a:rPr>
              <a:t>"NCAM"</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par(</a:t>
            </a: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mfrow</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=c(</a:t>
            </a:r>
            <a:r>
              <a:rPr kumimoji="0" lang="tr-TR" altLang="tr-TR" sz="1000" b="0" i="0" u="none" strike="noStrike" cap="none" normalizeH="0" baseline="0" dirty="0">
                <a:ln>
                  <a:noFill/>
                </a:ln>
                <a:solidFill>
                  <a:srgbClr val="009999"/>
                </a:solidFill>
                <a:effectLst/>
                <a:latin typeface="Courier New" panose="02070309020205020404" pitchFamily="49" charset="0"/>
                <a:cs typeface="Courier New" panose="02070309020205020404" pitchFamily="49" charset="0"/>
              </a:rPr>
              <a:t>1</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tr-TR" altLang="tr-TR" sz="1000" b="0" i="0" u="none" strike="noStrike" cap="none" normalizeH="0" baseline="0" dirty="0">
                <a:ln>
                  <a:noFill/>
                </a:ln>
                <a:solidFill>
                  <a:srgbClr val="009999"/>
                </a:solidFill>
                <a:effectLst/>
                <a:latin typeface="Courier New" panose="02070309020205020404" pitchFamily="49" charset="0"/>
                <a:cs typeface="Courier New" panose="02070309020205020404" pitchFamily="49" charset="0"/>
              </a:rPr>
              <a:t>1</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netVisual_aggregate</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cellchat</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signaling</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pathways.show</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layout</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tr-TR" altLang="tr-TR" sz="1000" b="0" i="0" u="none" strike="noStrike" cap="none" normalizeH="0" baseline="0" dirty="0">
                <a:ln>
                  <a:noFill/>
                </a:ln>
                <a:solidFill>
                  <a:srgbClr val="DD1144"/>
                </a:solidFill>
                <a:effectLst/>
                <a:latin typeface="Courier New" panose="02070309020205020404" pitchFamily="49" charset="0"/>
                <a:cs typeface="Courier New" panose="02070309020205020404" pitchFamily="49" charset="0"/>
              </a:rPr>
              <a:t>"</a:t>
            </a:r>
            <a:r>
              <a:rPr kumimoji="0" lang="tr-TR" altLang="tr-TR" sz="1000" b="0" i="0" u="none" strike="noStrike" cap="none" normalizeH="0" baseline="0" dirty="0" err="1">
                <a:ln>
                  <a:noFill/>
                </a:ln>
                <a:solidFill>
                  <a:srgbClr val="DD1144"/>
                </a:solidFill>
                <a:effectLst/>
                <a:latin typeface="Courier New" panose="02070309020205020404" pitchFamily="49" charset="0"/>
                <a:cs typeface="Courier New" panose="02070309020205020404" pitchFamily="49" charset="0"/>
              </a:rPr>
              <a:t>circle</a:t>
            </a:r>
            <a:r>
              <a:rPr kumimoji="0" lang="tr-TR" altLang="tr-TR" sz="1000" b="0" i="0" u="none" strike="noStrike" cap="none" normalizeH="0" baseline="0" dirty="0">
                <a:ln>
                  <a:noFill/>
                </a:ln>
                <a:solidFill>
                  <a:srgbClr val="DD1144"/>
                </a:solidFill>
                <a:effectLst/>
                <a:latin typeface="Courier New" panose="02070309020205020404" pitchFamily="49" charset="0"/>
                <a:cs typeface="Courier New" panose="02070309020205020404" pitchFamily="49" charset="0"/>
              </a:rPr>
              <a:t>"</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2452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3"/>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22</a:t>
            </a:fld>
            <a:endParaRPr lang="tr-TR"/>
          </a:p>
        </p:txBody>
      </p:sp>
      <p:sp>
        <p:nvSpPr>
          <p:cNvPr id="4" name="Metin kutusu 3">
            <a:extLst>
              <a:ext uri="{FF2B5EF4-FFF2-40B4-BE49-F238E27FC236}">
                <a16:creationId xmlns:a16="http://schemas.microsoft.com/office/drawing/2014/main" id="{264739C5-7E7F-10F7-5921-58A33FB3CE06}"/>
              </a:ext>
            </a:extLst>
          </p:cNvPr>
          <p:cNvSpPr txBox="1"/>
          <p:nvPr/>
        </p:nvSpPr>
        <p:spPr>
          <a:xfrm>
            <a:off x="7440849" y="6109356"/>
            <a:ext cx="6094378" cy="369332"/>
          </a:xfrm>
          <a:prstGeom prst="rect">
            <a:avLst/>
          </a:prstGeom>
          <a:noFill/>
        </p:spPr>
        <p:txBody>
          <a:bodyPr wrap="square">
            <a:spAutoFit/>
          </a:bodyPr>
          <a:lstStyle/>
          <a:p>
            <a:r>
              <a:rPr lang="tr-TR" dirty="0"/>
              <a:t>nature.com/articles/s41467-021-21246-9</a:t>
            </a:r>
          </a:p>
        </p:txBody>
      </p:sp>
      <p:sp>
        <p:nvSpPr>
          <p:cNvPr id="6" name="TextBox 42">
            <a:extLst>
              <a:ext uri="{FF2B5EF4-FFF2-40B4-BE49-F238E27FC236}">
                <a16:creationId xmlns:a16="http://schemas.microsoft.com/office/drawing/2014/main" id="{04E38C2D-2831-1E6D-91D2-7503E6B39C83}"/>
              </a:ext>
            </a:extLst>
          </p:cNvPr>
          <p:cNvSpPr txBox="1"/>
          <p:nvPr/>
        </p:nvSpPr>
        <p:spPr>
          <a:xfrm>
            <a:off x="10326908" y="136525"/>
            <a:ext cx="1415644" cy="523220"/>
          </a:xfrm>
          <a:prstGeom prst="rect">
            <a:avLst/>
          </a:prstGeom>
          <a:noFill/>
        </p:spPr>
        <p:txBody>
          <a:bodyPr wrap="none" rtlCol="0">
            <a:spAutoFit/>
          </a:bodyPr>
          <a:lstStyle/>
          <a:p>
            <a:r>
              <a:rPr lang="tr-TR" sz="2800" b="1" dirty="0" err="1"/>
              <a:t>CellChat</a:t>
            </a:r>
            <a:endParaRPr lang="tr-TR" sz="2800" b="1" dirty="0"/>
          </a:p>
        </p:txBody>
      </p:sp>
      <p:pic>
        <p:nvPicPr>
          <p:cNvPr id="7" name="Resim 6">
            <a:extLst>
              <a:ext uri="{FF2B5EF4-FFF2-40B4-BE49-F238E27FC236}">
                <a16:creationId xmlns:a16="http://schemas.microsoft.com/office/drawing/2014/main" id="{AE6EE3CB-217C-5D1D-ED9C-7B95A1895E65}"/>
              </a:ext>
            </a:extLst>
          </p:cNvPr>
          <p:cNvPicPr>
            <a:picLocks noChangeAspect="1"/>
          </p:cNvPicPr>
          <p:nvPr/>
        </p:nvPicPr>
        <p:blipFill>
          <a:blip r:embed="rId4"/>
          <a:stretch>
            <a:fillRect/>
          </a:stretch>
        </p:blipFill>
        <p:spPr>
          <a:xfrm>
            <a:off x="180772" y="445340"/>
            <a:ext cx="8610392" cy="5221287"/>
          </a:xfrm>
          <a:prstGeom prst="rect">
            <a:avLst/>
          </a:prstGeom>
        </p:spPr>
      </p:pic>
      <p:sp>
        <p:nvSpPr>
          <p:cNvPr id="8" name="Rectangle 1">
            <a:extLst>
              <a:ext uri="{FF2B5EF4-FFF2-40B4-BE49-F238E27FC236}">
                <a16:creationId xmlns:a16="http://schemas.microsoft.com/office/drawing/2014/main" id="{589B37C2-B234-D6BB-91E8-E3ACB9EDC079}"/>
              </a:ext>
            </a:extLst>
          </p:cNvPr>
          <p:cNvSpPr>
            <a:spLocks noChangeArrowheads="1"/>
          </p:cNvSpPr>
          <p:nvPr/>
        </p:nvSpPr>
        <p:spPr bwMode="auto">
          <a:xfrm>
            <a:off x="1416764" y="179369"/>
            <a:ext cx="6024085" cy="2179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netVisual_heatmap</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cellchat</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signaling</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pathways.show</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tr-TR" altLang="tr-TR"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color.heatmap</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tr-TR" altLang="tr-TR" sz="1000" b="0" i="0" u="none" strike="noStrike" cap="none" normalizeH="0" baseline="0" dirty="0">
                <a:ln>
                  <a:noFill/>
                </a:ln>
                <a:solidFill>
                  <a:srgbClr val="DD1144"/>
                </a:solidFill>
                <a:effectLst/>
                <a:latin typeface="Courier New" panose="02070309020205020404" pitchFamily="49" charset="0"/>
                <a:cs typeface="Courier New" panose="02070309020205020404" pitchFamily="49" charset="0"/>
              </a:rPr>
              <a:t>"</a:t>
            </a:r>
            <a:r>
              <a:rPr kumimoji="0" lang="tr-TR" altLang="tr-TR" sz="1000" b="0" i="0" u="none" strike="noStrike" cap="none" normalizeH="0" baseline="0" dirty="0" err="1">
                <a:ln>
                  <a:noFill/>
                </a:ln>
                <a:solidFill>
                  <a:srgbClr val="DD1144"/>
                </a:solidFill>
                <a:effectLst/>
                <a:latin typeface="Courier New" panose="02070309020205020404" pitchFamily="49" charset="0"/>
                <a:cs typeface="Courier New" panose="02070309020205020404" pitchFamily="49" charset="0"/>
              </a:rPr>
              <a:t>Reds</a:t>
            </a:r>
            <a:r>
              <a:rPr kumimoji="0" lang="tr-TR" altLang="tr-TR" sz="1000" b="0" i="0" u="none" strike="noStrike" cap="none" normalizeH="0" baseline="0" dirty="0">
                <a:ln>
                  <a:noFill/>
                </a:ln>
                <a:solidFill>
                  <a:srgbClr val="DD1144"/>
                </a:solidFill>
                <a:effectLst/>
                <a:latin typeface="Courier New" panose="02070309020205020404" pitchFamily="49" charset="0"/>
                <a:cs typeface="Courier New" panose="02070309020205020404" pitchFamily="49" charset="0"/>
              </a:rPr>
              <a:t>"</a:t>
            </a:r>
            <a:r>
              <a:rPr kumimoji="0" lang="tr-TR" altLang="tr-TR"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30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2"/>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3</a:t>
            </a:fld>
            <a:endParaRPr lang="tr-TR"/>
          </a:p>
        </p:txBody>
      </p:sp>
      <p:sp>
        <p:nvSpPr>
          <p:cNvPr id="21" name="TextBox 42">
            <a:extLst>
              <a:ext uri="{FF2B5EF4-FFF2-40B4-BE49-F238E27FC236}">
                <a16:creationId xmlns:a16="http://schemas.microsoft.com/office/drawing/2014/main" id="{0ACA81AA-4A65-56CC-9B3A-B082E2012F57}"/>
              </a:ext>
            </a:extLst>
          </p:cNvPr>
          <p:cNvSpPr txBox="1"/>
          <p:nvPr/>
        </p:nvSpPr>
        <p:spPr>
          <a:xfrm>
            <a:off x="677069" y="133350"/>
            <a:ext cx="6634958" cy="523220"/>
          </a:xfrm>
          <a:prstGeom prst="rect">
            <a:avLst/>
          </a:prstGeom>
          <a:noFill/>
        </p:spPr>
        <p:txBody>
          <a:bodyPr wrap="none" rtlCol="0">
            <a:spAutoFit/>
          </a:bodyPr>
          <a:lstStyle/>
          <a:p>
            <a:r>
              <a:rPr lang="en-US" sz="2800" b="1" dirty="0" err="1"/>
              <a:t>scRNA</a:t>
            </a:r>
            <a:r>
              <a:rPr lang="en-US" sz="2800" b="1" dirty="0"/>
              <a:t>-Seq Downstream Analysis Workflow</a:t>
            </a:r>
          </a:p>
        </p:txBody>
      </p:sp>
      <p:grpSp>
        <p:nvGrpSpPr>
          <p:cNvPr id="4" name="Group 1">
            <a:extLst>
              <a:ext uri="{FF2B5EF4-FFF2-40B4-BE49-F238E27FC236}">
                <a16:creationId xmlns:a16="http://schemas.microsoft.com/office/drawing/2014/main" id="{77880BB6-B442-1B31-076F-D9B6B95C9032}"/>
              </a:ext>
            </a:extLst>
          </p:cNvPr>
          <p:cNvGrpSpPr/>
          <p:nvPr/>
        </p:nvGrpSpPr>
        <p:grpSpPr>
          <a:xfrm>
            <a:off x="228599" y="1083792"/>
            <a:ext cx="11734801" cy="2078507"/>
            <a:chOff x="76199" y="1083792"/>
            <a:chExt cx="11867355" cy="1918643"/>
          </a:xfrm>
        </p:grpSpPr>
        <p:sp>
          <p:nvSpPr>
            <p:cNvPr id="6" name="Rectangle 8">
              <a:extLst>
                <a:ext uri="{FF2B5EF4-FFF2-40B4-BE49-F238E27FC236}">
                  <a16:creationId xmlns:a16="http://schemas.microsoft.com/office/drawing/2014/main" id="{7025B286-039C-32C6-2C71-B8A3A2AF7423}"/>
                </a:ext>
              </a:extLst>
            </p:cNvPr>
            <p:cNvSpPr/>
            <p:nvPr/>
          </p:nvSpPr>
          <p:spPr>
            <a:xfrm>
              <a:off x="1786455" y="1205451"/>
              <a:ext cx="620388" cy="560411"/>
            </a:xfrm>
            <a:prstGeom prst="rect">
              <a:avLst/>
            </a:prstGeom>
            <a:solidFill>
              <a:schemeClr val="bg1">
                <a:lumMod val="9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QC</a:t>
              </a:r>
            </a:p>
          </p:txBody>
        </p:sp>
        <p:sp>
          <p:nvSpPr>
            <p:cNvPr id="22" name="Arrow: Right 11">
              <a:extLst>
                <a:ext uri="{FF2B5EF4-FFF2-40B4-BE49-F238E27FC236}">
                  <a16:creationId xmlns:a16="http://schemas.microsoft.com/office/drawing/2014/main" id="{0FE2054E-14C3-789C-AB54-CA4325D7EE64}"/>
                </a:ext>
              </a:extLst>
            </p:cNvPr>
            <p:cNvSpPr/>
            <p:nvPr/>
          </p:nvSpPr>
          <p:spPr>
            <a:xfrm>
              <a:off x="2588350"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23" name="Rectangle 13">
              <a:extLst>
                <a:ext uri="{FF2B5EF4-FFF2-40B4-BE49-F238E27FC236}">
                  <a16:creationId xmlns:a16="http://schemas.microsoft.com/office/drawing/2014/main" id="{91427B84-3799-DE7F-EB20-14B88A56374C}"/>
                </a:ext>
              </a:extLst>
            </p:cNvPr>
            <p:cNvSpPr/>
            <p:nvPr/>
          </p:nvSpPr>
          <p:spPr>
            <a:xfrm>
              <a:off x="3087183" y="1083792"/>
              <a:ext cx="1169887"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Normalize &amp; Scale </a:t>
              </a:r>
            </a:p>
          </p:txBody>
        </p:sp>
        <p:sp>
          <p:nvSpPr>
            <p:cNvPr id="24" name="Rectangle 15">
              <a:extLst>
                <a:ext uri="{FF2B5EF4-FFF2-40B4-BE49-F238E27FC236}">
                  <a16:creationId xmlns:a16="http://schemas.microsoft.com/office/drawing/2014/main" id="{4B748CE1-DBCD-87FB-10FF-0EC1D8E8DC7A}"/>
                </a:ext>
              </a:extLst>
            </p:cNvPr>
            <p:cNvSpPr/>
            <p:nvPr/>
          </p:nvSpPr>
          <p:spPr>
            <a:xfrm>
              <a:off x="7236476" y="1083792"/>
              <a:ext cx="1615288"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Clustering</a:t>
              </a:r>
            </a:p>
          </p:txBody>
        </p:sp>
        <p:sp>
          <p:nvSpPr>
            <p:cNvPr id="25" name="Arrow: Right 16">
              <a:extLst>
                <a:ext uri="{FF2B5EF4-FFF2-40B4-BE49-F238E27FC236}">
                  <a16:creationId xmlns:a16="http://schemas.microsoft.com/office/drawing/2014/main" id="{B4B56E81-A05E-0BC0-F15A-5335B8796F90}"/>
                </a:ext>
              </a:extLst>
            </p:cNvPr>
            <p:cNvSpPr/>
            <p:nvPr/>
          </p:nvSpPr>
          <p:spPr>
            <a:xfrm>
              <a:off x="6734362"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26" name="Rectangle 17">
              <a:extLst>
                <a:ext uri="{FF2B5EF4-FFF2-40B4-BE49-F238E27FC236}">
                  <a16:creationId xmlns:a16="http://schemas.microsoft.com/office/drawing/2014/main" id="{C5E6241A-69E3-1286-FBC2-6FE4870FB72E}"/>
                </a:ext>
              </a:extLst>
            </p:cNvPr>
            <p:cNvSpPr/>
            <p:nvPr/>
          </p:nvSpPr>
          <p:spPr>
            <a:xfrm>
              <a:off x="9534663" y="1083793"/>
              <a:ext cx="2408891" cy="1917612"/>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Advanced</a:t>
              </a:r>
              <a:r>
                <a:rPr lang="en-US" sz="1600" dirty="0">
                  <a:solidFill>
                    <a:schemeClr val="tx1"/>
                  </a:solidFill>
                </a:rPr>
                <a:t>:</a:t>
              </a:r>
            </a:p>
            <a:p>
              <a:pPr marL="285750" indent="-285750">
                <a:buFontTx/>
                <a:buChar char="-"/>
              </a:pPr>
              <a:r>
                <a:rPr lang="en-US" sz="1600" dirty="0">
                  <a:solidFill>
                    <a:schemeClr val="tx1"/>
                  </a:solidFill>
                </a:rPr>
                <a:t>Cluster Marker Analysis</a:t>
              </a:r>
            </a:p>
            <a:p>
              <a:pPr marL="285750" indent="-285750">
                <a:buFontTx/>
                <a:buChar char="-"/>
              </a:pPr>
              <a:r>
                <a:rPr lang="en-US" sz="1600" dirty="0">
                  <a:solidFill>
                    <a:schemeClr val="tx1"/>
                  </a:solidFill>
                </a:rPr>
                <a:t>Cell Type Identification</a:t>
              </a:r>
            </a:p>
            <a:p>
              <a:pPr marL="285750" indent="-285750">
                <a:buFontTx/>
                <a:buChar char="-"/>
              </a:pPr>
              <a:r>
                <a:rPr lang="en-US" sz="1600" dirty="0">
                  <a:solidFill>
                    <a:schemeClr val="tx1"/>
                  </a:solidFill>
                </a:rPr>
                <a:t>Sub-clustering</a:t>
              </a:r>
            </a:p>
            <a:p>
              <a:pPr marL="285750" indent="-285750">
                <a:buFontTx/>
                <a:buChar char="-"/>
              </a:pPr>
              <a:r>
                <a:rPr lang="en-US" sz="1600" dirty="0">
                  <a:solidFill>
                    <a:schemeClr val="tx1"/>
                  </a:solidFill>
                </a:rPr>
                <a:t>Trajectories</a:t>
              </a:r>
            </a:p>
            <a:p>
              <a:pPr marL="285750" indent="-285750">
                <a:buFontTx/>
                <a:buChar char="-"/>
              </a:pPr>
              <a:r>
                <a:rPr lang="en-US" sz="1600" dirty="0">
                  <a:solidFill>
                    <a:schemeClr val="tx1"/>
                  </a:solidFill>
                </a:rPr>
                <a:t>Cell Cycle Analysis</a:t>
              </a:r>
            </a:p>
            <a:p>
              <a:pPr marL="285750" indent="-285750">
                <a:buFontTx/>
                <a:buChar char="-"/>
              </a:pPr>
              <a:r>
                <a:rPr lang="en-US" sz="1600" dirty="0">
                  <a:solidFill>
                    <a:schemeClr val="tx1"/>
                  </a:solidFill>
                </a:rPr>
                <a:t>Cluster DGE</a:t>
              </a:r>
            </a:p>
          </p:txBody>
        </p:sp>
        <p:sp>
          <p:nvSpPr>
            <p:cNvPr id="27" name="Arrow: Right 23">
              <a:extLst>
                <a:ext uri="{FF2B5EF4-FFF2-40B4-BE49-F238E27FC236}">
                  <a16:creationId xmlns:a16="http://schemas.microsoft.com/office/drawing/2014/main" id="{99E197A3-9BC1-4BC7-D883-8ACF41D45685}"/>
                </a:ext>
              </a:extLst>
            </p:cNvPr>
            <p:cNvSpPr/>
            <p:nvPr/>
          </p:nvSpPr>
          <p:spPr>
            <a:xfrm>
              <a:off x="4431102"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28" name="Rectangle 24">
              <a:extLst>
                <a:ext uri="{FF2B5EF4-FFF2-40B4-BE49-F238E27FC236}">
                  <a16:creationId xmlns:a16="http://schemas.microsoft.com/office/drawing/2014/main" id="{B14D40AA-7A33-BBCF-1AD8-8F9722EFA8C6}"/>
                </a:ext>
              </a:extLst>
            </p:cNvPr>
            <p:cNvSpPr/>
            <p:nvPr/>
          </p:nvSpPr>
          <p:spPr>
            <a:xfrm>
              <a:off x="4933757" y="1083792"/>
              <a:ext cx="1619097"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PCA</a:t>
              </a:r>
              <a:r>
                <a:rPr lang="en-US" sz="1600" dirty="0">
                  <a:solidFill>
                    <a:schemeClr val="tx1"/>
                  </a:solidFill>
                </a:rPr>
                <a:t> &amp; Nearest Neighbor Graph</a:t>
              </a:r>
            </a:p>
          </p:txBody>
        </p:sp>
        <p:sp>
          <p:nvSpPr>
            <p:cNvPr id="29" name="Arrow: Right 25">
              <a:extLst>
                <a:ext uri="{FF2B5EF4-FFF2-40B4-BE49-F238E27FC236}">
                  <a16:creationId xmlns:a16="http://schemas.microsoft.com/office/drawing/2014/main" id="{49F3FD47-2908-8C1C-640A-F1B5B7A0FA34}"/>
                </a:ext>
              </a:extLst>
            </p:cNvPr>
            <p:cNvSpPr/>
            <p:nvPr/>
          </p:nvSpPr>
          <p:spPr>
            <a:xfrm>
              <a:off x="9032761"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30" name="Rectangle 26">
              <a:extLst>
                <a:ext uri="{FF2B5EF4-FFF2-40B4-BE49-F238E27FC236}">
                  <a16:creationId xmlns:a16="http://schemas.microsoft.com/office/drawing/2014/main" id="{08E0E8EA-FB3D-53A6-E341-45E6913CF441}"/>
                </a:ext>
              </a:extLst>
            </p:cNvPr>
            <p:cNvSpPr/>
            <p:nvPr/>
          </p:nvSpPr>
          <p:spPr>
            <a:xfrm>
              <a:off x="7243441" y="2198707"/>
              <a:ext cx="1615288"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Low Dimensional Embedding</a:t>
              </a:r>
            </a:p>
          </p:txBody>
        </p:sp>
        <p:sp>
          <p:nvSpPr>
            <p:cNvPr id="31" name="Arrow: Right 27">
              <a:extLst>
                <a:ext uri="{FF2B5EF4-FFF2-40B4-BE49-F238E27FC236}">
                  <a16:creationId xmlns:a16="http://schemas.microsoft.com/office/drawing/2014/main" id="{15DC33DF-52B9-CA49-9A49-6BAA8CB12CB5}"/>
                </a:ext>
              </a:extLst>
            </p:cNvPr>
            <p:cNvSpPr/>
            <p:nvPr/>
          </p:nvSpPr>
          <p:spPr>
            <a:xfrm rot="2700000">
              <a:off x="6749787" y="2108098"/>
              <a:ext cx="318934" cy="1801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32" name="Arrow: Right 39">
              <a:extLst>
                <a:ext uri="{FF2B5EF4-FFF2-40B4-BE49-F238E27FC236}">
                  <a16:creationId xmlns:a16="http://schemas.microsoft.com/office/drawing/2014/main" id="{5AF6109E-5009-6605-6835-FFA02CC37495}"/>
                </a:ext>
              </a:extLst>
            </p:cNvPr>
            <p:cNvSpPr/>
            <p:nvPr/>
          </p:nvSpPr>
          <p:spPr>
            <a:xfrm>
              <a:off x="9032761" y="2506881"/>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33" name="Rectangle 14">
              <a:extLst>
                <a:ext uri="{FF2B5EF4-FFF2-40B4-BE49-F238E27FC236}">
                  <a16:creationId xmlns:a16="http://schemas.microsoft.com/office/drawing/2014/main" id="{B71AB79A-DE43-0E51-A547-761610B4F583}"/>
                </a:ext>
              </a:extLst>
            </p:cNvPr>
            <p:cNvSpPr/>
            <p:nvPr/>
          </p:nvSpPr>
          <p:spPr>
            <a:xfrm>
              <a:off x="76199" y="1205450"/>
              <a:ext cx="1034591" cy="560411"/>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Load Data</a:t>
              </a:r>
            </a:p>
          </p:txBody>
        </p:sp>
        <p:sp>
          <p:nvSpPr>
            <p:cNvPr id="34" name="Arrow: Right 18">
              <a:extLst>
                <a:ext uri="{FF2B5EF4-FFF2-40B4-BE49-F238E27FC236}">
                  <a16:creationId xmlns:a16="http://schemas.microsoft.com/office/drawing/2014/main" id="{082AD1D3-8174-3BFF-3571-82B03E29759D}"/>
                </a:ext>
              </a:extLst>
            </p:cNvPr>
            <p:cNvSpPr/>
            <p:nvPr/>
          </p:nvSpPr>
          <p:spPr>
            <a:xfrm>
              <a:off x="1299773"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grpSp>
      <p:sp>
        <p:nvSpPr>
          <p:cNvPr id="35" name="Metin kutusu 34">
            <a:extLst>
              <a:ext uri="{FF2B5EF4-FFF2-40B4-BE49-F238E27FC236}">
                <a16:creationId xmlns:a16="http://schemas.microsoft.com/office/drawing/2014/main" id="{8B2312AF-8838-0597-6F9F-561F31E86FA9}"/>
              </a:ext>
            </a:extLst>
          </p:cNvPr>
          <p:cNvSpPr txBox="1"/>
          <p:nvPr/>
        </p:nvSpPr>
        <p:spPr>
          <a:xfrm>
            <a:off x="7541368" y="6110908"/>
            <a:ext cx="6094378" cy="369332"/>
          </a:xfrm>
          <a:prstGeom prst="rect">
            <a:avLst/>
          </a:prstGeom>
          <a:noFill/>
        </p:spPr>
        <p:txBody>
          <a:bodyPr wrap="square">
            <a:spAutoFit/>
          </a:bodyPr>
          <a:lstStyle/>
          <a:p>
            <a:r>
              <a:rPr lang="tr-TR" dirty="0"/>
              <a:t>bigbioinformatics.org/intro-to-scrnaseq</a:t>
            </a:r>
          </a:p>
        </p:txBody>
      </p:sp>
    </p:spTree>
    <p:extLst>
      <p:ext uri="{BB962C8B-B14F-4D97-AF65-F5344CB8AC3E}">
        <p14:creationId xmlns:p14="http://schemas.microsoft.com/office/powerpoint/2010/main" val="207915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2"/>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4</a:t>
            </a:fld>
            <a:endParaRPr lang="tr-TR"/>
          </a:p>
        </p:txBody>
      </p:sp>
      <p:sp>
        <p:nvSpPr>
          <p:cNvPr id="21" name="TextBox 42">
            <a:extLst>
              <a:ext uri="{FF2B5EF4-FFF2-40B4-BE49-F238E27FC236}">
                <a16:creationId xmlns:a16="http://schemas.microsoft.com/office/drawing/2014/main" id="{0ACA81AA-4A65-56CC-9B3A-B082E2012F57}"/>
              </a:ext>
            </a:extLst>
          </p:cNvPr>
          <p:cNvSpPr txBox="1"/>
          <p:nvPr/>
        </p:nvSpPr>
        <p:spPr>
          <a:xfrm>
            <a:off x="677069" y="133350"/>
            <a:ext cx="6634958" cy="523220"/>
          </a:xfrm>
          <a:prstGeom prst="rect">
            <a:avLst/>
          </a:prstGeom>
          <a:noFill/>
        </p:spPr>
        <p:txBody>
          <a:bodyPr wrap="none" rtlCol="0">
            <a:spAutoFit/>
          </a:bodyPr>
          <a:lstStyle/>
          <a:p>
            <a:r>
              <a:rPr lang="en-US" sz="2800" b="1" dirty="0" err="1"/>
              <a:t>scRNA</a:t>
            </a:r>
            <a:r>
              <a:rPr lang="en-US" sz="2800" b="1" dirty="0"/>
              <a:t>-Seq Downstream Analysis Workflow</a:t>
            </a:r>
          </a:p>
        </p:txBody>
      </p:sp>
      <p:grpSp>
        <p:nvGrpSpPr>
          <p:cNvPr id="5" name="Group 1">
            <a:extLst>
              <a:ext uri="{FF2B5EF4-FFF2-40B4-BE49-F238E27FC236}">
                <a16:creationId xmlns:a16="http://schemas.microsoft.com/office/drawing/2014/main" id="{753E1B8E-211A-C0DB-0933-A5F4D309FADA}"/>
              </a:ext>
            </a:extLst>
          </p:cNvPr>
          <p:cNvGrpSpPr/>
          <p:nvPr/>
        </p:nvGrpSpPr>
        <p:grpSpPr>
          <a:xfrm>
            <a:off x="228599" y="1083792"/>
            <a:ext cx="11734801" cy="2078507"/>
            <a:chOff x="76199" y="1083792"/>
            <a:chExt cx="11867355" cy="1918643"/>
          </a:xfrm>
        </p:grpSpPr>
        <p:sp>
          <p:nvSpPr>
            <p:cNvPr id="7" name="Rectangle 8">
              <a:extLst>
                <a:ext uri="{FF2B5EF4-FFF2-40B4-BE49-F238E27FC236}">
                  <a16:creationId xmlns:a16="http://schemas.microsoft.com/office/drawing/2014/main" id="{8504562D-8923-1C73-DC06-4CF43D0A934A}"/>
                </a:ext>
              </a:extLst>
            </p:cNvPr>
            <p:cNvSpPr/>
            <p:nvPr/>
          </p:nvSpPr>
          <p:spPr>
            <a:xfrm>
              <a:off x="1786455" y="1205451"/>
              <a:ext cx="620388" cy="560411"/>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QC</a:t>
              </a:r>
            </a:p>
          </p:txBody>
        </p:sp>
        <p:sp>
          <p:nvSpPr>
            <p:cNvPr id="8" name="Arrow: Right 11">
              <a:extLst>
                <a:ext uri="{FF2B5EF4-FFF2-40B4-BE49-F238E27FC236}">
                  <a16:creationId xmlns:a16="http://schemas.microsoft.com/office/drawing/2014/main" id="{DD140A6C-3B32-2FE6-7BDD-A41958050058}"/>
                </a:ext>
              </a:extLst>
            </p:cNvPr>
            <p:cNvSpPr/>
            <p:nvPr/>
          </p:nvSpPr>
          <p:spPr>
            <a:xfrm>
              <a:off x="2588350"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9" name="Rectangle 13">
              <a:extLst>
                <a:ext uri="{FF2B5EF4-FFF2-40B4-BE49-F238E27FC236}">
                  <a16:creationId xmlns:a16="http://schemas.microsoft.com/office/drawing/2014/main" id="{B3F6187C-E811-1860-BFDA-BB5B5721296C}"/>
                </a:ext>
              </a:extLst>
            </p:cNvPr>
            <p:cNvSpPr/>
            <p:nvPr/>
          </p:nvSpPr>
          <p:spPr>
            <a:xfrm>
              <a:off x="3087183" y="1083792"/>
              <a:ext cx="1169887" cy="803728"/>
            </a:xfrm>
            <a:prstGeom prst="rect">
              <a:avLst/>
            </a:prstGeom>
            <a:solidFill>
              <a:schemeClr val="bg1">
                <a:lumMod val="9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Normalize &amp; Scale </a:t>
              </a:r>
            </a:p>
          </p:txBody>
        </p:sp>
        <p:sp>
          <p:nvSpPr>
            <p:cNvPr id="10" name="Rectangle 15">
              <a:extLst>
                <a:ext uri="{FF2B5EF4-FFF2-40B4-BE49-F238E27FC236}">
                  <a16:creationId xmlns:a16="http://schemas.microsoft.com/office/drawing/2014/main" id="{81430E32-2B32-529D-0E30-8CC4F3E883AB}"/>
                </a:ext>
              </a:extLst>
            </p:cNvPr>
            <p:cNvSpPr/>
            <p:nvPr/>
          </p:nvSpPr>
          <p:spPr>
            <a:xfrm>
              <a:off x="7236476" y="1083792"/>
              <a:ext cx="1615288"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Clustering</a:t>
              </a:r>
            </a:p>
          </p:txBody>
        </p:sp>
        <p:sp>
          <p:nvSpPr>
            <p:cNvPr id="11" name="Arrow: Right 16">
              <a:extLst>
                <a:ext uri="{FF2B5EF4-FFF2-40B4-BE49-F238E27FC236}">
                  <a16:creationId xmlns:a16="http://schemas.microsoft.com/office/drawing/2014/main" id="{D9BA52D3-010E-C1F3-4553-C33637041BA1}"/>
                </a:ext>
              </a:extLst>
            </p:cNvPr>
            <p:cNvSpPr/>
            <p:nvPr/>
          </p:nvSpPr>
          <p:spPr>
            <a:xfrm>
              <a:off x="6734362"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2" name="Rectangle 17">
              <a:extLst>
                <a:ext uri="{FF2B5EF4-FFF2-40B4-BE49-F238E27FC236}">
                  <a16:creationId xmlns:a16="http://schemas.microsoft.com/office/drawing/2014/main" id="{711488DD-DBDC-6D42-2F56-A90486602FC5}"/>
                </a:ext>
              </a:extLst>
            </p:cNvPr>
            <p:cNvSpPr/>
            <p:nvPr/>
          </p:nvSpPr>
          <p:spPr>
            <a:xfrm>
              <a:off x="9534663" y="1083793"/>
              <a:ext cx="2408891" cy="1917612"/>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Advanced</a:t>
              </a:r>
              <a:r>
                <a:rPr lang="en-US" sz="1600" dirty="0">
                  <a:solidFill>
                    <a:schemeClr val="tx1"/>
                  </a:solidFill>
                </a:rPr>
                <a:t>:</a:t>
              </a:r>
            </a:p>
            <a:p>
              <a:pPr marL="285750" indent="-285750">
                <a:buFontTx/>
                <a:buChar char="-"/>
              </a:pPr>
              <a:r>
                <a:rPr lang="en-US" sz="1600" dirty="0">
                  <a:solidFill>
                    <a:schemeClr val="tx1"/>
                  </a:solidFill>
                </a:rPr>
                <a:t>Cluster Marker Analysis</a:t>
              </a:r>
            </a:p>
            <a:p>
              <a:pPr marL="285750" indent="-285750">
                <a:buFontTx/>
                <a:buChar char="-"/>
              </a:pPr>
              <a:r>
                <a:rPr lang="en-US" sz="1600" dirty="0">
                  <a:solidFill>
                    <a:schemeClr val="tx1"/>
                  </a:solidFill>
                </a:rPr>
                <a:t>Cell Type Identification</a:t>
              </a:r>
            </a:p>
            <a:p>
              <a:pPr marL="285750" indent="-285750">
                <a:buFontTx/>
                <a:buChar char="-"/>
              </a:pPr>
              <a:r>
                <a:rPr lang="en-US" sz="1600" dirty="0">
                  <a:solidFill>
                    <a:schemeClr val="tx1"/>
                  </a:solidFill>
                </a:rPr>
                <a:t>Sub-clustering</a:t>
              </a:r>
            </a:p>
            <a:p>
              <a:pPr marL="285750" indent="-285750">
                <a:buFontTx/>
                <a:buChar char="-"/>
              </a:pPr>
              <a:r>
                <a:rPr lang="en-US" sz="1600" dirty="0">
                  <a:solidFill>
                    <a:schemeClr val="tx1"/>
                  </a:solidFill>
                </a:rPr>
                <a:t>Trajectories</a:t>
              </a:r>
            </a:p>
            <a:p>
              <a:pPr marL="285750" indent="-285750">
                <a:buFontTx/>
                <a:buChar char="-"/>
              </a:pPr>
              <a:r>
                <a:rPr lang="en-US" sz="1600" dirty="0">
                  <a:solidFill>
                    <a:schemeClr val="tx1"/>
                  </a:solidFill>
                </a:rPr>
                <a:t>Cell Cycle Analysis</a:t>
              </a:r>
            </a:p>
            <a:p>
              <a:pPr marL="285750" indent="-285750">
                <a:buFontTx/>
                <a:buChar char="-"/>
              </a:pPr>
              <a:r>
                <a:rPr lang="en-US" sz="1600" dirty="0">
                  <a:solidFill>
                    <a:schemeClr val="tx1"/>
                  </a:solidFill>
                </a:rPr>
                <a:t>Cluster DGE</a:t>
              </a:r>
            </a:p>
          </p:txBody>
        </p:sp>
        <p:sp>
          <p:nvSpPr>
            <p:cNvPr id="13" name="Arrow: Right 23">
              <a:extLst>
                <a:ext uri="{FF2B5EF4-FFF2-40B4-BE49-F238E27FC236}">
                  <a16:creationId xmlns:a16="http://schemas.microsoft.com/office/drawing/2014/main" id="{89C00675-4028-889A-7AFC-D9F64F6B0048}"/>
                </a:ext>
              </a:extLst>
            </p:cNvPr>
            <p:cNvSpPr/>
            <p:nvPr/>
          </p:nvSpPr>
          <p:spPr>
            <a:xfrm>
              <a:off x="4431102"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4" name="Rectangle 24">
              <a:extLst>
                <a:ext uri="{FF2B5EF4-FFF2-40B4-BE49-F238E27FC236}">
                  <a16:creationId xmlns:a16="http://schemas.microsoft.com/office/drawing/2014/main" id="{A71CBDF5-54E8-6645-6C3D-B27ECC703B4F}"/>
                </a:ext>
              </a:extLst>
            </p:cNvPr>
            <p:cNvSpPr/>
            <p:nvPr/>
          </p:nvSpPr>
          <p:spPr>
            <a:xfrm>
              <a:off x="4933757" y="1083792"/>
              <a:ext cx="1619097"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PCA</a:t>
              </a:r>
              <a:r>
                <a:rPr lang="en-US" sz="1600" dirty="0">
                  <a:solidFill>
                    <a:schemeClr val="tx1"/>
                  </a:solidFill>
                </a:rPr>
                <a:t> &amp; Nearest Neighbor Graph</a:t>
              </a:r>
            </a:p>
          </p:txBody>
        </p:sp>
        <p:sp>
          <p:nvSpPr>
            <p:cNvPr id="15" name="Arrow: Right 25">
              <a:extLst>
                <a:ext uri="{FF2B5EF4-FFF2-40B4-BE49-F238E27FC236}">
                  <a16:creationId xmlns:a16="http://schemas.microsoft.com/office/drawing/2014/main" id="{C6B7917E-0D05-3177-DA24-DBF0198E8882}"/>
                </a:ext>
              </a:extLst>
            </p:cNvPr>
            <p:cNvSpPr/>
            <p:nvPr/>
          </p:nvSpPr>
          <p:spPr>
            <a:xfrm>
              <a:off x="9032761"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6" name="Rectangle 26">
              <a:extLst>
                <a:ext uri="{FF2B5EF4-FFF2-40B4-BE49-F238E27FC236}">
                  <a16:creationId xmlns:a16="http://schemas.microsoft.com/office/drawing/2014/main" id="{54C82483-6788-8707-2FE7-3DA93E46B6FC}"/>
                </a:ext>
              </a:extLst>
            </p:cNvPr>
            <p:cNvSpPr/>
            <p:nvPr/>
          </p:nvSpPr>
          <p:spPr>
            <a:xfrm>
              <a:off x="7243441" y="2198707"/>
              <a:ext cx="1615288"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Low Dimensional Embedding</a:t>
              </a:r>
            </a:p>
          </p:txBody>
        </p:sp>
        <p:sp>
          <p:nvSpPr>
            <p:cNvPr id="17" name="Arrow: Right 27">
              <a:extLst>
                <a:ext uri="{FF2B5EF4-FFF2-40B4-BE49-F238E27FC236}">
                  <a16:creationId xmlns:a16="http://schemas.microsoft.com/office/drawing/2014/main" id="{2033A313-205C-8301-578B-29E01C3D8C24}"/>
                </a:ext>
              </a:extLst>
            </p:cNvPr>
            <p:cNvSpPr/>
            <p:nvPr/>
          </p:nvSpPr>
          <p:spPr>
            <a:xfrm rot="2700000">
              <a:off x="6749787" y="2108098"/>
              <a:ext cx="318934" cy="1801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8" name="Arrow: Right 39">
              <a:extLst>
                <a:ext uri="{FF2B5EF4-FFF2-40B4-BE49-F238E27FC236}">
                  <a16:creationId xmlns:a16="http://schemas.microsoft.com/office/drawing/2014/main" id="{C3A1569C-AB51-8AFA-7E4A-DCAD028B4AA4}"/>
                </a:ext>
              </a:extLst>
            </p:cNvPr>
            <p:cNvSpPr/>
            <p:nvPr/>
          </p:nvSpPr>
          <p:spPr>
            <a:xfrm>
              <a:off x="9032761" y="2506881"/>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9" name="Rectangle 14">
              <a:extLst>
                <a:ext uri="{FF2B5EF4-FFF2-40B4-BE49-F238E27FC236}">
                  <a16:creationId xmlns:a16="http://schemas.microsoft.com/office/drawing/2014/main" id="{9F78F48C-484E-E976-224F-401575DC99B1}"/>
                </a:ext>
              </a:extLst>
            </p:cNvPr>
            <p:cNvSpPr/>
            <p:nvPr/>
          </p:nvSpPr>
          <p:spPr>
            <a:xfrm>
              <a:off x="76199" y="1205450"/>
              <a:ext cx="1034591" cy="560411"/>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Load Data</a:t>
              </a:r>
            </a:p>
          </p:txBody>
        </p:sp>
        <p:sp>
          <p:nvSpPr>
            <p:cNvPr id="20" name="Arrow: Right 18">
              <a:extLst>
                <a:ext uri="{FF2B5EF4-FFF2-40B4-BE49-F238E27FC236}">
                  <a16:creationId xmlns:a16="http://schemas.microsoft.com/office/drawing/2014/main" id="{E14C70D2-44A2-1AB6-18F2-30DA5DCDB583}"/>
                </a:ext>
              </a:extLst>
            </p:cNvPr>
            <p:cNvSpPr/>
            <p:nvPr/>
          </p:nvSpPr>
          <p:spPr>
            <a:xfrm>
              <a:off x="1299773"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grpSp>
      <p:sp>
        <p:nvSpPr>
          <p:cNvPr id="35" name="Metin kutusu 34">
            <a:extLst>
              <a:ext uri="{FF2B5EF4-FFF2-40B4-BE49-F238E27FC236}">
                <a16:creationId xmlns:a16="http://schemas.microsoft.com/office/drawing/2014/main" id="{E8855740-97DE-978A-E241-5CFBD0E39ABA}"/>
              </a:ext>
            </a:extLst>
          </p:cNvPr>
          <p:cNvSpPr txBox="1"/>
          <p:nvPr/>
        </p:nvSpPr>
        <p:spPr>
          <a:xfrm>
            <a:off x="7541368" y="6110908"/>
            <a:ext cx="6094378" cy="369332"/>
          </a:xfrm>
          <a:prstGeom prst="rect">
            <a:avLst/>
          </a:prstGeom>
          <a:noFill/>
        </p:spPr>
        <p:txBody>
          <a:bodyPr wrap="square">
            <a:spAutoFit/>
          </a:bodyPr>
          <a:lstStyle/>
          <a:p>
            <a:r>
              <a:rPr lang="tr-TR" dirty="0"/>
              <a:t>bigbioinformatics.org/intro-to-scrnaseq</a:t>
            </a:r>
          </a:p>
        </p:txBody>
      </p:sp>
    </p:spTree>
    <p:extLst>
      <p:ext uri="{BB962C8B-B14F-4D97-AF65-F5344CB8AC3E}">
        <p14:creationId xmlns:p14="http://schemas.microsoft.com/office/powerpoint/2010/main" val="24971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2"/>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5</a:t>
            </a:fld>
            <a:endParaRPr lang="tr-TR"/>
          </a:p>
        </p:txBody>
      </p:sp>
      <p:sp>
        <p:nvSpPr>
          <p:cNvPr id="21" name="TextBox 42">
            <a:extLst>
              <a:ext uri="{FF2B5EF4-FFF2-40B4-BE49-F238E27FC236}">
                <a16:creationId xmlns:a16="http://schemas.microsoft.com/office/drawing/2014/main" id="{0ACA81AA-4A65-56CC-9B3A-B082E2012F57}"/>
              </a:ext>
            </a:extLst>
          </p:cNvPr>
          <p:cNvSpPr txBox="1"/>
          <p:nvPr/>
        </p:nvSpPr>
        <p:spPr>
          <a:xfrm>
            <a:off x="677069" y="133350"/>
            <a:ext cx="6634958" cy="523220"/>
          </a:xfrm>
          <a:prstGeom prst="rect">
            <a:avLst/>
          </a:prstGeom>
          <a:noFill/>
        </p:spPr>
        <p:txBody>
          <a:bodyPr wrap="none" rtlCol="0">
            <a:spAutoFit/>
          </a:bodyPr>
          <a:lstStyle/>
          <a:p>
            <a:r>
              <a:rPr lang="en-US" sz="2800" b="1" dirty="0" err="1"/>
              <a:t>scRNA</a:t>
            </a:r>
            <a:r>
              <a:rPr lang="en-US" sz="2800" b="1" dirty="0"/>
              <a:t>-Seq Downstream Analysis Workflow</a:t>
            </a:r>
          </a:p>
        </p:txBody>
      </p:sp>
      <p:grpSp>
        <p:nvGrpSpPr>
          <p:cNvPr id="4" name="Group 1">
            <a:extLst>
              <a:ext uri="{FF2B5EF4-FFF2-40B4-BE49-F238E27FC236}">
                <a16:creationId xmlns:a16="http://schemas.microsoft.com/office/drawing/2014/main" id="{7E83158C-D089-52B1-7EA5-CBB5CEFC8577}"/>
              </a:ext>
            </a:extLst>
          </p:cNvPr>
          <p:cNvGrpSpPr/>
          <p:nvPr/>
        </p:nvGrpSpPr>
        <p:grpSpPr>
          <a:xfrm>
            <a:off x="228599" y="1083792"/>
            <a:ext cx="11734801" cy="2078507"/>
            <a:chOff x="76199" y="1083792"/>
            <a:chExt cx="11867355" cy="1918643"/>
          </a:xfrm>
        </p:grpSpPr>
        <p:sp>
          <p:nvSpPr>
            <p:cNvPr id="6" name="Rectangle 8">
              <a:extLst>
                <a:ext uri="{FF2B5EF4-FFF2-40B4-BE49-F238E27FC236}">
                  <a16:creationId xmlns:a16="http://schemas.microsoft.com/office/drawing/2014/main" id="{56A39E19-E2BF-C840-E3D5-B51037217358}"/>
                </a:ext>
              </a:extLst>
            </p:cNvPr>
            <p:cNvSpPr/>
            <p:nvPr/>
          </p:nvSpPr>
          <p:spPr>
            <a:xfrm>
              <a:off x="1786455" y="1205451"/>
              <a:ext cx="620388" cy="560411"/>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QC</a:t>
              </a:r>
            </a:p>
          </p:txBody>
        </p:sp>
        <p:sp>
          <p:nvSpPr>
            <p:cNvPr id="22" name="Arrow: Right 11">
              <a:extLst>
                <a:ext uri="{FF2B5EF4-FFF2-40B4-BE49-F238E27FC236}">
                  <a16:creationId xmlns:a16="http://schemas.microsoft.com/office/drawing/2014/main" id="{5895CC34-7A02-5BF6-B479-74EED05983AE}"/>
                </a:ext>
              </a:extLst>
            </p:cNvPr>
            <p:cNvSpPr/>
            <p:nvPr/>
          </p:nvSpPr>
          <p:spPr>
            <a:xfrm>
              <a:off x="2588350"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23" name="Rectangle 13">
              <a:extLst>
                <a:ext uri="{FF2B5EF4-FFF2-40B4-BE49-F238E27FC236}">
                  <a16:creationId xmlns:a16="http://schemas.microsoft.com/office/drawing/2014/main" id="{B7EE8A90-89F6-AF84-C859-77ADD424B179}"/>
                </a:ext>
              </a:extLst>
            </p:cNvPr>
            <p:cNvSpPr/>
            <p:nvPr/>
          </p:nvSpPr>
          <p:spPr>
            <a:xfrm>
              <a:off x="3087183" y="1083792"/>
              <a:ext cx="1169887"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Normalize &amp; Scale </a:t>
              </a:r>
            </a:p>
          </p:txBody>
        </p:sp>
        <p:sp>
          <p:nvSpPr>
            <p:cNvPr id="24" name="Rectangle 15">
              <a:extLst>
                <a:ext uri="{FF2B5EF4-FFF2-40B4-BE49-F238E27FC236}">
                  <a16:creationId xmlns:a16="http://schemas.microsoft.com/office/drawing/2014/main" id="{30BD38EC-400F-33DB-9A85-83A49DB0FFA8}"/>
                </a:ext>
              </a:extLst>
            </p:cNvPr>
            <p:cNvSpPr/>
            <p:nvPr/>
          </p:nvSpPr>
          <p:spPr>
            <a:xfrm>
              <a:off x="7236476" y="1083792"/>
              <a:ext cx="1615288" cy="803728"/>
            </a:xfrm>
            <a:prstGeom prst="rect">
              <a:avLst/>
            </a:prstGeom>
            <a:solidFill>
              <a:schemeClr val="bg1">
                <a:lumMod val="9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Clustering</a:t>
              </a:r>
            </a:p>
          </p:txBody>
        </p:sp>
        <p:sp>
          <p:nvSpPr>
            <p:cNvPr id="25" name="Arrow: Right 16">
              <a:extLst>
                <a:ext uri="{FF2B5EF4-FFF2-40B4-BE49-F238E27FC236}">
                  <a16:creationId xmlns:a16="http://schemas.microsoft.com/office/drawing/2014/main" id="{EDBF2BC2-19A4-F179-E71F-41383C97524B}"/>
                </a:ext>
              </a:extLst>
            </p:cNvPr>
            <p:cNvSpPr/>
            <p:nvPr/>
          </p:nvSpPr>
          <p:spPr>
            <a:xfrm>
              <a:off x="6734362"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26" name="Rectangle 17">
              <a:extLst>
                <a:ext uri="{FF2B5EF4-FFF2-40B4-BE49-F238E27FC236}">
                  <a16:creationId xmlns:a16="http://schemas.microsoft.com/office/drawing/2014/main" id="{9C9C7E72-AAA9-6B7C-36EE-EB0B9EF69DA9}"/>
                </a:ext>
              </a:extLst>
            </p:cNvPr>
            <p:cNvSpPr/>
            <p:nvPr/>
          </p:nvSpPr>
          <p:spPr>
            <a:xfrm>
              <a:off x="9534663" y="1083793"/>
              <a:ext cx="2408891" cy="1917612"/>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Advanced</a:t>
              </a:r>
              <a:r>
                <a:rPr lang="en-US" sz="1600" dirty="0">
                  <a:solidFill>
                    <a:schemeClr val="tx1"/>
                  </a:solidFill>
                </a:rPr>
                <a:t>:</a:t>
              </a:r>
            </a:p>
            <a:p>
              <a:pPr marL="285750" indent="-285750">
                <a:buFontTx/>
                <a:buChar char="-"/>
              </a:pPr>
              <a:r>
                <a:rPr lang="en-US" sz="1600" dirty="0">
                  <a:solidFill>
                    <a:schemeClr val="tx1"/>
                  </a:solidFill>
                </a:rPr>
                <a:t>Cluster Marker Analysis</a:t>
              </a:r>
            </a:p>
            <a:p>
              <a:pPr marL="285750" indent="-285750">
                <a:buFontTx/>
                <a:buChar char="-"/>
              </a:pPr>
              <a:r>
                <a:rPr lang="en-US" sz="1600" dirty="0">
                  <a:solidFill>
                    <a:schemeClr val="tx1"/>
                  </a:solidFill>
                </a:rPr>
                <a:t>Cell Type Identification</a:t>
              </a:r>
            </a:p>
            <a:p>
              <a:pPr marL="285750" indent="-285750">
                <a:buFontTx/>
                <a:buChar char="-"/>
              </a:pPr>
              <a:r>
                <a:rPr lang="en-US" sz="1600" dirty="0">
                  <a:solidFill>
                    <a:schemeClr val="tx1"/>
                  </a:solidFill>
                </a:rPr>
                <a:t>Sub-clustering</a:t>
              </a:r>
            </a:p>
            <a:p>
              <a:pPr marL="285750" indent="-285750">
                <a:buFontTx/>
                <a:buChar char="-"/>
              </a:pPr>
              <a:r>
                <a:rPr lang="en-US" sz="1600" dirty="0">
                  <a:solidFill>
                    <a:schemeClr val="tx1"/>
                  </a:solidFill>
                </a:rPr>
                <a:t>Trajectories</a:t>
              </a:r>
            </a:p>
            <a:p>
              <a:pPr marL="285750" indent="-285750">
                <a:buFontTx/>
                <a:buChar char="-"/>
              </a:pPr>
              <a:r>
                <a:rPr lang="en-US" sz="1600" dirty="0">
                  <a:solidFill>
                    <a:schemeClr val="tx1"/>
                  </a:solidFill>
                </a:rPr>
                <a:t>Cell Cycle Analysis</a:t>
              </a:r>
            </a:p>
            <a:p>
              <a:pPr marL="285750" indent="-285750">
                <a:buFontTx/>
                <a:buChar char="-"/>
              </a:pPr>
              <a:r>
                <a:rPr lang="en-US" sz="1600" dirty="0">
                  <a:solidFill>
                    <a:schemeClr val="tx1"/>
                  </a:solidFill>
                </a:rPr>
                <a:t>Cluster DGE</a:t>
              </a:r>
            </a:p>
          </p:txBody>
        </p:sp>
        <p:sp>
          <p:nvSpPr>
            <p:cNvPr id="27" name="Arrow: Right 23">
              <a:extLst>
                <a:ext uri="{FF2B5EF4-FFF2-40B4-BE49-F238E27FC236}">
                  <a16:creationId xmlns:a16="http://schemas.microsoft.com/office/drawing/2014/main" id="{18ED1919-50EE-DEE3-20D4-FCA54E4C1B79}"/>
                </a:ext>
              </a:extLst>
            </p:cNvPr>
            <p:cNvSpPr/>
            <p:nvPr/>
          </p:nvSpPr>
          <p:spPr>
            <a:xfrm>
              <a:off x="4431102"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28" name="Rectangle 24">
              <a:extLst>
                <a:ext uri="{FF2B5EF4-FFF2-40B4-BE49-F238E27FC236}">
                  <a16:creationId xmlns:a16="http://schemas.microsoft.com/office/drawing/2014/main" id="{43A88C0D-8152-CBCB-8A57-C24C53BF8C65}"/>
                </a:ext>
              </a:extLst>
            </p:cNvPr>
            <p:cNvSpPr/>
            <p:nvPr/>
          </p:nvSpPr>
          <p:spPr>
            <a:xfrm>
              <a:off x="4933757" y="1083792"/>
              <a:ext cx="1619097" cy="803728"/>
            </a:xfrm>
            <a:prstGeom prst="rect">
              <a:avLst/>
            </a:prstGeom>
            <a:solidFill>
              <a:schemeClr val="bg1">
                <a:lumMod val="9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PCA &amp; Nearest Neighbor Graph</a:t>
              </a:r>
            </a:p>
          </p:txBody>
        </p:sp>
        <p:sp>
          <p:nvSpPr>
            <p:cNvPr id="29" name="Arrow: Right 25">
              <a:extLst>
                <a:ext uri="{FF2B5EF4-FFF2-40B4-BE49-F238E27FC236}">
                  <a16:creationId xmlns:a16="http://schemas.microsoft.com/office/drawing/2014/main" id="{ED447BBD-8189-356E-9F14-A3C041F15DD2}"/>
                </a:ext>
              </a:extLst>
            </p:cNvPr>
            <p:cNvSpPr/>
            <p:nvPr/>
          </p:nvSpPr>
          <p:spPr>
            <a:xfrm>
              <a:off x="9032761"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30" name="Rectangle 26">
              <a:extLst>
                <a:ext uri="{FF2B5EF4-FFF2-40B4-BE49-F238E27FC236}">
                  <a16:creationId xmlns:a16="http://schemas.microsoft.com/office/drawing/2014/main" id="{84AEF254-8FB5-01BB-1FA7-FCB50A5215C0}"/>
                </a:ext>
              </a:extLst>
            </p:cNvPr>
            <p:cNvSpPr/>
            <p:nvPr/>
          </p:nvSpPr>
          <p:spPr>
            <a:xfrm>
              <a:off x="7243441" y="2198707"/>
              <a:ext cx="1615288" cy="803728"/>
            </a:xfrm>
            <a:prstGeom prst="rect">
              <a:avLst/>
            </a:prstGeom>
            <a:solidFill>
              <a:schemeClr val="bg1">
                <a:lumMod val="9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Low Dimensional Embedding</a:t>
              </a:r>
            </a:p>
          </p:txBody>
        </p:sp>
        <p:sp>
          <p:nvSpPr>
            <p:cNvPr id="31" name="Arrow: Right 27">
              <a:extLst>
                <a:ext uri="{FF2B5EF4-FFF2-40B4-BE49-F238E27FC236}">
                  <a16:creationId xmlns:a16="http://schemas.microsoft.com/office/drawing/2014/main" id="{DCADC959-9740-7363-BD83-E20D65C59AC7}"/>
                </a:ext>
              </a:extLst>
            </p:cNvPr>
            <p:cNvSpPr/>
            <p:nvPr/>
          </p:nvSpPr>
          <p:spPr>
            <a:xfrm rot="2700000">
              <a:off x="6749787" y="2108098"/>
              <a:ext cx="318934" cy="1801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32" name="Arrow: Right 39">
              <a:extLst>
                <a:ext uri="{FF2B5EF4-FFF2-40B4-BE49-F238E27FC236}">
                  <a16:creationId xmlns:a16="http://schemas.microsoft.com/office/drawing/2014/main" id="{EAB36A62-8FA9-5DCA-D9BD-4B7EFBD2DE78}"/>
                </a:ext>
              </a:extLst>
            </p:cNvPr>
            <p:cNvSpPr/>
            <p:nvPr/>
          </p:nvSpPr>
          <p:spPr>
            <a:xfrm>
              <a:off x="9032761" y="2506881"/>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33" name="Rectangle 14">
              <a:extLst>
                <a:ext uri="{FF2B5EF4-FFF2-40B4-BE49-F238E27FC236}">
                  <a16:creationId xmlns:a16="http://schemas.microsoft.com/office/drawing/2014/main" id="{2E036C8A-3AD2-6AB7-C4A5-CF73B39B9A13}"/>
                </a:ext>
              </a:extLst>
            </p:cNvPr>
            <p:cNvSpPr/>
            <p:nvPr/>
          </p:nvSpPr>
          <p:spPr>
            <a:xfrm>
              <a:off x="76199" y="1205450"/>
              <a:ext cx="1034591" cy="560411"/>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Load Data</a:t>
              </a:r>
            </a:p>
          </p:txBody>
        </p:sp>
        <p:sp>
          <p:nvSpPr>
            <p:cNvPr id="34" name="Arrow: Right 18">
              <a:extLst>
                <a:ext uri="{FF2B5EF4-FFF2-40B4-BE49-F238E27FC236}">
                  <a16:creationId xmlns:a16="http://schemas.microsoft.com/office/drawing/2014/main" id="{89D882A6-9874-DF30-B660-137220B82282}"/>
                </a:ext>
              </a:extLst>
            </p:cNvPr>
            <p:cNvSpPr/>
            <p:nvPr/>
          </p:nvSpPr>
          <p:spPr>
            <a:xfrm>
              <a:off x="1299773"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grpSp>
      <p:sp>
        <p:nvSpPr>
          <p:cNvPr id="35" name="Metin kutusu 34">
            <a:extLst>
              <a:ext uri="{FF2B5EF4-FFF2-40B4-BE49-F238E27FC236}">
                <a16:creationId xmlns:a16="http://schemas.microsoft.com/office/drawing/2014/main" id="{F74D9EC1-8F4E-00DA-7290-B3BF53B0D4BF}"/>
              </a:ext>
            </a:extLst>
          </p:cNvPr>
          <p:cNvSpPr txBox="1"/>
          <p:nvPr/>
        </p:nvSpPr>
        <p:spPr>
          <a:xfrm>
            <a:off x="7541368" y="6110908"/>
            <a:ext cx="6094378" cy="369332"/>
          </a:xfrm>
          <a:prstGeom prst="rect">
            <a:avLst/>
          </a:prstGeom>
          <a:noFill/>
        </p:spPr>
        <p:txBody>
          <a:bodyPr wrap="square">
            <a:spAutoFit/>
          </a:bodyPr>
          <a:lstStyle/>
          <a:p>
            <a:r>
              <a:rPr lang="tr-TR" dirty="0"/>
              <a:t>bigbioinformatics.org/intro-to-scrnaseq</a:t>
            </a:r>
          </a:p>
        </p:txBody>
      </p:sp>
    </p:spTree>
    <p:extLst>
      <p:ext uri="{BB962C8B-B14F-4D97-AF65-F5344CB8AC3E}">
        <p14:creationId xmlns:p14="http://schemas.microsoft.com/office/powerpoint/2010/main" val="191897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2"/>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6</a:t>
            </a:fld>
            <a:endParaRPr lang="tr-TR"/>
          </a:p>
        </p:txBody>
      </p:sp>
      <p:sp>
        <p:nvSpPr>
          <p:cNvPr id="21" name="TextBox 42">
            <a:extLst>
              <a:ext uri="{FF2B5EF4-FFF2-40B4-BE49-F238E27FC236}">
                <a16:creationId xmlns:a16="http://schemas.microsoft.com/office/drawing/2014/main" id="{0ACA81AA-4A65-56CC-9B3A-B082E2012F57}"/>
              </a:ext>
            </a:extLst>
          </p:cNvPr>
          <p:cNvSpPr txBox="1"/>
          <p:nvPr/>
        </p:nvSpPr>
        <p:spPr>
          <a:xfrm>
            <a:off x="677069" y="133350"/>
            <a:ext cx="6634958" cy="523220"/>
          </a:xfrm>
          <a:prstGeom prst="rect">
            <a:avLst/>
          </a:prstGeom>
          <a:noFill/>
        </p:spPr>
        <p:txBody>
          <a:bodyPr wrap="none" rtlCol="0">
            <a:spAutoFit/>
          </a:bodyPr>
          <a:lstStyle/>
          <a:p>
            <a:r>
              <a:rPr lang="en-US" sz="2800" b="1" dirty="0" err="1"/>
              <a:t>scRNA</a:t>
            </a:r>
            <a:r>
              <a:rPr lang="en-US" sz="2800" b="1" dirty="0"/>
              <a:t>-Seq Downstream Analysis Workflow</a:t>
            </a:r>
          </a:p>
        </p:txBody>
      </p:sp>
      <p:grpSp>
        <p:nvGrpSpPr>
          <p:cNvPr id="5" name="Group 1">
            <a:extLst>
              <a:ext uri="{FF2B5EF4-FFF2-40B4-BE49-F238E27FC236}">
                <a16:creationId xmlns:a16="http://schemas.microsoft.com/office/drawing/2014/main" id="{885ED16B-6AAC-A61C-1212-CAF6A2A0F4DB}"/>
              </a:ext>
            </a:extLst>
          </p:cNvPr>
          <p:cNvGrpSpPr/>
          <p:nvPr/>
        </p:nvGrpSpPr>
        <p:grpSpPr>
          <a:xfrm>
            <a:off x="228599" y="1074065"/>
            <a:ext cx="11734801" cy="2078507"/>
            <a:chOff x="76199" y="1083792"/>
            <a:chExt cx="11867355" cy="1918643"/>
          </a:xfrm>
        </p:grpSpPr>
        <p:sp>
          <p:nvSpPr>
            <p:cNvPr id="7" name="Rectangle 8">
              <a:extLst>
                <a:ext uri="{FF2B5EF4-FFF2-40B4-BE49-F238E27FC236}">
                  <a16:creationId xmlns:a16="http://schemas.microsoft.com/office/drawing/2014/main" id="{551AE084-4173-C455-37E5-9529925A40F9}"/>
                </a:ext>
              </a:extLst>
            </p:cNvPr>
            <p:cNvSpPr/>
            <p:nvPr/>
          </p:nvSpPr>
          <p:spPr>
            <a:xfrm>
              <a:off x="1786455" y="1205451"/>
              <a:ext cx="620388" cy="560411"/>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QC</a:t>
              </a:r>
            </a:p>
          </p:txBody>
        </p:sp>
        <p:sp>
          <p:nvSpPr>
            <p:cNvPr id="8" name="Arrow: Right 11">
              <a:extLst>
                <a:ext uri="{FF2B5EF4-FFF2-40B4-BE49-F238E27FC236}">
                  <a16:creationId xmlns:a16="http://schemas.microsoft.com/office/drawing/2014/main" id="{CFB58F8B-6F34-E4EB-E92C-DF4A086467D0}"/>
                </a:ext>
              </a:extLst>
            </p:cNvPr>
            <p:cNvSpPr/>
            <p:nvPr/>
          </p:nvSpPr>
          <p:spPr>
            <a:xfrm>
              <a:off x="2588350"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9" name="Rectangle 13">
              <a:extLst>
                <a:ext uri="{FF2B5EF4-FFF2-40B4-BE49-F238E27FC236}">
                  <a16:creationId xmlns:a16="http://schemas.microsoft.com/office/drawing/2014/main" id="{A5D9DF51-947E-095C-660F-1426712228AD}"/>
                </a:ext>
              </a:extLst>
            </p:cNvPr>
            <p:cNvSpPr/>
            <p:nvPr/>
          </p:nvSpPr>
          <p:spPr>
            <a:xfrm>
              <a:off x="3087183" y="1083792"/>
              <a:ext cx="1169887"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Normalize &amp; Scale </a:t>
              </a:r>
            </a:p>
          </p:txBody>
        </p:sp>
        <p:sp>
          <p:nvSpPr>
            <p:cNvPr id="10" name="Rectangle 15">
              <a:extLst>
                <a:ext uri="{FF2B5EF4-FFF2-40B4-BE49-F238E27FC236}">
                  <a16:creationId xmlns:a16="http://schemas.microsoft.com/office/drawing/2014/main" id="{FC3105AD-52BE-D04B-2E62-AA23951DE6A2}"/>
                </a:ext>
              </a:extLst>
            </p:cNvPr>
            <p:cNvSpPr/>
            <p:nvPr/>
          </p:nvSpPr>
          <p:spPr>
            <a:xfrm>
              <a:off x="7236476" y="1083792"/>
              <a:ext cx="1615288"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Clustering</a:t>
              </a:r>
            </a:p>
          </p:txBody>
        </p:sp>
        <p:sp>
          <p:nvSpPr>
            <p:cNvPr id="11" name="Arrow: Right 16">
              <a:extLst>
                <a:ext uri="{FF2B5EF4-FFF2-40B4-BE49-F238E27FC236}">
                  <a16:creationId xmlns:a16="http://schemas.microsoft.com/office/drawing/2014/main" id="{06A7BBDD-F7FC-2390-6BDB-B3B7D9387C7E}"/>
                </a:ext>
              </a:extLst>
            </p:cNvPr>
            <p:cNvSpPr/>
            <p:nvPr/>
          </p:nvSpPr>
          <p:spPr>
            <a:xfrm>
              <a:off x="6734362"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2" name="Rectangle 17">
              <a:extLst>
                <a:ext uri="{FF2B5EF4-FFF2-40B4-BE49-F238E27FC236}">
                  <a16:creationId xmlns:a16="http://schemas.microsoft.com/office/drawing/2014/main" id="{19E534F7-FEA1-5035-D87D-A79522CD7092}"/>
                </a:ext>
              </a:extLst>
            </p:cNvPr>
            <p:cNvSpPr/>
            <p:nvPr/>
          </p:nvSpPr>
          <p:spPr>
            <a:xfrm>
              <a:off x="9534663" y="1083793"/>
              <a:ext cx="2408891" cy="1917612"/>
            </a:xfrm>
            <a:prstGeom prst="rect">
              <a:avLst/>
            </a:prstGeom>
            <a:solidFill>
              <a:schemeClr val="bg1">
                <a:lumMod val="9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Advanced</a:t>
              </a:r>
              <a:r>
                <a:rPr lang="en-US" sz="1600" dirty="0">
                  <a:solidFill>
                    <a:schemeClr val="tx1"/>
                  </a:solidFill>
                </a:rPr>
                <a:t>:</a:t>
              </a:r>
            </a:p>
            <a:p>
              <a:pPr marL="285750" indent="-285750">
                <a:buFontTx/>
                <a:buChar char="-"/>
              </a:pPr>
              <a:r>
                <a:rPr lang="en-US" sz="1600" dirty="0">
                  <a:solidFill>
                    <a:schemeClr val="tx1"/>
                  </a:solidFill>
                </a:rPr>
                <a:t>Cluster Marker Analysis</a:t>
              </a:r>
            </a:p>
            <a:p>
              <a:pPr marL="285750" indent="-285750">
                <a:buFontTx/>
                <a:buChar char="-"/>
              </a:pPr>
              <a:r>
                <a:rPr lang="en-US" sz="1600" dirty="0">
                  <a:solidFill>
                    <a:schemeClr val="tx1"/>
                  </a:solidFill>
                </a:rPr>
                <a:t>Cell Type Identification</a:t>
              </a:r>
            </a:p>
            <a:p>
              <a:pPr marL="285750" indent="-285750">
                <a:buFontTx/>
                <a:buChar char="-"/>
              </a:pPr>
              <a:r>
                <a:rPr lang="en-US" sz="1600" dirty="0">
                  <a:solidFill>
                    <a:schemeClr val="tx1"/>
                  </a:solidFill>
                </a:rPr>
                <a:t>Sub-clustering</a:t>
              </a:r>
            </a:p>
            <a:p>
              <a:pPr marL="285750" indent="-285750">
                <a:buFontTx/>
                <a:buChar char="-"/>
              </a:pPr>
              <a:r>
                <a:rPr lang="en-US" sz="1600" dirty="0">
                  <a:solidFill>
                    <a:schemeClr val="tx1"/>
                  </a:solidFill>
                </a:rPr>
                <a:t>Trajectories</a:t>
              </a:r>
            </a:p>
            <a:p>
              <a:pPr marL="285750" indent="-285750">
                <a:buFontTx/>
                <a:buChar char="-"/>
              </a:pPr>
              <a:r>
                <a:rPr lang="en-US" sz="1600" dirty="0">
                  <a:solidFill>
                    <a:schemeClr val="tx1"/>
                  </a:solidFill>
                </a:rPr>
                <a:t>Cell Cycle Analysis</a:t>
              </a:r>
            </a:p>
            <a:p>
              <a:pPr marL="285750" indent="-285750">
                <a:buFontTx/>
                <a:buChar char="-"/>
              </a:pPr>
              <a:r>
                <a:rPr lang="en-US" sz="1600" dirty="0">
                  <a:solidFill>
                    <a:schemeClr val="tx1"/>
                  </a:solidFill>
                </a:rPr>
                <a:t>Cluster DGE</a:t>
              </a:r>
            </a:p>
          </p:txBody>
        </p:sp>
        <p:sp>
          <p:nvSpPr>
            <p:cNvPr id="13" name="Arrow: Right 23">
              <a:extLst>
                <a:ext uri="{FF2B5EF4-FFF2-40B4-BE49-F238E27FC236}">
                  <a16:creationId xmlns:a16="http://schemas.microsoft.com/office/drawing/2014/main" id="{2AFFD7D8-2AD5-665A-1BB9-22AD506034D5}"/>
                </a:ext>
              </a:extLst>
            </p:cNvPr>
            <p:cNvSpPr/>
            <p:nvPr/>
          </p:nvSpPr>
          <p:spPr>
            <a:xfrm>
              <a:off x="4431102"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4" name="Rectangle 24">
              <a:extLst>
                <a:ext uri="{FF2B5EF4-FFF2-40B4-BE49-F238E27FC236}">
                  <a16:creationId xmlns:a16="http://schemas.microsoft.com/office/drawing/2014/main" id="{2E7E9EDE-2F80-692C-84B4-E8E8E9B1B88D}"/>
                </a:ext>
              </a:extLst>
            </p:cNvPr>
            <p:cNvSpPr/>
            <p:nvPr/>
          </p:nvSpPr>
          <p:spPr>
            <a:xfrm>
              <a:off x="4933757" y="1083792"/>
              <a:ext cx="1619097"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PCA &amp; Nearest Neighbor Graph</a:t>
              </a:r>
            </a:p>
          </p:txBody>
        </p:sp>
        <p:sp>
          <p:nvSpPr>
            <p:cNvPr id="15" name="Arrow: Right 25">
              <a:extLst>
                <a:ext uri="{FF2B5EF4-FFF2-40B4-BE49-F238E27FC236}">
                  <a16:creationId xmlns:a16="http://schemas.microsoft.com/office/drawing/2014/main" id="{85CC3C45-7DE9-EDF8-5B78-E500D6A7A80B}"/>
                </a:ext>
              </a:extLst>
            </p:cNvPr>
            <p:cNvSpPr/>
            <p:nvPr/>
          </p:nvSpPr>
          <p:spPr>
            <a:xfrm>
              <a:off x="9032761"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6" name="Rectangle 26">
              <a:extLst>
                <a:ext uri="{FF2B5EF4-FFF2-40B4-BE49-F238E27FC236}">
                  <a16:creationId xmlns:a16="http://schemas.microsoft.com/office/drawing/2014/main" id="{3DB16BD6-03AF-87AD-B3FD-5DF566DED3A8}"/>
                </a:ext>
              </a:extLst>
            </p:cNvPr>
            <p:cNvSpPr/>
            <p:nvPr/>
          </p:nvSpPr>
          <p:spPr>
            <a:xfrm>
              <a:off x="7243441" y="2198707"/>
              <a:ext cx="1615288" cy="80372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Low Dimensional Embedding</a:t>
              </a:r>
            </a:p>
          </p:txBody>
        </p:sp>
        <p:sp>
          <p:nvSpPr>
            <p:cNvPr id="17" name="Arrow: Right 27">
              <a:extLst>
                <a:ext uri="{FF2B5EF4-FFF2-40B4-BE49-F238E27FC236}">
                  <a16:creationId xmlns:a16="http://schemas.microsoft.com/office/drawing/2014/main" id="{8D50C134-5C2C-1B30-077D-84516ACB272C}"/>
                </a:ext>
              </a:extLst>
            </p:cNvPr>
            <p:cNvSpPr/>
            <p:nvPr/>
          </p:nvSpPr>
          <p:spPr>
            <a:xfrm rot="2700000">
              <a:off x="6749787" y="2108098"/>
              <a:ext cx="318934" cy="1801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8" name="Arrow: Right 39">
              <a:extLst>
                <a:ext uri="{FF2B5EF4-FFF2-40B4-BE49-F238E27FC236}">
                  <a16:creationId xmlns:a16="http://schemas.microsoft.com/office/drawing/2014/main" id="{55EE3694-710F-B7BD-01AD-22C89540A0FC}"/>
                </a:ext>
              </a:extLst>
            </p:cNvPr>
            <p:cNvSpPr/>
            <p:nvPr/>
          </p:nvSpPr>
          <p:spPr>
            <a:xfrm>
              <a:off x="9032761" y="2506881"/>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9" name="Rectangle 14">
              <a:extLst>
                <a:ext uri="{FF2B5EF4-FFF2-40B4-BE49-F238E27FC236}">
                  <a16:creationId xmlns:a16="http://schemas.microsoft.com/office/drawing/2014/main" id="{C491E9D3-54F2-5768-02D1-93E7B5FD269C}"/>
                </a:ext>
              </a:extLst>
            </p:cNvPr>
            <p:cNvSpPr/>
            <p:nvPr/>
          </p:nvSpPr>
          <p:spPr>
            <a:xfrm>
              <a:off x="76199" y="1205450"/>
              <a:ext cx="1034591" cy="560411"/>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Load Data</a:t>
              </a:r>
            </a:p>
          </p:txBody>
        </p:sp>
        <p:sp>
          <p:nvSpPr>
            <p:cNvPr id="20" name="Arrow: Right 18">
              <a:extLst>
                <a:ext uri="{FF2B5EF4-FFF2-40B4-BE49-F238E27FC236}">
                  <a16:creationId xmlns:a16="http://schemas.microsoft.com/office/drawing/2014/main" id="{2F2DC88C-8E91-00C9-1D6D-F41E8EAE5E48}"/>
                </a:ext>
              </a:extLst>
            </p:cNvPr>
            <p:cNvSpPr/>
            <p:nvPr/>
          </p:nvSpPr>
          <p:spPr>
            <a:xfrm>
              <a:off x="1299773" y="1392996"/>
              <a:ext cx="310008" cy="185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grpSp>
      <p:sp>
        <p:nvSpPr>
          <p:cNvPr id="35" name="Metin kutusu 34">
            <a:extLst>
              <a:ext uri="{FF2B5EF4-FFF2-40B4-BE49-F238E27FC236}">
                <a16:creationId xmlns:a16="http://schemas.microsoft.com/office/drawing/2014/main" id="{0195C057-065D-55E5-884C-F79AA04754AA}"/>
              </a:ext>
            </a:extLst>
          </p:cNvPr>
          <p:cNvSpPr txBox="1"/>
          <p:nvPr/>
        </p:nvSpPr>
        <p:spPr>
          <a:xfrm>
            <a:off x="7541368" y="6110908"/>
            <a:ext cx="6094378" cy="369332"/>
          </a:xfrm>
          <a:prstGeom prst="rect">
            <a:avLst/>
          </a:prstGeom>
          <a:noFill/>
        </p:spPr>
        <p:txBody>
          <a:bodyPr wrap="square">
            <a:spAutoFit/>
          </a:bodyPr>
          <a:lstStyle/>
          <a:p>
            <a:r>
              <a:rPr lang="tr-TR" dirty="0"/>
              <a:t>bigbioinformatics.org/intro-to-scrnaseq</a:t>
            </a:r>
          </a:p>
        </p:txBody>
      </p:sp>
    </p:spTree>
    <p:extLst>
      <p:ext uri="{BB962C8B-B14F-4D97-AF65-F5344CB8AC3E}">
        <p14:creationId xmlns:p14="http://schemas.microsoft.com/office/powerpoint/2010/main" val="336985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2"/>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7</a:t>
            </a:fld>
            <a:endParaRPr lang="tr-TR"/>
          </a:p>
        </p:txBody>
      </p:sp>
      <p:pic>
        <p:nvPicPr>
          <p:cNvPr id="4" name="Resim 3">
            <a:extLst>
              <a:ext uri="{FF2B5EF4-FFF2-40B4-BE49-F238E27FC236}">
                <a16:creationId xmlns:a16="http://schemas.microsoft.com/office/drawing/2014/main" id="{246B7918-602B-64D6-C104-8873FFEECE66}"/>
              </a:ext>
            </a:extLst>
          </p:cNvPr>
          <p:cNvPicPr>
            <a:picLocks noChangeAspect="1"/>
          </p:cNvPicPr>
          <p:nvPr/>
        </p:nvPicPr>
        <p:blipFill>
          <a:blip r:embed="rId3"/>
          <a:stretch>
            <a:fillRect/>
          </a:stretch>
        </p:blipFill>
        <p:spPr>
          <a:xfrm>
            <a:off x="2779090" y="311285"/>
            <a:ext cx="6147654" cy="5449414"/>
          </a:xfrm>
          <a:prstGeom prst="rect">
            <a:avLst/>
          </a:prstGeom>
        </p:spPr>
      </p:pic>
      <p:sp>
        <p:nvSpPr>
          <p:cNvPr id="6" name="Metin kutusu 5">
            <a:extLst>
              <a:ext uri="{FF2B5EF4-FFF2-40B4-BE49-F238E27FC236}">
                <a16:creationId xmlns:a16="http://schemas.microsoft.com/office/drawing/2014/main" id="{D5341B5F-4C2F-468D-D993-3A359937A9A4}"/>
              </a:ext>
            </a:extLst>
          </p:cNvPr>
          <p:cNvSpPr txBox="1"/>
          <p:nvPr/>
        </p:nvSpPr>
        <p:spPr>
          <a:xfrm>
            <a:off x="9024021" y="6356350"/>
            <a:ext cx="6094378" cy="369332"/>
          </a:xfrm>
          <a:prstGeom prst="rect">
            <a:avLst/>
          </a:prstGeom>
          <a:noFill/>
        </p:spPr>
        <p:txBody>
          <a:bodyPr wrap="square">
            <a:spAutoFit/>
          </a:bodyPr>
          <a:lstStyle/>
          <a:p>
            <a:r>
              <a:rPr lang="tr-TR" dirty="0" err="1"/>
              <a:t>Saelens</a:t>
            </a:r>
            <a:r>
              <a:rPr lang="tr-TR" dirty="0"/>
              <a:t> et al, 2019</a:t>
            </a:r>
          </a:p>
        </p:txBody>
      </p:sp>
    </p:spTree>
    <p:extLst>
      <p:ext uri="{BB962C8B-B14F-4D97-AF65-F5344CB8AC3E}">
        <p14:creationId xmlns:p14="http://schemas.microsoft.com/office/powerpoint/2010/main" val="245306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2"/>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7" name="Metin kutusu 6">
            <a:extLst>
              <a:ext uri="{FF2B5EF4-FFF2-40B4-BE49-F238E27FC236}">
                <a16:creationId xmlns:a16="http://schemas.microsoft.com/office/drawing/2014/main" id="{B2E807A3-CB16-273C-F7D7-1DA7CC74FA13}"/>
              </a:ext>
            </a:extLst>
          </p:cNvPr>
          <p:cNvSpPr txBox="1"/>
          <p:nvPr/>
        </p:nvSpPr>
        <p:spPr>
          <a:xfrm>
            <a:off x="7440849" y="6323083"/>
            <a:ext cx="6094378" cy="369332"/>
          </a:xfrm>
          <a:prstGeom prst="rect">
            <a:avLst/>
          </a:prstGeom>
          <a:noFill/>
        </p:spPr>
        <p:txBody>
          <a:bodyPr wrap="square">
            <a:spAutoFit/>
          </a:bodyPr>
          <a:lstStyle/>
          <a:p>
            <a:r>
              <a:rPr lang="tr-TR" dirty="0" err="1"/>
              <a:t>Broadinstitute</a:t>
            </a:r>
            <a:r>
              <a:rPr lang="tr-TR" dirty="0"/>
              <a:t> SC workshop 2020</a:t>
            </a:r>
          </a:p>
        </p:txBody>
      </p:sp>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8</a:t>
            </a:fld>
            <a:endParaRPr lang="tr-TR"/>
          </a:p>
        </p:txBody>
      </p:sp>
      <p:sp>
        <p:nvSpPr>
          <p:cNvPr id="6" name="Metin kutusu 5">
            <a:extLst>
              <a:ext uri="{FF2B5EF4-FFF2-40B4-BE49-F238E27FC236}">
                <a16:creationId xmlns:a16="http://schemas.microsoft.com/office/drawing/2014/main" id="{C31AB359-A5DB-1444-C8AD-5F524A1D30E5}"/>
              </a:ext>
            </a:extLst>
          </p:cNvPr>
          <p:cNvSpPr txBox="1"/>
          <p:nvPr/>
        </p:nvSpPr>
        <p:spPr>
          <a:xfrm>
            <a:off x="651754" y="5336953"/>
            <a:ext cx="10381034" cy="646331"/>
          </a:xfrm>
          <a:prstGeom prst="rect">
            <a:avLst/>
          </a:prstGeom>
          <a:noFill/>
        </p:spPr>
        <p:txBody>
          <a:bodyPr wrap="square">
            <a:spAutoFit/>
          </a:bodyPr>
          <a:lstStyle/>
          <a:p>
            <a:pPr algn="just"/>
            <a:r>
              <a:rPr lang="en-US" b="0" i="0" dirty="0">
                <a:solidFill>
                  <a:srgbClr val="333333"/>
                </a:solidFill>
                <a:effectLst/>
                <a:latin typeface="helvetica neue"/>
              </a:rPr>
              <a:t>We use statistical methods to order the cells along one or more trajectories which represent the underlying developmental trajectories, this ordering is referred to as “</a:t>
            </a:r>
            <a:r>
              <a:rPr lang="en-US" b="0" i="0" dirty="0" err="1">
                <a:solidFill>
                  <a:srgbClr val="333333"/>
                </a:solidFill>
                <a:effectLst/>
                <a:latin typeface="helvetica neue"/>
              </a:rPr>
              <a:t>pseudotime</a:t>
            </a:r>
            <a:r>
              <a:rPr lang="en-US" b="0" i="0" dirty="0">
                <a:solidFill>
                  <a:srgbClr val="333333"/>
                </a:solidFill>
                <a:effectLst/>
                <a:latin typeface="helvetica neue"/>
              </a:rPr>
              <a:t>”.</a:t>
            </a:r>
            <a:endParaRPr lang="tr-TR" dirty="0"/>
          </a:p>
        </p:txBody>
      </p:sp>
      <p:pic>
        <p:nvPicPr>
          <p:cNvPr id="1026" name="Picture 2">
            <a:extLst>
              <a:ext uri="{FF2B5EF4-FFF2-40B4-BE49-F238E27FC236}">
                <a16:creationId xmlns:a16="http://schemas.microsoft.com/office/drawing/2014/main" id="{F3EA878F-7D4C-A6AE-D37D-24F25A5ED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636" y="122123"/>
            <a:ext cx="7260078" cy="5185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88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65922CC-B689-BE26-4826-58EBFA017E23}"/>
              </a:ext>
            </a:extLst>
          </p:cNvPr>
          <p:cNvPicPr>
            <a:picLocks noChangeAspect="1"/>
          </p:cNvPicPr>
          <p:nvPr/>
        </p:nvPicPr>
        <p:blipFill>
          <a:blip r:embed="rId2"/>
          <a:stretch>
            <a:fillRect/>
          </a:stretch>
        </p:blipFill>
        <p:spPr>
          <a:xfrm>
            <a:off x="180772" y="5909414"/>
            <a:ext cx="7260077" cy="769217"/>
          </a:xfrm>
          <a:prstGeom prst="rect">
            <a:avLst/>
          </a:prstGeom>
          <a:effectLst>
            <a:outerShdw blurRad="50800" dist="50800" dir="5400000" algn="ctr" rotWithShape="0">
              <a:srgbClr val="000000">
                <a:alpha val="0"/>
              </a:srgbClr>
            </a:outerShdw>
          </a:effectLst>
        </p:spPr>
      </p:pic>
      <p:sp>
        <p:nvSpPr>
          <p:cNvPr id="7" name="Metin kutusu 6">
            <a:extLst>
              <a:ext uri="{FF2B5EF4-FFF2-40B4-BE49-F238E27FC236}">
                <a16:creationId xmlns:a16="http://schemas.microsoft.com/office/drawing/2014/main" id="{B2E807A3-CB16-273C-F7D7-1DA7CC74FA13}"/>
              </a:ext>
            </a:extLst>
          </p:cNvPr>
          <p:cNvSpPr txBox="1"/>
          <p:nvPr/>
        </p:nvSpPr>
        <p:spPr>
          <a:xfrm>
            <a:off x="7440849" y="6323083"/>
            <a:ext cx="6094378" cy="369332"/>
          </a:xfrm>
          <a:prstGeom prst="rect">
            <a:avLst/>
          </a:prstGeom>
          <a:noFill/>
        </p:spPr>
        <p:txBody>
          <a:bodyPr wrap="square">
            <a:spAutoFit/>
          </a:bodyPr>
          <a:lstStyle/>
          <a:p>
            <a:r>
              <a:rPr lang="tr-TR" dirty="0" err="1"/>
              <a:t>Broadinstitute</a:t>
            </a:r>
            <a:r>
              <a:rPr lang="tr-TR" dirty="0"/>
              <a:t> SC workshop 2020</a:t>
            </a:r>
          </a:p>
        </p:txBody>
      </p:sp>
      <p:sp>
        <p:nvSpPr>
          <p:cNvPr id="3" name="Slayt Numarası Yer Tutucusu 2">
            <a:extLst>
              <a:ext uri="{FF2B5EF4-FFF2-40B4-BE49-F238E27FC236}">
                <a16:creationId xmlns:a16="http://schemas.microsoft.com/office/drawing/2014/main" id="{C7388EB4-9F90-73C6-90C6-E46150CF9D95}"/>
              </a:ext>
            </a:extLst>
          </p:cNvPr>
          <p:cNvSpPr>
            <a:spLocks noGrp="1"/>
          </p:cNvSpPr>
          <p:nvPr>
            <p:ph type="sldNum" sz="quarter" idx="12"/>
          </p:nvPr>
        </p:nvSpPr>
        <p:spPr/>
        <p:txBody>
          <a:bodyPr/>
          <a:lstStyle/>
          <a:p>
            <a:fld id="{5A89555E-CF2A-4304-9176-B081057F5A53}" type="slidenum">
              <a:rPr lang="tr-TR" smtClean="0"/>
              <a:t>9</a:t>
            </a:fld>
            <a:endParaRPr lang="tr-TR"/>
          </a:p>
        </p:txBody>
      </p:sp>
      <p:pic>
        <p:nvPicPr>
          <p:cNvPr id="2050" name="Picture 2">
            <a:extLst>
              <a:ext uri="{FF2B5EF4-FFF2-40B4-BE49-F238E27FC236}">
                <a16:creationId xmlns:a16="http://schemas.microsoft.com/office/drawing/2014/main" id="{8C282DE4-F9B1-048D-878A-B71849A96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165585"/>
            <a:ext cx="8083826" cy="5774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94717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1141</Words>
  <Application>Microsoft Office PowerPoint</Application>
  <PresentationFormat>Geniş ekran</PresentationFormat>
  <Paragraphs>180</Paragraphs>
  <Slides>22</Slides>
  <Notes>10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22</vt:i4>
      </vt:variant>
    </vt:vector>
  </HeadingPairs>
  <TitlesOfParts>
    <vt:vector size="31" baseType="lpstr">
      <vt:lpstr>Arial</vt:lpstr>
      <vt:lpstr>Calibri</vt:lpstr>
      <vt:lpstr>Calibri Light</vt:lpstr>
      <vt:lpstr>Consolas</vt:lpstr>
      <vt:lpstr>Courier New</vt:lpstr>
      <vt:lpstr>helvetica neue</vt:lpstr>
      <vt:lpstr>helvetica neue</vt:lpstr>
      <vt:lpstr>Lato</vt:lpstr>
      <vt:lpstr>Office Teması</vt:lpstr>
      <vt:lpstr>Single-Cell Bioinformatics Course Tutorial 5</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Single-Cell Bioinformatics Course Tutorial 3</dc:title>
  <dc:creator>İrem B. Gündüz</dc:creator>
  <cp:lastModifiedBy>İrem B. Gündüz</cp:lastModifiedBy>
  <cp:revision>46</cp:revision>
  <dcterms:created xsi:type="dcterms:W3CDTF">2022-11-09T13:14:46Z</dcterms:created>
  <dcterms:modified xsi:type="dcterms:W3CDTF">2022-11-24T08:20:39Z</dcterms:modified>
</cp:coreProperties>
</file>