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99" r:id="rId2"/>
    <p:sldId id="257" r:id="rId3"/>
    <p:sldId id="300" r:id="rId4"/>
    <p:sldId id="301" r:id="rId5"/>
    <p:sldId id="302" r:id="rId6"/>
  </p:sldIdLst>
  <p:sldSz cx="12192000" cy="6858000"/>
  <p:notesSz cx="12192000" cy="6858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821"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D1B5255B-CEE1-4216-BEDB-23BF74F894F8}" type="datetimeFigureOut">
              <a:rPr lang="tr-TR" smtClean="0"/>
              <a:t>12.01.2023</a:t>
            </a:fld>
            <a:endParaRPr lang="tr-TR"/>
          </a:p>
        </p:txBody>
      </p:sp>
      <p:sp>
        <p:nvSpPr>
          <p:cNvPr id="4" name="Slayt Resmi Yer Tutucusu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20F371BA-9A64-4A0D-8CD4-E02C87A2E9E0}" type="slidenum">
              <a:rPr lang="tr-TR" smtClean="0"/>
              <a:t>‹#›</a:t>
            </a:fld>
            <a:endParaRPr lang="tr-TR"/>
          </a:p>
        </p:txBody>
      </p:sp>
    </p:spTree>
    <p:extLst>
      <p:ext uri="{BB962C8B-B14F-4D97-AF65-F5344CB8AC3E}">
        <p14:creationId xmlns:p14="http://schemas.microsoft.com/office/powerpoint/2010/main" val="1526393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b="0" i="0" dirty="0">
                <a:solidFill>
                  <a:srgbClr val="333333"/>
                </a:solidFill>
                <a:effectLst/>
                <a:latin typeface="Helvetica Neue"/>
              </a:rPr>
              <a:t>For SCDC we want to find a we unique markers per cluster, so we select top 20 DEGs per cluster.</a:t>
            </a:r>
            <a:r>
              <a:rPr lang="tr-TR" b="0" i="0" dirty="0">
                <a:solidFill>
                  <a:srgbClr val="333333"/>
                </a:solidFill>
                <a:effectLst/>
                <a:latin typeface="Helvetica Neue"/>
              </a:rPr>
              <a:t> </a:t>
            </a:r>
            <a:r>
              <a:rPr lang="en-US" b="0" i="0" dirty="0">
                <a:solidFill>
                  <a:srgbClr val="333333"/>
                </a:solidFill>
                <a:effectLst/>
                <a:latin typeface="Helvetica Neue"/>
              </a:rPr>
              <a:t> Ideally you should run with a larger set of genes, perhaps 100 genes per cluster to get better results. However, for the sake of speed, we are now selecting only top20 genes and it still takes about 10 minutes to run.</a:t>
            </a:r>
            <a:endParaRPr lang="tr-TR" dirty="0"/>
          </a:p>
        </p:txBody>
      </p:sp>
      <p:sp>
        <p:nvSpPr>
          <p:cNvPr id="4" name="Slayt Numarası Yer Tutucusu 3"/>
          <p:cNvSpPr>
            <a:spLocks noGrp="1"/>
          </p:cNvSpPr>
          <p:nvPr>
            <p:ph type="sldNum" sz="quarter" idx="5"/>
          </p:nvPr>
        </p:nvSpPr>
        <p:spPr/>
        <p:txBody>
          <a:bodyPr/>
          <a:lstStyle/>
          <a:p>
            <a:fld id="{20F371BA-9A64-4A0D-8CD4-E02C87A2E9E0}" type="slidenum">
              <a:rPr lang="tr-TR" smtClean="0"/>
              <a:t>3</a:t>
            </a:fld>
            <a:endParaRPr lang="tr-TR"/>
          </a:p>
        </p:txBody>
      </p:sp>
    </p:spTree>
    <p:extLst>
      <p:ext uri="{BB962C8B-B14F-4D97-AF65-F5344CB8AC3E}">
        <p14:creationId xmlns:p14="http://schemas.microsoft.com/office/powerpoint/2010/main" val="4022463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l"/>
            <a:r>
              <a:rPr lang="en-US" b="0" i="0" dirty="0">
                <a:solidFill>
                  <a:srgbClr val="333333"/>
                </a:solidFill>
                <a:effectLst/>
                <a:latin typeface="Helvetica Neue"/>
              </a:rPr>
              <a:t>Keep in mind that the deconvolution results are just predictions, depending on how well your </a:t>
            </a:r>
            <a:r>
              <a:rPr lang="en-US" b="0" i="0" dirty="0" err="1">
                <a:solidFill>
                  <a:srgbClr val="333333"/>
                </a:solidFill>
                <a:effectLst/>
                <a:latin typeface="Helvetica Neue"/>
              </a:rPr>
              <a:t>scRNAseq</a:t>
            </a:r>
            <a:r>
              <a:rPr lang="en-US" b="0" i="0" dirty="0">
                <a:solidFill>
                  <a:srgbClr val="333333"/>
                </a:solidFill>
                <a:effectLst/>
                <a:latin typeface="Helvetica Neue"/>
              </a:rPr>
              <a:t> data covers the </a:t>
            </a:r>
            <a:r>
              <a:rPr lang="en-US" b="0" i="0" dirty="0" err="1">
                <a:solidFill>
                  <a:srgbClr val="333333"/>
                </a:solidFill>
                <a:effectLst/>
                <a:latin typeface="Helvetica Neue"/>
              </a:rPr>
              <a:t>celltypes</a:t>
            </a:r>
            <a:r>
              <a:rPr lang="en-US" b="0" i="0" dirty="0">
                <a:solidFill>
                  <a:srgbClr val="333333"/>
                </a:solidFill>
                <a:effectLst/>
                <a:latin typeface="Helvetica Neue"/>
              </a:rPr>
              <a:t> that are present in the ST data and on how parameters, gene selection etc. are tuned you may get different results.</a:t>
            </a:r>
          </a:p>
          <a:p>
            <a:br>
              <a:rPr lang="en-US" b="0" i="0" dirty="0">
                <a:solidFill>
                  <a:srgbClr val="333333"/>
                </a:solidFill>
                <a:effectLst/>
                <a:latin typeface="Helvetica Neue"/>
              </a:rPr>
            </a:br>
            <a:endParaRPr lang="tr-TR" dirty="0"/>
          </a:p>
        </p:txBody>
      </p:sp>
      <p:sp>
        <p:nvSpPr>
          <p:cNvPr id="4" name="Slayt Numarası Yer Tutucusu 3"/>
          <p:cNvSpPr>
            <a:spLocks noGrp="1"/>
          </p:cNvSpPr>
          <p:nvPr>
            <p:ph type="sldNum" sz="quarter" idx="5"/>
          </p:nvPr>
        </p:nvSpPr>
        <p:spPr/>
        <p:txBody>
          <a:bodyPr/>
          <a:lstStyle/>
          <a:p>
            <a:fld id="{20F371BA-9A64-4A0D-8CD4-E02C87A2E9E0}" type="slidenum">
              <a:rPr lang="tr-TR" smtClean="0"/>
              <a:t>4</a:t>
            </a:fld>
            <a:endParaRPr lang="tr-TR"/>
          </a:p>
        </p:txBody>
      </p:sp>
    </p:spTree>
    <p:extLst>
      <p:ext uri="{BB962C8B-B14F-4D97-AF65-F5344CB8AC3E}">
        <p14:creationId xmlns:p14="http://schemas.microsoft.com/office/powerpoint/2010/main" val="339097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1469898" y="2338831"/>
            <a:ext cx="9252203" cy="835660"/>
          </a:xfrm>
          <a:prstGeom prst="rect">
            <a:avLst/>
          </a:prstGeom>
        </p:spPr>
        <p:txBody>
          <a:bodyPr wrap="square" lIns="0" tIns="0" rIns="0" bIns="0">
            <a:spAutoFit/>
          </a:bodyPr>
          <a:lstStyle>
            <a:lvl1pPr>
              <a:defRPr sz="2800" b="0" i="0">
                <a:solidFill>
                  <a:schemeClr val="tx1"/>
                </a:solidFill>
                <a:latin typeface="Calibri Light"/>
                <a:cs typeface="Calibri Light"/>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1100455"/>
          </a:xfrm>
          <a:custGeom>
            <a:avLst/>
            <a:gdLst/>
            <a:ahLst/>
            <a:cxnLst/>
            <a:rect l="l" t="t" r="r" b="b"/>
            <a:pathLst>
              <a:path w="12192000" h="1100455">
                <a:moveTo>
                  <a:pt x="12192000" y="0"/>
                </a:moveTo>
                <a:lnTo>
                  <a:pt x="0" y="0"/>
                </a:lnTo>
                <a:lnTo>
                  <a:pt x="0" y="1100327"/>
                </a:lnTo>
                <a:lnTo>
                  <a:pt x="12192000" y="1100327"/>
                </a:lnTo>
                <a:lnTo>
                  <a:pt x="12192000" y="0"/>
                </a:lnTo>
                <a:close/>
              </a:path>
            </a:pathLst>
          </a:custGeom>
          <a:solidFill>
            <a:srgbClr val="114279"/>
          </a:solidFill>
        </p:spPr>
        <p:txBody>
          <a:bodyPr wrap="square" lIns="0" tIns="0" rIns="0" bIns="0" rtlCol="0"/>
          <a:lstStyle/>
          <a:p>
            <a:endParaRPr/>
          </a:p>
        </p:txBody>
      </p:sp>
      <p:sp>
        <p:nvSpPr>
          <p:cNvPr id="17" name="bg object 17"/>
          <p:cNvSpPr/>
          <p:nvPr/>
        </p:nvSpPr>
        <p:spPr>
          <a:xfrm>
            <a:off x="761" y="1101089"/>
            <a:ext cx="12192000" cy="76200"/>
          </a:xfrm>
          <a:custGeom>
            <a:avLst/>
            <a:gdLst/>
            <a:ahLst/>
            <a:cxnLst/>
            <a:rect l="l" t="t" r="r" b="b"/>
            <a:pathLst>
              <a:path w="12192000" h="76200">
                <a:moveTo>
                  <a:pt x="0" y="76200"/>
                </a:moveTo>
                <a:lnTo>
                  <a:pt x="12192000" y="76200"/>
                </a:lnTo>
                <a:lnTo>
                  <a:pt x="12192000" y="0"/>
                </a:lnTo>
                <a:lnTo>
                  <a:pt x="0" y="0"/>
                </a:lnTo>
                <a:lnTo>
                  <a:pt x="0" y="76200"/>
                </a:lnTo>
                <a:close/>
              </a:path>
            </a:pathLst>
          </a:custGeom>
          <a:ln w="28575">
            <a:solidFill>
              <a:srgbClr val="4D4F52"/>
            </a:solidFill>
          </a:ln>
        </p:spPr>
        <p:txBody>
          <a:bodyPr wrap="square" lIns="0" tIns="0" rIns="0" bIns="0" rtlCol="0"/>
          <a:lstStyle/>
          <a:p>
            <a:endParaRPr/>
          </a:p>
        </p:txBody>
      </p:sp>
      <p:pic>
        <p:nvPicPr>
          <p:cNvPr id="18" name="bg object 18"/>
          <p:cNvPicPr/>
          <p:nvPr/>
        </p:nvPicPr>
        <p:blipFill>
          <a:blip r:embed="rId2" cstate="print"/>
          <a:stretch>
            <a:fillRect/>
          </a:stretch>
        </p:blipFill>
        <p:spPr>
          <a:xfrm>
            <a:off x="118882" y="5964951"/>
            <a:ext cx="2017755" cy="812241"/>
          </a:xfrm>
          <a:prstGeom prst="rect">
            <a:avLst/>
          </a:prstGeom>
        </p:spPr>
      </p:pic>
      <p:pic>
        <p:nvPicPr>
          <p:cNvPr id="19" name="bg object 19"/>
          <p:cNvPicPr/>
          <p:nvPr/>
        </p:nvPicPr>
        <p:blipFill>
          <a:blip r:embed="rId3" cstate="print"/>
          <a:stretch>
            <a:fillRect/>
          </a:stretch>
        </p:blipFill>
        <p:spPr>
          <a:xfrm>
            <a:off x="9249170" y="4023379"/>
            <a:ext cx="2942829" cy="2834619"/>
          </a:xfrm>
          <a:prstGeom prst="rect">
            <a:avLst/>
          </a:prstGeom>
        </p:spPr>
      </p:pic>
      <p:sp>
        <p:nvSpPr>
          <p:cNvPr id="2" name="Holder 2"/>
          <p:cNvSpPr>
            <a:spLocks noGrp="1"/>
          </p:cNvSpPr>
          <p:nvPr>
            <p:ph type="title"/>
          </p:nvPr>
        </p:nvSpPr>
        <p:spPr/>
        <p:txBody>
          <a:bodyPr lIns="0" tIns="0" rIns="0" bIns="0"/>
          <a:lstStyle>
            <a:lvl1pPr>
              <a:defRPr sz="4400" b="0" i="0">
                <a:solidFill>
                  <a:srgbClr val="114279"/>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114279"/>
                </a:solidFill>
                <a:latin typeface="Tahoma"/>
                <a:cs typeface="Tahom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1100455"/>
          </a:xfrm>
          <a:custGeom>
            <a:avLst/>
            <a:gdLst/>
            <a:ahLst/>
            <a:cxnLst/>
            <a:rect l="l" t="t" r="r" b="b"/>
            <a:pathLst>
              <a:path w="12192000" h="1100455">
                <a:moveTo>
                  <a:pt x="12192000" y="0"/>
                </a:moveTo>
                <a:lnTo>
                  <a:pt x="0" y="0"/>
                </a:lnTo>
                <a:lnTo>
                  <a:pt x="0" y="1100327"/>
                </a:lnTo>
                <a:lnTo>
                  <a:pt x="12192000" y="1100327"/>
                </a:lnTo>
                <a:lnTo>
                  <a:pt x="12192000" y="0"/>
                </a:lnTo>
                <a:close/>
              </a:path>
            </a:pathLst>
          </a:custGeom>
          <a:solidFill>
            <a:srgbClr val="114279"/>
          </a:solidFill>
        </p:spPr>
        <p:txBody>
          <a:bodyPr wrap="square" lIns="0" tIns="0" rIns="0" bIns="0" rtlCol="0"/>
          <a:lstStyle/>
          <a:p>
            <a:endParaRPr/>
          </a:p>
        </p:txBody>
      </p:sp>
      <p:sp>
        <p:nvSpPr>
          <p:cNvPr id="17" name="bg object 17"/>
          <p:cNvSpPr/>
          <p:nvPr/>
        </p:nvSpPr>
        <p:spPr>
          <a:xfrm>
            <a:off x="761" y="1101089"/>
            <a:ext cx="12192000" cy="76200"/>
          </a:xfrm>
          <a:custGeom>
            <a:avLst/>
            <a:gdLst/>
            <a:ahLst/>
            <a:cxnLst/>
            <a:rect l="l" t="t" r="r" b="b"/>
            <a:pathLst>
              <a:path w="12192000" h="76200">
                <a:moveTo>
                  <a:pt x="0" y="76200"/>
                </a:moveTo>
                <a:lnTo>
                  <a:pt x="12192000" y="76200"/>
                </a:lnTo>
                <a:lnTo>
                  <a:pt x="12192000" y="0"/>
                </a:lnTo>
                <a:lnTo>
                  <a:pt x="0" y="0"/>
                </a:lnTo>
                <a:lnTo>
                  <a:pt x="0" y="76200"/>
                </a:lnTo>
                <a:close/>
              </a:path>
            </a:pathLst>
          </a:custGeom>
          <a:ln w="28575">
            <a:solidFill>
              <a:srgbClr val="4D4F52"/>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400" b="0" i="0">
                <a:solidFill>
                  <a:srgbClr val="114279"/>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274320"/>
          </a:xfrm>
          <a:custGeom>
            <a:avLst/>
            <a:gdLst/>
            <a:ahLst/>
            <a:cxnLst/>
            <a:rect l="l" t="t" r="r" b="b"/>
            <a:pathLst>
              <a:path w="12192000" h="274320">
                <a:moveTo>
                  <a:pt x="12192000" y="0"/>
                </a:moveTo>
                <a:lnTo>
                  <a:pt x="0" y="0"/>
                </a:lnTo>
                <a:lnTo>
                  <a:pt x="0" y="274320"/>
                </a:lnTo>
                <a:lnTo>
                  <a:pt x="12192000" y="274320"/>
                </a:lnTo>
                <a:lnTo>
                  <a:pt x="12192000" y="0"/>
                </a:lnTo>
                <a:close/>
              </a:path>
            </a:pathLst>
          </a:custGeom>
          <a:solidFill>
            <a:srgbClr val="114279"/>
          </a:solidFill>
        </p:spPr>
        <p:txBody>
          <a:bodyPr wrap="square" lIns="0" tIns="0" rIns="0" bIns="0" rtlCol="0"/>
          <a:lstStyle/>
          <a:p>
            <a:endParaRPr/>
          </a:p>
        </p:txBody>
      </p:sp>
      <p:sp>
        <p:nvSpPr>
          <p:cNvPr id="2" name="Holder 2"/>
          <p:cNvSpPr>
            <a:spLocks noGrp="1"/>
          </p:cNvSpPr>
          <p:nvPr>
            <p:ph type="title"/>
          </p:nvPr>
        </p:nvSpPr>
        <p:spPr>
          <a:xfrm>
            <a:off x="890117" y="3014548"/>
            <a:ext cx="10411764" cy="697229"/>
          </a:xfrm>
          <a:prstGeom prst="rect">
            <a:avLst/>
          </a:prstGeom>
        </p:spPr>
        <p:txBody>
          <a:bodyPr wrap="square" lIns="0" tIns="0" rIns="0" bIns="0">
            <a:spAutoFit/>
          </a:bodyPr>
          <a:lstStyle>
            <a:lvl1pPr>
              <a:defRPr sz="4400" b="0" i="0">
                <a:solidFill>
                  <a:srgbClr val="114279"/>
                </a:solidFill>
                <a:latin typeface="Tahoma"/>
                <a:cs typeface="Tahoma"/>
              </a:defRPr>
            </a:lvl1pPr>
          </a:lstStyle>
          <a:p>
            <a:endParaRPr/>
          </a:p>
        </p:txBody>
      </p:sp>
      <p:sp>
        <p:nvSpPr>
          <p:cNvPr id="3" name="Holder 3"/>
          <p:cNvSpPr>
            <a:spLocks noGrp="1"/>
          </p:cNvSpPr>
          <p:nvPr>
            <p:ph type="body" idx="1"/>
          </p:nvPr>
        </p:nvSpPr>
        <p:spPr>
          <a:xfrm>
            <a:off x="2306827" y="2015997"/>
            <a:ext cx="7578344" cy="2769235"/>
          </a:xfrm>
          <a:prstGeom prst="rect">
            <a:avLst/>
          </a:prstGeom>
        </p:spPr>
        <p:txBody>
          <a:bodyPr wrap="square" lIns="0" tIns="0" rIns="0" bIns="0">
            <a:spAutoFit/>
          </a:bodyPr>
          <a:lstStyle>
            <a:lvl1pPr>
              <a:defRPr sz="18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EAD859-CBCC-80D2-6138-993916229475}"/>
              </a:ext>
            </a:extLst>
          </p:cNvPr>
          <p:cNvSpPr>
            <a:spLocks noGrp="1"/>
          </p:cNvSpPr>
          <p:nvPr>
            <p:ph type="title"/>
          </p:nvPr>
        </p:nvSpPr>
        <p:spPr/>
        <p:txBody>
          <a:bodyPr/>
          <a:lstStyle/>
          <a:p>
            <a:r>
              <a:rPr lang="tr-TR" dirty="0" err="1"/>
              <a:t>Single</a:t>
            </a:r>
            <a:r>
              <a:rPr lang="tr-TR" dirty="0"/>
              <a:t>-Cell </a:t>
            </a:r>
            <a:r>
              <a:rPr lang="tr-TR" dirty="0" err="1"/>
              <a:t>Bioinformatics</a:t>
            </a:r>
            <a:r>
              <a:rPr lang="tr-TR" dirty="0"/>
              <a:t> </a:t>
            </a:r>
            <a:r>
              <a:rPr lang="tr-TR" dirty="0" err="1"/>
              <a:t>Tutorial</a:t>
            </a:r>
            <a:r>
              <a:rPr lang="tr-TR" dirty="0"/>
              <a:t> : 11</a:t>
            </a:r>
          </a:p>
        </p:txBody>
      </p:sp>
    </p:spTree>
    <p:extLst>
      <p:ext uri="{BB962C8B-B14F-4D97-AF65-F5344CB8AC3E}">
        <p14:creationId xmlns:p14="http://schemas.microsoft.com/office/powerpoint/2010/main" val="4291624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1925554" y="20827"/>
            <a:ext cx="115570" cy="269240"/>
          </a:xfrm>
          <a:prstGeom prst="rect">
            <a:avLst/>
          </a:prstGeom>
        </p:spPr>
        <p:txBody>
          <a:bodyPr vert="horz" wrap="square" lIns="0" tIns="12065" rIns="0" bIns="0" rtlCol="0">
            <a:spAutoFit/>
          </a:bodyPr>
          <a:lstStyle/>
          <a:p>
            <a:pPr>
              <a:lnSpc>
                <a:spcPct val="100000"/>
              </a:lnSpc>
              <a:spcBef>
                <a:spcPts val="95"/>
              </a:spcBef>
            </a:pPr>
            <a:r>
              <a:rPr sz="1600" b="1" spc="-5" dirty="0">
                <a:solidFill>
                  <a:srgbClr val="E1DFD4"/>
                </a:solidFill>
                <a:latin typeface="Calibri"/>
                <a:cs typeface="Calibri"/>
              </a:rPr>
              <a:t>2</a:t>
            </a:r>
            <a:endParaRPr sz="1600" dirty="0">
              <a:latin typeface="Calibri"/>
              <a:cs typeface="Calibri"/>
            </a:endParaRPr>
          </a:p>
        </p:txBody>
      </p:sp>
      <p:sp>
        <p:nvSpPr>
          <p:cNvPr id="6" name="Başlık 5">
            <a:extLst>
              <a:ext uri="{FF2B5EF4-FFF2-40B4-BE49-F238E27FC236}">
                <a16:creationId xmlns:a16="http://schemas.microsoft.com/office/drawing/2014/main" id="{AE76C291-29BE-0131-D0EF-5A901542824F}"/>
              </a:ext>
            </a:extLst>
          </p:cNvPr>
          <p:cNvSpPr>
            <a:spLocks noGrp="1"/>
          </p:cNvSpPr>
          <p:nvPr>
            <p:ph type="title"/>
          </p:nvPr>
        </p:nvSpPr>
        <p:spPr>
          <a:xfrm>
            <a:off x="228600" y="135992"/>
            <a:ext cx="11696954" cy="1354217"/>
          </a:xfrm>
        </p:spPr>
        <p:txBody>
          <a:bodyPr/>
          <a:lstStyle/>
          <a:p>
            <a:r>
              <a:rPr lang="en-US" dirty="0">
                <a:solidFill>
                  <a:schemeClr val="bg1"/>
                </a:solidFill>
              </a:rPr>
              <a:t>Identification of Spatially Variable Features</a:t>
            </a:r>
            <a:endParaRPr lang="tr-TR" dirty="0">
              <a:solidFill>
                <a:schemeClr val="bg1"/>
              </a:solidFill>
            </a:endParaRPr>
          </a:p>
        </p:txBody>
      </p:sp>
      <p:pic>
        <p:nvPicPr>
          <p:cNvPr id="3" name="Resim 2">
            <a:extLst>
              <a:ext uri="{FF2B5EF4-FFF2-40B4-BE49-F238E27FC236}">
                <a16:creationId xmlns:a16="http://schemas.microsoft.com/office/drawing/2014/main" id="{C0D3FA64-2F49-D796-8064-44C572CBA0F6}"/>
              </a:ext>
            </a:extLst>
          </p:cNvPr>
          <p:cNvPicPr>
            <a:picLocks noChangeAspect="1"/>
          </p:cNvPicPr>
          <p:nvPr/>
        </p:nvPicPr>
        <p:blipFill>
          <a:blip r:embed="rId2"/>
          <a:stretch>
            <a:fillRect/>
          </a:stretch>
        </p:blipFill>
        <p:spPr>
          <a:xfrm>
            <a:off x="2590800" y="2654768"/>
            <a:ext cx="6781800" cy="3938203"/>
          </a:xfrm>
          <a:prstGeom prst="rect">
            <a:avLst/>
          </a:prstGeom>
        </p:spPr>
      </p:pic>
      <p:sp>
        <p:nvSpPr>
          <p:cNvPr id="7" name="Metin kutusu 6">
            <a:extLst>
              <a:ext uri="{FF2B5EF4-FFF2-40B4-BE49-F238E27FC236}">
                <a16:creationId xmlns:a16="http://schemas.microsoft.com/office/drawing/2014/main" id="{9EEA79F0-9384-C186-13B5-DFAF5C9C957C}"/>
              </a:ext>
            </a:extLst>
          </p:cNvPr>
          <p:cNvSpPr txBox="1"/>
          <p:nvPr/>
        </p:nvSpPr>
        <p:spPr>
          <a:xfrm>
            <a:off x="4129392" y="1195325"/>
            <a:ext cx="6157608" cy="400110"/>
          </a:xfrm>
          <a:prstGeom prst="rect">
            <a:avLst/>
          </a:prstGeom>
        </p:spPr>
        <p:txBody>
          <a:bodyPr wrap="square">
            <a:spAutoFit/>
          </a:bodyPr>
          <a:lstStyle/>
          <a:p>
            <a:r>
              <a:rPr lang="tr-TR" sz="2000" dirty="0" err="1"/>
              <a:t>markers</a:t>
            </a:r>
            <a:r>
              <a:rPr lang="tr-TR" sz="2000" dirty="0"/>
              <a:t> &lt;- </a:t>
            </a:r>
            <a:r>
              <a:rPr lang="tr-TR" sz="2000" b="1" dirty="0" err="1"/>
              <a:t>FindMarkers</a:t>
            </a:r>
            <a:r>
              <a:rPr lang="tr-TR" sz="2000" b="1" dirty="0"/>
              <a:t>/ </a:t>
            </a:r>
            <a:r>
              <a:rPr lang="tr-TR" sz="2000" b="1" dirty="0" err="1"/>
              <a:t>FindAllMarkers</a:t>
            </a:r>
            <a:endParaRPr lang="tr-TR" sz="2000" b="1" dirty="0"/>
          </a:p>
        </p:txBody>
      </p:sp>
      <p:sp>
        <p:nvSpPr>
          <p:cNvPr id="9" name="Metin kutusu 8">
            <a:extLst>
              <a:ext uri="{FF2B5EF4-FFF2-40B4-BE49-F238E27FC236}">
                <a16:creationId xmlns:a16="http://schemas.microsoft.com/office/drawing/2014/main" id="{0B43D183-FC7B-5BF3-BFCD-4572E68C1E8C}"/>
              </a:ext>
            </a:extLst>
          </p:cNvPr>
          <p:cNvSpPr txBox="1"/>
          <p:nvPr/>
        </p:nvSpPr>
        <p:spPr>
          <a:xfrm>
            <a:off x="1371600" y="1486896"/>
            <a:ext cx="10039716" cy="923330"/>
          </a:xfrm>
          <a:prstGeom prst="rect">
            <a:avLst/>
          </a:prstGeom>
          <a:noFill/>
        </p:spPr>
        <p:txBody>
          <a:bodyPr wrap="square">
            <a:spAutoFit/>
          </a:bodyPr>
          <a:lstStyle/>
          <a:p>
            <a:r>
              <a:rPr lang="tr-TR" b="1" dirty="0"/>
              <a:t>#find top 3 </a:t>
            </a:r>
            <a:r>
              <a:rPr lang="tr-TR" b="1" dirty="0" err="1"/>
              <a:t>markers</a:t>
            </a:r>
            <a:r>
              <a:rPr lang="tr-TR" b="1" dirty="0"/>
              <a:t> </a:t>
            </a:r>
            <a:r>
              <a:rPr lang="tr-TR" b="1" dirty="0" err="1"/>
              <a:t>intermediate</a:t>
            </a:r>
            <a:r>
              <a:rPr lang="tr-TR" b="1" dirty="0"/>
              <a:t> step</a:t>
            </a:r>
          </a:p>
          <a:p>
            <a:r>
              <a:rPr lang="en-US" b="1" dirty="0"/>
              <a:t># plot top markers</a:t>
            </a:r>
          </a:p>
          <a:p>
            <a:r>
              <a:rPr lang="en-US" b="1" dirty="0" err="1"/>
              <a:t>SpatialFeaturePlot</a:t>
            </a:r>
            <a:r>
              <a:rPr lang="en-US" dirty="0"/>
              <a:t>(object = </a:t>
            </a:r>
            <a:r>
              <a:rPr lang="tr-TR" dirty="0"/>
              <a:t>slice1</a:t>
            </a:r>
            <a:r>
              <a:rPr lang="en-US" dirty="0"/>
              <a:t>,</a:t>
            </a:r>
            <a:r>
              <a:rPr lang="tr-TR" dirty="0"/>
              <a:t> </a:t>
            </a:r>
            <a:r>
              <a:rPr lang="en-US" dirty="0"/>
              <a:t>features = markers alpha = c(0.1, 1), </a:t>
            </a:r>
            <a:r>
              <a:rPr lang="en-US" dirty="0" err="1"/>
              <a:t>ncol</a:t>
            </a:r>
            <a:r>
              <a:rPr lang="en-US" dirty="0"/>
              <a:t> = 3)</a:t>
            </a:r>
            <a:endParaRPr lang="tr-T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F47108F-1B87-C78F-7ABD-3B96DBD76A72}"/>
              </a:ext>
            </a:extLst>
          </p:cNvPr>
          <p:cNvSpPr>
            <a:spLocks noGrp="1"/>
          </p:cNvSpPr>
          <p:nvPr>
            <p:ph type="title"/>
          </p:nvPr>
        </p:nvSpPr>
        <p:spPr>
          <a:xfrm>
            <a:off x="533400" y="304800"/>
            <a:ext cx="10411764" cy="697229"/>
          </a:xfrm>
        </p:spPr>
        <p:txBody>
          <a:bodyPr/>
          <a:lstStyle/>
          <a:p>
            <a:r>
              <a:rPr lang="tr-TR" dirty="0" err="1">
                <a:solidFill>
                  <a:schemeClr val="bg1"/>
                </a:solidFill>
              </a:rPr>
              <a:t>Deconvolution</a:t>
            </a:r>
            <a:endParaRPr lang="tr-TR" dirty="0">
              <a:solidFill>
                <a:schemeClr val="bg1"/>
              </a:solidFill>
            </a:endParaRPr>
          </a:p>
        </p:txBody>
      </p:sp>
      <p:sp>
        <p:nvSpPr>
          <p:cNvPr id="4" name="Metin kutusu 3">
            <a:extLst>
              <a:ext uri="{FF2B5EF4-FFF2-40B4-BE49-F238E27FC236}">
                <a16:creationId xmlns:a16="http://schemas.microsoft.com/office/drawing/2014/main" id="{C0D2E2ED-8B81-3F92-7FC1-47E74D151D5A}"/>
              </a:ext>
            </a:extLst>
          </p:cNvPr>
          <p:cNvSpPr txBox="1"/>
          <p:nvPr/>
        </p:nvSpPr>
        <p:spPr>
          <a:xfrm>
            <a:off x="7086600" y="2286000"/>
            <a:ext cx="4736547" cy="2031325"/>
          </a:xfrm>
          <a:prstGeom prst="rect">
            <a:avLst/>
          </a:prstGeom>
          <a:noFill/>
        </p:spPr>
        <p:txBody>
          <a:bodyPr wrap="square">
            <a:spAutoFit/>
          </a:bodyPr>
          <a:lstStyle/>
          <a:p>
            <a:pPr algn="l"/>
            <a:r>
              <a:rPr lang="en-US" b="0" i="0" dirty="0">
                <a:solidFill>
                  <a:srgbClr val="333333"/>
                </a:solidFill>
                <a:effectLst/>
                <a:latin typeface="Helvetica Neue"/>
              </a:rPr>
              <a:t>Most deconvolution methods does a prior gene selection and there are different options that are used:</a:t>
            </a:r>
            <a:endParaRPr lang="tr-TR" b="0" i="0" dirty="0">
              <a:solidFill>
                <a:srgbClr val="333333"/>
              </a:solidFill>
              <a:effectLst/>
              <a:latin typeface="Helvetica Neue"/>
            </a:endParaRPr>
          </a:p>
          <a:p>
            <a:pPr algn="l"/>
            <a:endParaRPr lang="en-US" b="0" i="0" dirty="0">
              <a:solidFill>
                <a:srgbClr val="333333"/>
              </a:solidFill>
              <a:effectLst/>
              <a:latin typeface="Helvetica Neue"/>
            </a:endParaRPr>
          </a:p>
          <a:p>
            <a:pPr marL="285750" indent="-285750" algn="l">
              <a:buFont typeface="Arial" panose="020B0604020202020204" pitchFamily="34" charset="0"/>
              <a:buChar char="•"/>
            </a:pPr>
            <a:r>
              <a:rPr lang="en-US" b="0" i="0" dirty="0">
                <a:solidFill>
                  <a:srgbClr val="333333"/>
                </a:solidFill>
                <a:effectLst/>
                <a:latin typeface="Helvetica Neue"/>
              </a:rPr>
              <a:t>Use variable genes in the SC data.</a:t>
            </a:r>
            <a:endParaRPr lang="tr-TR" b="0" i="0" dirty="0">
              <a:solidFill>
                <a:srgbClr val="333333"/>
              </a:solidFill>
              <a:effectLst/>
              <a:latin typeface="Helvetica Neue"/>
            </a:endParaRPr>
          </a:p>
          <a:p>
            <a:pPr marL="285750" indent="-285750" algn="l">
              <a:buFont typeface="Arial" panose="020B0604020202020204" pitchFamily="34" charset="0"/>
              <a:buChar char="•"/>
            </a:pPr>
            <a:r>
              <a:rPr lang="en-US" b="0" i="0" dirty="0">
                <a:solidFill>
                  <a:srgbClr val="333333"/>
                </a:solidFill>
                <a:effectLst/>
                <a:latin typeface="Helvetica Neue"/>
              </a:rPr>
              <a:t>DE genes between clusters in the SC data.</a:t>
            </a:r>
          </a:p>
        </p:txBody>
      </p:sp>
      <p:pic>
        <p:nvPicPr>
          <p:cNvPr id="7" name="Resim 6">
            <a:extLst>
              <a:ext uri="{FF2B5EF4-FFF2-40B4-BE49-F238E27FC236}">
                <a16:creationId xmlns:a16="http://schemas.microsoft.com/office/drawing/2014/main" id="{658D563B-1831-CD29-CD07-335C06AF7039}"/>
              </a:ext>
            </a:extLst>
          </p:cNvPr>
          <p:cNvPicPr>
            <a:picLocks noChangeAspect="1"/>
          </p:cNvPicPr>
          <p:nvPr/>
        </p:nvPicPr>
        <p:blipFill>
          <a:blip r:embed="rId3"/>
          <a:stretch>
            <a:fillRect/>
          </a:stretch>
        </p:blipFill>
        <p:spPr>
          <a:xfrm>
            <a:off x="1371600" y="2057400"/>
            <a:ext cx="5281613" cy="3282726"/>
          </a:xfrm>
          <a:prstGeom prst="rect">
            <a:avLst/>
          </a:prstGeom>
        </p:spPr>
      </p:pic>
    </p:spTree>
    <p:extLst>
      <p:ext uri="{BB962C8B-B14F-4D97-AF65-F5344CB8AC3E}">
        <p14:creationId xmlns:p14="http://schemas.microsoft.com/office/powerpoint/2010/main" val="1765235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Başlık 1">
            <a:extLst>
              <a:ext uri="{FF2B5EF4-FFF2-40B4-BE49-F238E27FC236}">
                <a16:creationId xmlns:a16="http://schemas.microsoft.com/office/drawing/2014/main" id="{4A6AF814-0E81-D527-6168-E63C88A5CDE8}"/>
              </a:ext>
            </a:extLst>
          </p:cNvPr>
          <p:cNvSpPr>
            <a:spLocks noGrp="1"/>
          </p:cNvSpPr>
          <p:nvPr>
            <p:ph type="title"/>
          </p:nvPr>
        </p:nvSpPr>
        <p:spPr>
          <a:xfrm>
            <a:off x="533400" y="304800"/>
            <a:ext cx="10411764" cy="697229"/>
          </a:xfrm>
        </p:spPr>
        <p:txBody>
          <a:bodyPr/>
          <a:lstStyle/>
          <a:p>
            <a:r>
              <a:rPr lang="tr-TR" dirty="0" err="1">
                <a:solidFill>
                  <a:schemeClr val="bg1"/>
                </a:solidFill>
              </a:rPr>
              <a:t>Deconvolution</a:t>
            </a:r>
            <a:endParaRPr lang="tr-TR" dirty="0">
              <a:solidFill>
                <a:schemeClr val="bg1"/>
              </a:solidFill>
            </a:endParaRPr>
          </a:p>
        </p:txBody>
      </p:sp>
      <p:pic>
        <p:nvPicPr>
          <p:cNvPr id="13" name="Resim 12">
            <a:extLst>
              <a:ext uri="{FF2B5EF4-FFF2-40B4-BE49-F238E27FC236}">
                <a16:creationId xmlns:a16="http://schemas.microsoft.com/office/drawing/2014/main" id="{5C0BD5D0-EA3B-5BFD-E124-2FD9DAF3F1F1}"/>
              </a:ext>
            </a:extLst>
          </p:cNvPr>
          <p:cNvPicPr>
            <a:picLocks noChangeAspect="1"/>
          </p:cNvPicPr>
          <p:nvPr/>
        </p:nvPicPr>
        <p:blipFill>
          <a:blip r:embed="rId3"/>
          <a:stretch>
            <a:fillRect/>
          </a:stretch>
        </p:blipFill>
        <p:spPr>
          <a:xfrm>
            <a:off x="1828800" y="1970105"/>
            <a:ext cx="7696200" cy="2917790"/>
          </a:xfrm>
          <a:prstGeom prst="rect">
            <a:avLst/>
          </a:prstGeom>
        </p:spPr>
      </p:pic>
    </p:spTree>
    <p:extLst>
      <p:ext uri="{BB962C8B-B14F-4D97-AF65-F5344CB8AC3E}">
        <p14:creationId xmlns:p14="http://schemas.microsoft.com/office/powerpoint/2010/main" val="4247158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B98487-2CB6-5A09-95AE-CB00E9E76960}"/>
              </a:ext>
            </a:extLst>
          </p:cNvPr>
          <p:cNvSpPr>
            <a:spLocks noGrp="1"/>
          </p:cNvSpPr>
          <p:nvPr>
            <p:ph type="title"/>
          </p:nvPr>
        </p:nvSpPr>
        <p:spPr>
          <a:xfrm>
            <a:off x="4419600" y="2895600"/>
            <a:ext cx="10411764" cy="697229"/>
          </a:xfrm>
        </p:spPr>
        <p:txBody>
          <a:bodyPr/>
          <a:lstStyle/>
          <a:p>
            <a:r>
              <a:rPr lang="tr-TR" dirty="0" err="1"/>
              <a:t>Thank</a:t>
            </a:r>
            <a:r>
              <a:rPr lang="tr-TR" dirty="0"/>
              <a:t> </a:t>
            </a:r>
            <a:r>
              <a:rPr lang="tr-TR" dirty="0" err="1"/>
              <a:t>you</a:t>
            </a:r>
            <a:r>
              <a:rPr lang="tr-TR" dirty="0"/>
              <a:t> </a:t>
            </a:r>
            <a:r>
              <a:rPr lang="tr-TR" dirty="0">
                <a:sym typeface="Wingdings" panose="05000000000000000000" pitchFamily="2" charset="2"/>
              </a:rPr>
              <a:t> </a:t>
            </a:r>
            <a:endParaRPr lang="tr-TR" dirty="0"/>
          </a:p>
        </p:txBody>
      </p:sp>
    </p:spTree>
    <p:extLst>
      <p:ext uri="{BB962C8B-B14F-4D97-AF65-F5344CB8AC3E}">
        <p14:creationId xmlns:p14="http://schemas.microsoft.com/office/powerpoint/2010/main" val="655812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TotalTime>
  <Words>203</Words>
  <Application>Microsoft Office PowerPoint</Application>
  <PresentationFormat>Geniş ekran</PresentationFormat>
  <Paragraphs>19</Paragraphs>
  <Slides>5</Slides>
  <Notes>2</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5</vt:i4>
      </vt:variant>
    </vt:vector>
  </HeadingPairs>
  <TitlesOfParts>
    <vt:vector size="11" baseType="lpstr">
      <vt:lpstr>Arial</vt:lpstr>
      <vt:lpstr>Calibri</vt:lpstr>
      <vt:lpstr>Calibri Light</vt:lpstr>
      <vt:lpstr>Helvetica Neue</vt:lpstr>
      <vt:lpstr>Tahoma</vt:lpstr>
      <vt:lpstr>Office Theme</vt:lpstr>
      <vt:lpstr>Single-Cell Bioinformatics Tutorial : 11</vt:lpstr>
      <vt:lpstr>Identification of Spatially Variable Features</vt:lpstr>
      <vt:lpstr>Deconvolution</vt:lpstr>
      <vt:lpstr>Deconvolution</vt:lpstr>
      <vt:lpstr>Thank you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Chromatin (and gene expression) dynamics in response to malaria exposure</dc:title>
  <dc:creator>Midhuna Immaculate Joseph Maran</dc:creator>
  <cp:lastModifiedBy>İrem B. Gündüz</cp:lastModifiedBy>
  <cp:revision>11</cp:revision>
  <dcterms:created xsi:type="dcterms:W3CDTF">2023-01-08T15:23:15Z</dcterms:created>
  <dcterms:modified xsi:type="dcterms:W3CDTF">2023-01-12T08:22:30Z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2022-11-03T00:00:00Z</vt:filetime>
  </property>
  <property fmtid="{D5CDD505-2E9C-101B-9397-08002B2CF9AE}" pid="3" name="Creator">
    <vt:lpwstr>Microsoft® PowerPoint® for Microsoft 365</vt:lpwstr>
  </property>
  <property fmtid="{D5CDD505-2E9C-101B-9397-08002B2CF9AE}" pid="4" name="LastSaved">
    <vt:filetime>2023-01-08T00:00:00Z</vt:filetime>
  </property>
</Properties>
</file>