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14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139760" y="706320"/>
            <a:ext cx="2711520" cy="36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1139760" y="706320"/>
            <a:ext cx="2711520" cy="36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139760" y="706320"/>
            <a:ext cx="2711520" cy="36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rcRect l="0" t="0" r="0" b="40894"/>
          <a:stretch/>
        </p:blipFill>
        <p:spPr>
          <a:xfrm>
            <a:off x="0" y="0"/>
            <a:ext cx="12191760" cy="6931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Click to edit the title text f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ormat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9" descr=""/>
          <p:cNvPicPr/>
          <p:nvPr/>
        </p:nvPicPr>
        <p:blipFill>
          <a:blip r:embed="rId2"/>
          <a:srcRect l="0" t="0" r="0" b="40894"/>
          <a:stretch/>
        </p:blipFill>
        <p:spPr>
          <a:xfrm>
            <a:off x="0" y="0"/>
            <a:ext cx="12191760" cy="69314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39760" y="706320"/>
            <a:ext cx="2711520" cy="7776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ffffff"/>
                </a:solidFill>
                <a:latin typeface="Bodoni MT Condensed"/>
                <a:ea typeface="微软雅黑"/>
              </a:rPr>
              <a:t>单击此处添加标题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1" name="Group 2"/>
          <p:cNvGrpSpPr/>
          <p:nvPr/>
        </p:nvGrpSpPr>
        <p:grpSpPr>
          <a:xfrm>
            <a:off x="560880" y="408600"/>
            <a:ext cx="1690920" cy="1373400"/>
            <a:chOff x="560880" y="408600"/>
            <a:chExt cx="1690920" cy="1373400"/>
          </a:xfrm>
        </p:grpSpPr>
        <p:sp>
          <p:nvSpPr>
            <p:cNvPr id="42" name="CustomShape 3"/>
            <p:cNvSpPr/>
            <p:nvPr/>
          </p:nvSpPr>
          <p:spPr>
            <a:xfrm rot="2665200">
              <a:off x="761760" y="609480"/>
              <a:ext cx="971280" cy="971280"/>
            </a:xfrm>
            <a:prstGeom prst="rect">
              <a:avLst/>
            </a:prstGeom>
            <a:noFill/>
            <a:ln>
              <a:solidFill>
                <a:srgbClr val="f0c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4"/>
            <p:cNvSpPr/>
            <p:nvPr/>
          </p:nvSpPr>
          <p:spPr>
            <a:xfrm rot="2665200">
              <a:off x="1079280" y="609480"/>
              <a:ext cx="971280" cy="971280"/>
            </a:xfrm>
            <a:prstGeom prst="rect">
              <a:avLst/>
            </a:prstGeom>
            <a:noFill/>
            <a:ln>
              <a:solidFill>
                <a:srgbClr val="f0c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68" descr=""/>
          <p:cNvPicPr/>
          <p:nvPr/>
        </p:nvPicPr>
        <p:blipFill>
          <a:blip r:embed="rId2"/>
          <a:srcRect l="0" t="0" r="0" b="40894"/>
          <a:stretch/>
        </p:blipFill>
        <p:spPr>
          <a:xfrm>
            <a:off x="0" y="0"/>
            <a:ext cx="12191760" cy="69314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0" y="1828800"/>
            <a:ext cx="12191760" cy="3352320"/>
          </a:xfrm>
          <a:prstGeom prst="rect">
            <a:avLst/>
          </a:prstGeom>
          <a:solidFill>
            <a:srgbClr val="1d1d1d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3" name="Group 2"/>
          <p:cNvGrpSpPr/>
          <p:nvPr/>
        </p:nvGrpSpPr>
        <p:grpSpPr>
          <a:xfrm>
            <a:off x="4007520" y="2436840"/>
            <a:ext cx="4176720" cy="56880"/>
            <a:chOff x="4007520" y="2436840"/>
            <a:chExt cx="4176720" cy="56880"/>
          </a:xfrm>
        </p:grpSpPr>
        <p:sp>
          <p:nvSpPr>
            <p:cNvPr id="84" name="CustomShape 3"/>
            <p:cNvSpPr/>
            <p:nvPr/>
          </p:nvSpPr>
          <p:spPr>
            <a:xfrm>
              <a:off x="400752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"/>
            <p:cNvSpPr/>
            <p:nvPr/>
          </p:nvSpPr>
          <p:spPr>
            <a:xfrm>
              <a:off x="414828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5"/>
            <p:cNvSpPr/>
            <p:nvPr/>
          </p:nvSpPr>
          <p:spPr>
            <a:xfrm>
              <a:off x="428868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6"/>
            <p:cNvSpPr/>
            <p:nvPr/>
          </p:nvSpPr>
          <p:spPr>
            <a:xfrm>
              <a:off x="443160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7"/>
            <p:cNvSpPr/>
            <p:nvPr/>
          </p:nvSpPr>
          <p:spPr>
            <a:xfrm>
              <a:off x="457452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8"/>
            <p:cNvSpPr/>
            <p:nvPr/>
          </p:nvSpPr>
          <p:spPr>
            <a:xfrm>
              <a:off x="471708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9"/>
            <p:cNvSpPr/>
            <p:nvPr/>
          </p:nvSpPr>
          <p:spPr>
            <a:xfrm>
              <a:off x="486000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10"/>
            <p:cNvSpPr/>
            <p:nvPr/>
          </p:nvSpPr>
          <p:spPr>
            <a:xfrm>
              <a:off x="500076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11"/>
            <p:cNvSpPr/>
            <p:nvPr/>
          </p:nvSpPr>
          <p:spPr>
            <a:xfrm>
              <a:off x="514116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12"/>
            <p:cNvSpPr/>
            <p:nvPr/>
          </p:nvSpPr>
          <p:spPr>
            <a:xfrm>
              <a:off x="528408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CustomShape 13"/>
            <p:cNvSpPr/>
            <p:nvPr/>
          </p:nvSpPr>
          <p:spPr>
            <a:xfrm>
              <a:off x="542700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14"/>
            <p:cNvSpPr/>
            <p:nvPr/>
          </p:nvSpPr>
          <p:spPr>
            <a:xfrm>
              <a:off x="556992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15"/>
            <p:cNvSpPr/>
            <p:nvPr/>
          </p:nvSpPr>
          <p:spPr>
            <a:xfrm>
              <a:off x="571248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ustomShape 16"/>
            <p:cNvSpPr/>
            <p:nvPr/>
          </p:nvSpPr>
          <p:spPr>
            <a:xfrm>
              <a:off x="585324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17"/>
            <p:cNvSpPr/>
            <p:nvPr/>
          </p:nvSpPr>
          <p:spPr>
            <a:xfrm>
              <a:off x="599364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18"/>
            <p:cNvSpPr/>
            <p:nvPr/>
          </p:nvSpPr>
          <p:spPr>
            <a:xfrm>
              <a:off x="613656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19"/>
            <p:cNvSpPr/>
            <p:nvPr/>
          </p:nvSpPr>
          <p:spPr>
            <a:xfrm>
              <a:off x="627948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20"/>
            <p:cNvSpPr/>
            <p:nvPr/>
          </p:nvSpPr>
          <p:spPr>
            <a:xfrm>
              <a:off x="642240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21"/>
            <p:cNvSpPr/>
            <p:nvPr/>
          </p:nvSpPr>
          <p:spPr>
            <a:xfrm>
              <a:off x="656496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22"/>
            <p:cNvSpPr/>
            <p:nvPr/>
          </p:nvSpPr>
          <p:spPr>
            <a:xfrm>
              <a:off x="670572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23"/>
            <p:cNvSpPr/>
            <p:nvPr/>
          </p:nvSpPr>
          <p:spPr>
            <a:xfrm>
              <a:off x="684612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24"/>
            <p:cNvSpPr/>
            <p:nvPr/>
          </p:nvSpPr>
          <p:spPr>
            <a:xfrm>
              <a:off x="698904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25"/>
            <p:cNvSpPr/>
            <p:nvPr/>
          </p:nvSpPr>
          <p:spPr>
            <a:xfrm>
              <a:off x="713196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26"/>
            <p:cNvSpPr/>
            <p:nvPr/>
          </p:nvSpPr>
          <p:spPr>
            <a:xfrm>
              <a:off x="727488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27"/>
            <p:cNvSpPr/>
            <p:nvPr/>
          </p:nvSpPr>
          <p:spPr>
            <a:xfrm>
              <a:off x="741744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28"/>
            <p:cNvSpPr/>
            <p:nvPr/>
          </p:nvSpPr>
          <p:spPr>
            <a:xfrm>
              <a:off x="755820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CustomShape 29"/>
            <p:cNvSpPr/>
            <p:nvPr/>
          </p:nvSpPr>
          <p:spPr>
            <a:xfrm>
              <a:off x="769860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CustomShape 30"/>
            <p:cNvSpPr/>
            <p:nvPr/>
          </p:nvSpPr>
          <p:spPr>
            <a:xfrm>
              <a:off x="784152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31"/>
            <p:cNvSpPr/>
            <p:nvPr/>
          </p:nvSpPr>
          <p:spPr>
            <a:xfrm>
              <a:off x="798444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32"/>
            <p:cNvSpPr/>
            <p:nvPr/>
          </p:nvSpPr>
          <p:spPr>
            <a:xfrm>
              <a:off x="8127360" y="243684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4" name="Group 33"/>
          <p:cNvGrpSpPr/>
          <p:nvPr/>
        </p:nvGrpSpPr>
        <p:grpSpPr>
          <a:xfrm>
            <a:off x="4007520" y="4418280"/>
            <a:ext cx="4176720" cy="56880"/>
            <a:chOff x="4007520" y="4418280"/>
            <a:chExt cx="4176720" cy="56880"/>
          </a:xfrm>
        </p:grpSpPr>
        <p:sp>
          <p:nvSpPr>
            <p:cNvPr id="115" name="CustomShape 34"/>
            <p:cNvSpPr/>
            <p:nvPr/>
          </p:nvSpPr>
          <p:spPr>
            <a:xfrm>
              <a:off x="400752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CustomShape 35"/>
            <p:cNvSpPr/>
            <p:nvPr/>
          </p:nvSpPr>
          <p:spPr>
            <a:xfrm>
              <a:off x="414828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CustomShape 36"/>
            <p:cNvSpPr/>
            <p:nvPr/>
          </p:nvSpPr>
          <p:spPr>
            <a:xfrm>
              <a:off x="428868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37"/>
            <p:cNvSpPr/>
            <p:nvPr/>
          </p:nvSpPr>
          <p:spPr>
            <a:xfrm>
              <a:off x="443160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CustomShape 38"/>
            <p:cNvSpPr/>
            <p:nvPr/>
          </p:nvSpPr>
          <p:spPr>
            <a:xfrm>
              <a:off x="457452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CustomShape 39"/>
            <p:cNvSpPr/>
            <p:nvPr/>
          </p:nvSpPr>
          <p:spPr>
            <a:xfrm>
              <a:off x="471708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40"/>
            <p:cNvSpPr/>
            <p:nvPr/>
          </p:nvSpPr>
          <p:spPr>
            <a:xfrm>
              <a:off x="486000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1"/>
            <p:cNvSpPr/>
            <p:nvPr/>
          </p:nvSpPr>
          <p:spPr>
            <a:xfrm>
              <a:off x="500076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42"/>
            <p:cNvSpPr/>
            <p:nvPr/>
          </p:nvSpPr>
          <p:spPr>
            <a:xfrm>
              <a:off x="514116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43"/>
            <p:cNvSpPr/>
            <p:nvPr/>
          </p:nvSpPr>
          <p:spPr>
            <a:xfrm>
              <a:off x="528408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44"/>
            <p:cNvSpPr/>
            <p:nvPr/>
          </p:nvSpPr>
          <p:spPr>
            <a:xfrm>
              <a:off x="542700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45"/>
            <p:cNvSpPr/>
            <p:nvPr/>
          </p:nvSpPr>
          <p:spPr>
            <a:xfrm>
              <a:off x="556992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46"/>
            <p:cNvSpPr/>
            <p:nvPr/>
          </p:nvSpPr>
          <p:spPr>
            <a:xfrm>
              <a:off x="571248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47"/>
            <p:cNvSpPr/>
            <p:nvPr/>
          </p:nvSpPr>
          <p:spPr>
            <a:xfrm>
              <a:off x="585324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8"/>
            <p:cNvSpPr/>
            <p:nvPr/>
          </p:nvSpPr>
          <p:spPr>
            <a:xfrm>
              <a:off x="599364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49"/>
            <p:cNvSpPr/>
            <p:nvPr/>
          </p:nvSpPr>
          <p:spPr>
            <a:xfrm>
              <a:off x="613656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0"/>
            <p:cNvSpPr/>
            <p:nvPr/>
          </p:nvSpPr>
          <p:spPr>
            <a:xfrm>
              <a:off x="627948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51"/>
            <p:cNvSpPr/>
            <p:nvPr/>
          </p:nvSpPr>
          <p:spPr>
            <a:xfrm>
              <a:off x="642240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52"/>
            <p:cNvSpPr/>
            <p:nvPr/>
          </p:nvSpPr>
          <p:spPr>
            <a:xfrm>
              <a:off x="656496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53"/>
            <p:cNvSpPr/>
            <p:nvPr/>
          </p:nvSpPr>
          <p:spPr>
            <a:xfrm>
              <a:off x="670572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54"/>
            <p:cNvSpPr/>
            <p:nvPr/>
          </p:nvSpPr>
          <p:spPr>
            <a:xfrm>
              <a:off x="684612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55"/>
            <p:cNvSpPr/>
            <p:nvPr/>
          </p:nvSpPr>
          <p:spPr>
            <a:xfrm>
              <a:off x="698904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56"/>
            <p:cNvSpPr/>
            <p:nvPr/>
          </p:nvSpPr>
          <p:spPr>
            <a:xfrm>
              <a:off x="713196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57"/>
            <p:cNvSpPr/>
            <p:nvPr/>
          </p:nvSpPr>
          <p:spPr>
            <a:xfrm>
              <a:off x="727488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58"/>
            <p:cNvSpPr/>
            <p:nvPr/>
          </p:nvSpPr>
          <p:spPr>
            <a:xfrm>
              <a:off x="741744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59"/>
            <p:cNvSpPr/>
            <p:nvPr/>
          </p:nvSpPr>
          <p:spPr>
            <a:xfrm>
              <a:off x="755820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60"/>
            <p:cNvSpPr/>
            <p:nvPr/>
          </p:nvSpPr>
          <p:spPr>
            <a:xfrm>
              <a:off x="769860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61"/>
            <p:cNvSpPr/>
            <p:nvPr/>
          </p:nvSpPr>
          <p:spPr>
            <a:xfrm>
              <a:off x="784152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62"/>
            <p:cNvSpPr/>
            <p:nvPr/>
          </p:nvSpPr>
          <p:spPr>
            <a:xfrm>
              <a:off x="798444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63"/>
            <p:cNvSpPr/>
            <p:nvPr/>
          </p:nvSpPr>
          <p:spPr>
            <a:xfrm>
              <a:off x="8127360" y="4418280"/>
              <a:ext cx="56880" cy="56880"/>
            </a:xfrm>
            <a:prstGeom prst="ellipse">
              <a:avLst/>
            </a:prstGeom>
            <a:solidFill>
              <a:srgbClr val="d29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5" name="PlaceHolder 6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6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975760" y="3227040"/>
            <a:ext cx="609228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80000"/>
              </a:lnSpc>
            </a:pPr>
            <a:r>
              <a:rPr b="0" lang="en-US" sz="4000" spc="-1" strike="noStrike">
                <a:solidFill>
                  <a:srgbClr val="d29f10"/>
                </a:solidFill>
                <a:latin typeface="Colonna MT"/>
                <a:ea typeface="微软雅黑"/>
              </a:rPr>
              <a:t>实现部分</a:t>
            </a:r>
            <a:r>
              <a:rPr b="0" lang="en-US" sz="4000" spc="-1" strike="noStrike">
                <a:solidFill>
                  <a:srgbClr val="d29f10"/>
                </a:solidFill>
                <a:latin typeface="Colonna MT"/>
                <a:ea typeface="微软雅黑"/>
              </a:rPr>
              <a:t>Spark</a:t>
            </a:r>
            <a:r>
              <a:rPr b="0" lang="en-US" sz="4000" spc="-1" strike="noStrike">
                <a:solidFill>
                  <a:srgbClr val="d29f10"/>
                </a:solidFill>
                <a:latin typeface="Colonna MT"/>
                <a:ea typeface="微软雅黑"/>
              </a:rPr>
              <a:t>框架</a:t>
            </a:r>
            <a:endParaRPr b="0" lang="en-US" sz="4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139760" y="706320"/>
            <a:ext cx="495612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单机版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Spark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实现分布式任务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280160" y="2694240"/>
            <a:ext cx="10484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executor.py: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280160" y="2066040"/>
            <a:ext cx="185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实现细节：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0" name="图片 2" descr=""/>
          <p:cNvPicPr/>
          <p:nvPr/>
        </p:nvPicPr>
        <p:blipFill>
          <a:blip r:embed="rId1"/>
          <a:stretch/>
        </p:blipFill>
        <p:spPr>
          <a:xfrm>
            <a:off x="3734280" y="1434960"/>
            <a:ext cx="6267240" cy="1723680"/>
          </a:xfrm>
          <a:prstGeom prst="rect">
            <a:avLst/>
          </a:prstGeom>
          <a:ln>
            <a:noFill/>
          </a:ln>
        </p:spPr>
      </p:pic>
      <p:pic>
        <p:nvPicPr>
          <p:cNvPr id="221" name="图片 4" descr=""/>
          <p:cNvPicPr/>
          <p:nvPr/>
        </p:nvPicPr>
        <p:blipFill>
          <a:blip r:embed="rId2"/>
          <a:stretch/>
        </p:blipFill>
        <p:spPr>
          <a:xfrm>
            <a:off x="1505520" y="3699000"/>
            <a:ext cx="8496000" cy="23619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139760" y="706320"/>
            <a:ext cx="449892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单机版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Spark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实现分布式任务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280160" y="2066040"/>
            <a:ext cx="185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测试结果：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4" name="图片 2" descr=""/>
          <p:cNvPicPr/>
          <p:nvPr/>
        </p:nvPicPr>
        <p:blipFill>
          <a:blip r:embed="rId1"/>
          <a:stretch/>
        </p:blipFill>
        <p:spPr>
          <a:xfrm>
            <a:off x="3058200" y="2740320"/>
            <a:ext cx="4266720" cy="1523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ine 1"/>
          <p:cNvSpPr/>
          <p:nvPr/>
        </p:nvSpPr>
        <p:spPr>
          <a:xfrm flipH="1">
            <a:off x="5207760" y="-324000"/>
            <a:ext cx="3330360" cy="1403280"/>
          </a:xfrm>
          <a:prstGeom prst="line">
            <a:avLst/>
          </a:prstGeom>
          <a:ln>
            <a:solidFill>
              <a:srgbClr val="f0c1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1355040" y="2358000"/>
            <a:ext cx="647280" cy="6472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innerShdw blurRad="63500" dir="108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3"/>
          <p:cNvSpPr/>
          <p:nvPr/>
        </p:nvSpPr>
        <p:spPr>
          <a:xfrm flipH="1">
            <a:off x="4670640" y="754920"/>
            <a:ext cx="3330360" cy="1403280"/>
          </a:xfrm>
          <a:prstGeom prst="line">
            <a:avLst/>
          </a:prstGeom>
          <a:ln>
            <a:solidFill>
              <a:srgbClr val="f0c1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70440" y="703800"/>
            <a:ext cx="83307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Bodoni MT Condensed"/>
                <a:ea typeface="微软雅黑"/>
              </a:rPr>
              <a:t>实现部分</a:t>
            </a:r>
            <a:r>
              <a:rPr b="0" lang="en-US" sz="6000" spc="-1" strike="noStrike">
                <a:solidFill>
                  <a:srgbClr val="ffffff"/>
                </a:solidFill>
                <a:latin typeface="Bodoni MT Condensed"/>
                <a:ea typeface="微软雅黑"/>
              </a:rPr>
              <a:t>Spark</a:t>
            </a:r>
            <a:r>
              <a:rPr b="0" lang="en-US" sz="6000" spc="-1" strike="noStrike">
                <a:solidFill>
                  <a:srgbClr val="ffffff"/>
                </a:solidFill>
                <a:latin typeface="Bodoni MT Condensed"/>
                <a:ea typeface="微软雅黑"/>
              </a:rPr>
              <a:t>框架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1491120" y="2343600"/>
            <a:ext cx="376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Bodoni MT Condensed"/>
                <a:ea typeface="微软雅黑"/>
              </a:rPr>
              <a:t>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2320920" y="2247480"/>
            <a:ext cx="8782200" cy="7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olonna MT"/>
                <a:ea typeface="微软雅黑"/>
              </a:rPr>
              <a:t>实现简化的单机版</a:t>
            </a:r>
            <a:r>
              <a:rPr b="0" lang="en-US" sz="5400" spc="-1" strike="noStrike">
                <a:solidFill>
                  <a:srgbClr val="ffffff"/>
                </a:solidFill>
                <a:latin typeface="Colonna MT"/>
                <a:ea typeface="微软雅黑"/>
              </a:rPr>
              <a:t>Spark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1355040" y="3792240"/>
            <a:ext cx="647280" cy="64728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innerShdw blurRad="63500" dir="108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1491120" y="3777840"/>
            <a:ext cx="376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Bodoni MT Condensed"/>
                <a:ea typeface="微软雅黑"/>
              </a:rPr>
              <a:t>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2320920" y="3681360"/>
            <a:ext cx="8515800" cy="14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olonna MT"/>
                <a:ea typeface="微软雅黑"/>
              </a:rPr>
              <a:t>利用单机版</a:t>
            </a:r>
            <a:r>
              <a:rPr b="0" lang="en-US" sz="5400" spc="-1" strike="noStrike">
                <a:solidFill>
                  <a:srgbClr val="ffffff"/>
                </a:solidFill>
                <a:latin typeface="Colonna MT"/>
                <a:ea typeface="微软雅黑"/>
              </a:rPr>
              <a:t>Spark</a:t>
            </a:r>
            <a:r>
              <a:rPr b="0" lang="en-US" sz="5400" spc="-1" strike="noStrike">
                <a:solidFill>
                  <a:srgbClr val="ffffff"/>
                </a:solidFill>
                <a:latin typeface="Colonna MT"/>
                <a:ea typeface="微软雅黑"/>
              </a:rPr>
              <a:t>完成分布式任务</a:t>
            </a:r>
            <a:endParaRPr b="0" lang="en-US" sz="5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139760" y="706320"/>
            <a:ext cx="2711520" cy="777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单机版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Spark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280160" y="2662560"/>
            <a:ext cx="8859240" cy="36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创建操作</a:t>
            </a: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parallelize, pickleFile, textFile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转换操作</a:t>
            </a: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filt, flatMap</a:t>
            </a: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，</a:t>
            </a: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groupByKey, join, Map, MapPartition, MapValues, reduceByKey, sortBy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行动操作</a:t>
            </a: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集合标量行动操作： </a:t>
            </a: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collect, getLength, summation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存储行动操作： </a:t>
            </a:r>
            <a:r>
              <a:rPr b="0" lang="en-US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saveAsPicklefile, saveAsTextfile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80160" y="2066040"/>
            <a:ext cx="185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支持算子：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139760" y="706320"/>
            <a:ext cx="2711520" cy="777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单机版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Spark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280160" y="2066040"/>
            <a:ext cx="185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程序结构：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8" name="图片 16" descr=""/>
          <p:cNvPicPr/>
          <p:nvPr/>
        </p:nvPicPr>
        <p:blipFill>
          <a:blip r:embed="rId1"/>
          <a:stretch/>
        </p:blipFill>
        <p:spPr>
          <a:xfrm>
            <a:off x="3139560" y="1846800"/>
            <a:ext cx="6676560" cy="4505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139760" y="706320"/>
            <a:ext cx="2711520" cy="777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单机版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Spark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280160" y="2066040"/>
            <a:ext cx="1012932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运行流程：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sc=Context()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创建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RDD: sc.parallelize(), sc.pickleFile(filename),  sc.textFile(filename)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转换操作：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sc.Map(f)-&gt;return MapPartitionedRDD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，记载父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RDD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和转换函数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f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行动操作：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sc.collect()-&gt;return self.ctx.runJob-&gt;yield _run_task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，触发具体计算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1" name="图片 9" descr=""/>
          <p:cNvPicPr/>
          <p:nvPr/>
        </p:nvPicPr>
        <p:blipFill>
          <a:blip r:embed="rId1"/>
          <a:stretch/>
        </p:blipFill>
        <p:spPr>
          <a:xfrm>
            <a:off x="5131800" y="1322280"/>
            <a:ext cx="5304960" cy="323640"/>
          </a:xfrm>
          <a:prstGeom prst="rect">
            <a:avLst/>
          </a:prstGeom>
          <a:ln>
            <a:noFill/>
          </a:ln>
        </p:spPr>
      </p:pic>
      <p:pic>
        <p:nvPicPr>
          <p:cNvPr id="202" name="图片 11" descr=""/>
          <p:cNvPicPr/>
          <p:nvPr/>
        </p:nvPicPr>
        <p:blipFill>
          <a:blip r:embed="rId2"/>
          <a:stretch/>
        </p:blipFill>
        <p:spPr>
          <a:xfrm>
            <a:off x="5188680" y="1866240"/>
            <a:ext cx="5190840" cy="361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139760" y="706320"/>
            <a:ext cx="271152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单机版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Spark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280160" y="2694240"/>
            <a:ext cx="1048464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多进程实现：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runJob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里面有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_runJob_local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和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_runJob_multi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两个子函数，由传入的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allowLocal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选择，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_runJob_multi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通过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pool.map 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和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cloudpickle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实现多进程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280160" y="2066040"/>
            <a:ext cx="185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实现细节：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139760" y="706320"/>
            <a:ext cx="2711520" cy="777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单机版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Spark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280160" y="2066040"/>
            <a:ext cx="185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测试结果：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8" name="图片 12" descr=""/>
          <p:cNvPicPr/>
          <p:nvPr/>
        </p:nvPicPr>
        <p:blipFill>
          <a:blip r:embed="rId1"/>
          <a:stretch/>
        </p:blipFill>
        <p:spPr>
          <a:xfrm>
            <a:off x="2997360" y="1494720"/>
            <a:ext cx="7448040" cy="1761840"/>
          </a:xfrm>
          <a:prstGeom prst="rect">
            <a:avLst/>
          </a:prstGeom>
          <a:ln>
            <a:noFill/>
          </a:ln>
        </p:spPr>
      </p:pic>
      <p:pic>
        <p:nvPicPr>
          <p:cNvPr id="209" name="图片 13" descr=""/>
          <p:cNvPicPr/>
          <p:nvPr/>
        </p:nvPicPr>
        <p:blipFill>
          <a:blip r:embed="rId2"/>
          <a:stretch/>
        </p:blipFill>
        <p:spPr>
          <a:xfrm>
            <a:off x="91440" y="3678840"/>
            <a:ext cx="12191760" cy="690840"/>
          </a:xfrm>
          <a:prstGeom prst="rect">
            <a:avLst/>
          </a:prstGeom>
          <a:ln>
            <a:noFill/>
          </a:ln>
        </p:spPr>
      </p:pic>
      <p:pic>
        <p:nvPicPr>
          <p:cNvPr id="210" name="图片 14" descr=""/>
          <p:cNvPicPr/>
          <p:nvPr/>
        </p:nvPicPr>
        <p:blipFill>
          <a:blip r:embed="rId3"/>
          <a:stretch/>
        </p:blipFill>
        <p:spPr>
          <a:xfrm>
            <a:off x="91440" y="4791600"/>
            <a:ext cx="12191760" cy="3834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139760" y="706320"/>
            <a:ext cx="2711520" cy="777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单机版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Spark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280160" y="2066040"/>
            <a:ext cx="1859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测试结果：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3" name="图片 2" descr=""/>
          <p:cNvPicPr/>
          <p:nvPr/>
        </p:nvPicPr>
        <p:blipFill>
          <a:blip r:embed="rId1"/>
          <a:stretch/>
        </p:blipFill>
        <p:spPr>
          <a:xfrm>
            <a:off x="2850120" y="1828800"/>
            <a:ext cx="9153000" cy="1599840"/>
          </a:xfrm>
          <a:prstGeom prst="rect">
            <a:avLst/>
          </a:prstGeom>
          <a:ln>
            <a:noFill/>
          </a:ln>
        </p:spPr>
      </p:pic>
      <p:pic>
        <p:nvPicPr>
          <p:cNvPr id="214" name="图片 3" descr=""/>
          <p:cNvPicPr/>
          <p:nvPr/>
        </p:nvPicPr>
        <p:blipFill>
          <a:blip r:embed="rId2"/>
          <a:stretch/>
        </p:blipFill>
        <p:spPr>
          <a:xfrm>
            <a:off x="542880" y="3871440"/>
            <a:ext cx="11648880" cy="1333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39760" y="706320"/>
            <a:ext cx="424476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单机版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Spark</a:t>
            </a:r>
            <a:r>
              <a:rPr b="1" lang="zh-CN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实现分布式任务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280160" y="2066040"/>
            <a:ext cx="989532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实现任务：求均值和方差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任务描述：文件分为多个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part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thumm02-05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中均存有文件的一部分，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thumm01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上运行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driver.py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02-05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运行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executor.py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每个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executor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的任务：计算本地磁盘上存的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part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的数据总数，数据的和，数据的平方和，存入数据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result=[length,sum,sum_square], 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把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result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保存为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picklefile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，发送给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thumm01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driver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任务：接收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4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个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executor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发回的结果，求均值和方差，存入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final_result</a:t>
            </a: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文件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a3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a3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a3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Application>LibreOffice/6.0.7.3$Linux_X86_64 LibreOffice_project/00m0$Build-3</Application>
  <Words>962</Words>
  <Paragraphs>150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2015-08-20T02:39:59Z</dcterms:created>
  <dc:creator>Asus</dc:creator>
  <dc:description/>
  <dc:language>en-US</dc:language>
  <cp:lastModifiedBy/>
  <dcterms:modified xsi:type="dcterms:W3CDTF">2019-01-20T13:29:21Z</dcterms:modified>
  <cp:revision>93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