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1" r:id="rId2"/>
    <p:sldId id="257" r:id="rId3"/>
    <p:sldId id="262" r:id="rId4"/>
    <p:sldId id="258" r:id="rId5"/>
    <p:sldId id="273" r:id="rId6"/>
    <p:sldId id="280" r:id="rId7"/>
    <p:sldId id="274" r:id="rId8"/>
    <p:sldId id="275" r:id="rId9"/>
    <p:sldId id="277" r:id="rId10"/>
    <p:sldId id="278" r:id="rId11"/>
    <p:sldId id="259" r:id="rId12"/>
    <p:sldId id="272" r:id="rId13"/>
    <p:sldId id="271" r:id="rId14"/>
    <p:sldId id="281"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0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84" autoAdjust="0"/>
    <p:restoredTop sz="94660"/>
  </p:normalViewPr>
  <p:slideViewPr>
    <p:cSldViewPr snapToGrid="0">
      <p:cViewPr varScale="1">
        <p:scale>
          <a:sx n="83" d="100"/>
          <a:sy n="83" d="100"/>
        </p:scale>
        <p:origin x="101"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C3DDDC8-0FDA-4F7B-AB35-8987BC58C3E9}"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8E69D99-06B3-4445-AA12-19FA5BC039D4}" type="slidenum">
              <a:rPr lang="en-GB" smtClean="0"/>
              <a:t>‹#›</a:t>
            </a:fld>
            <a:endParaRPr lang="en-GB" dirty="0"/>
          </a:p>
        </p:txBody>
      </p:sp>
    </p:spTree>
    <p:extLst>
      <p:ext uri="{BB962C8B-B14F-4D97-AF65-F5344CB8AC3E}">
        <p14:creationId xmlns:p14="http://schemas.microsoft.com/office/powerpoint/2010/main" val="290960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C3DDDC8-0FDA-4F7B-AB35-8987BC58C3E9}"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8E69D99-06B3-4445-AA12-19FA5BC039D4}" type="slidenum">
              <a:rPr lang="en-GB" smtClean="0"/>
              <a:t>‹#›</a:t>
            </a:fld>
            <a:endParaRPr lang="en-GB" dirty="0"/>
          </a:p>
        </p:txBody>
      </p:sp>
    </p:spTree>
    <p:extLst>
      <p:ext uri="{BB962C8B-B14F-4D97-AF65-F5344CB8AC3E}">
        <p14:creationId xmlns:p14="http://schemas.microsoft.com/office/powerpoint/2010/main" val="3268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C3DDDC8-0FDA-4F7B-AB35-8987BC58C3E9}"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8E69D99-06B3-4445-AA12-19FA5BC039D4}" type="slidenum">
              <a:rPr lang="en-GB" smtClean="0"/>
              <a:t>‹#›</a:t>
            </a:fld>
            <a:endParaRPr lang="en-GB" dirty="0"/>
          </a:p>
        </p:txBody>
      </p:sp>
    </p:spTree>
    <p:extLst>
      <p:ext uri="{BB962C8B-B14F-4D97-AF65-F5344CB8AC3E}">
        <p14:creationId xmlns:p14="http://schemas.microsoft.com/office/powerpoint/2010/main" val="132896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C3DDDC8-0FDA-4F7B-AB35-8987BC58C3E9}"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8E69D99-06B3-4445-AA12-19FA5BC039D4}" type="slidenum">
              <a:rPr lang="en-GB" smtClean="0"/>
              <a:t>‹#›</a:t>
            </a:fld>
            <a:endParaRPr lang="en-GB" dirty="0"/>
          </a:p>
        </p:txBody>
      </p:sp>
    </p:spTree>
    <p:extLst>
      <p:ext uri="{BB962C8B-B14F-4D97-AF65-F5344CB8AC3E}">
        <p14:creationId xmlns:p14="http://schemas.microsoft.com/office/powerpoint/2010/main" val="300465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3DDDC8-0FDA-4F7B-AB35-8987BC58C3E9}"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8E69D99-06B3-4445-AA12-19FA5BC039D4}" type="slidenum">
              <a:rPr lang="en-GB" smtClean="0"/>
              <a:t>‹#›</a:t>
            </a:fld>
            <a:endParaRPr lang="en-GB" dirty="0"/>
          </a:p>
        </p:txBody>
      </p:sp>
    </p:spTree>
    <p:extLst>
      <p:ext uri="{BB962C8B-B14F-4D97-AF65-F5344CB8AC3E}">
        <p14:creationId xmlns:p14="http://schemas.microsoft.com/office/powerpoint/2010/main" val="159253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C3DDDC8-0FDA-4F7B-AB35-8987BC58C3E9}" type="datetimeFigureOut">
              <a:rPr lang="en-GB" smtClean="0"/>
              <a:t>31/05/2023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8E69D99-06B3-4445-AA12-19FA5BC039D4}" type="slidenum">
              <a:rPr lang="en-GB" smtClean="0"/>
              <a:t>‹#›</a:t>
            </a:fld>
            <a:endParaRPr lang="en-GB" dirty="0"/>
          </a:p>
        </p:txBody>
      </p:sp>
    </p:spTree>
    <p:extLst>
      <p:ext uri="{BB962C8B-B14F-4D97-AF65-F5344CB8AC3E}">
        <p14:creationId xmlns:p14="http://schemas.microsoft.com/office/powerpoint/2010/main" val="30845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C3DDDC8-0FDA-4F7B-AB35-8987BC58C3E9}" type="datetimeFigureOut">
              <a:rPr lang="en-GB" smtClean="0"/>
              <a:t>31/05/2023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8E69D99-06B3-4445-AA12-19FA5BC039D4}" type="slidenum">
              <a:rPr lang="en-GB" smtClean="0"/>
              <a:t>‹#›</a:t>
            </a:fld>
            <a:endParaRPr lang="en-GB" dirty="0"/>
          </a:p>
        </p:txBody>
      </p:sp>
    </p:spTree>
    <p:extLst>
      <p:ext uri="{BB962C8B-B14F-4D97-AF65-F5344CB8AC3E}">
        <p14:creationId xmlns:p14="http://schemas.microsoft.com/office/powerpoint/2010/main" val="87559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C3DDDC8-0FDA-4F7B-AB35-8987BC58C3E9}" type="datetimeFigureOut">
              <a:rPr lang="en-GB" smtClean="0"/>
              <a:t>31/05/2023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8E69D99-06B3-4445-AA12-19FA5BC039D4}" type="slidenum">
              <a:rPr lang="en-GB" smtClean="0"/>
              <a:t>‹#›</a:t>
            </a:fld>
            <a:endParaRPr lang="en-GB" dirty="0"/>
          </a:p>
        </p:txBody>
      </p:sp>
    </p:spTree>
    <p:extLst>
      <p:ext uri="{BB962C8B-B14F-4D97-AF65-F5344CB8AC3E}">
        <p14:creationId xmlns:p14="http://schemas.microsoft.com/office/powerpoint/2010/main" val="258855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DDDC8-0FDA-4F7B-AB35-8987BC58C3E9}" type="datetimeFigureOut">
              <a:rPr lang="en-GB" smtClean="0"/>
              <a:t>31/05/2023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D8E69D99-06B3-4445-AA12-19FA5BC039D4}" type="slidenum">
              <a:rPr lang="en-GB" smtClean="0"/>
              <a:t>‹#›</a:t>
            </a:fld>
            <a:endParaRPr lang="en-GB" dirty="0"/>
          </a:p>
        </p:txBody>
      </p:sp>
    </p:spTree>
    <p:extLst>
      <p:ext uri="{BB962C8B-B14F-4D97-AF65-F5344CB8AC3E}">
        <p14:creationId xmlns:p14="http://schemas.microsoft.com/office/powerpoint/2010/main" val="119496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3DDDC8-0FDA-4F7B-AB35-8987BC58C3E9}" type="datetimeFigureOut">
              <a:rPr lang="en-GB" smtClean="0"/>
              <a:t>31/05/2023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8E69D99-06B3-4445-AA12-19FA5BC039D4}" type="slidenum">
              <a:rPr lang="en-GB" smtClean="0"/>
              <a:t>‹#›</a:t>
            </a:fld>
            <a:endParaRPr lang="en-GB" dirty="0"/>
          </a:p>
        </p:txBody>
      </p:sp>
    </p:spTree>
    <p:extLst>
      <p:ext uri="{BB962C8B-B14F-4D97-AF65-F5344CB8AC3E}">
        <p14:creationId xmlns:p14="http://schemas.microsoft.com/office/powerpoint/2010/main" val="1368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3DDDC8-0FDA-4F7B-AB35-8987BC58C3E9}" type="datetimeFigureOut">
              <a:rPr lang="en-GB" smtClean="0"/>
              <a:t>31/05/2023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8E69D99-06B3-4445-AA12-19FA5BC039D4}" type="slidenum">
              <a:rPr lang="en-GB" smtClean="0"/>
              <a:t>‹#›</a:t>
            </a:fld>
            <a:endParaRPr lang="en-GB" dirty="0"/>
          </a:p>
        </p:txBody>
      </p:sp>
    </p:spTree>
    <p:extLst>
      <p:ext uri="{BB962C8B-B14F-4D97-AF65-F5344CB8AC3E}">
        <p14:creationId xmlns:p14="http://schemas.microsoft.com/office/powerpoint/2010/main" val="7437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DDDC8-0FDA-4F7B-AB35-8987BC58C3E9}" type="datetimeFigureOut">
              <a:rPr lang="en-GB" smtClean="0"/>
              <a:t>31/05/2023</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69D99-06B3-4445-AA12-19FA5BC039D4}" type="slidenum">
              <a:rPr lang="en-GB" smtClean="0"/>
              <a:t>‹#›</a:t>
            </a:fld>
            <a:endParaRPr lang="en-GB" dirty="0"/>
          </a:p>
        </p:txBody>
      </p:sp>
    </p:spTree>
    <p:extLst>
      <p:ext uri="{BB962C8B-B14F-4D97-AF65-F5344CB8AC3E}">
        <p14:creationId xmlns:p14="http://schemas.microsoft.com/office/powerpoint/2010/main" val="35220514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376" y="1364410"/>
            <a:ext cx="9144000" cy="2387600"/>
          </a:xfrm>
        </p:spPr>
        <p:txBody>
          <a:bodyPr anchor="ctr">
            <a:normAutofit/>
          </a:bodyPr>
          <a:lstStyle/>
          <a:p>
            <a:r>
              <a:rPr lang="en-US" sz="4000" b="1" dirty="0" smtClean="0">
                <a:solidFill>
                  <a:schemeClr val="accent2">
                    <a:lumMod val="60000"/>
                    <a:lumOff val="40000"/>
                  </a:schemeClr>
                </a:solidFill>
                <a:latin typeface="Candara" panose="020E0502030303020204" pitchFamily="34" charset="0"/>
              </a:rPr>
              <a:t>DATA ANALYSIS PRESENTATION AND INTERPRETATION </a:t>
            </a:r>
            <a:br>
              <a:rPr lang="en-US" sz="4000" b="1" dirty="0" smtClean="0">
                <a:solidFill>
                  <a:schemeClr val="accent2">
                    <a:lumMod val="60000"/>
                    <a:lumOff val="40000"/>
                  </a:schemeClr>
                </a:solidFill>
                <a:latin typeface="Candara" panose="020E0502030303020204" pitchFamily="34" charset="0"/>
              </a:rPr>
            </a:br>
            <a:r>
              <a:rPr lang="en-US" sz="4000" b="1" dirty="0" smtClean="0">
                <a:solidFill>
                  <a:schemeClr val="accent2">
                    <a:lumMod val="60000"/>
                    <a:lumOff val="40000"/>
                  </a:schemeClr>
                </a:solidFill>
                <a:latin typeface="Candara" panose="020E0502030303020204" pitchFamily="34" charset="0"/>
              </a:rPr>
              <a:t/>
            </a:r>
            <a:br>
              <a:rPr lang="en-US" sz="4000" b="1" dirty="0" smtClean="0">
                <a:solidFill>
                  <a:schemeClr val="accent2">
                    <a:lumMod val="60000"/>
                    <a:lumOff val="40000"/>
                  </a:schemeClr>
                </a:solidFill>
                <a:latin typeface="Candara" panose="020E0502030303020204" pitchFamily="34" charset="0"/>
              </a:rPr>
            </a:br>
            <a:r>
              <a:rPr lang="en-US" sz="4000" b="1" dirty="0" smtClean="0">
                <a:solidFill>
                  <a:schemeClr val="accent2">
                    <a:lumMod val="60000"/>
                    <a:lumOff val="40000"/>
                  </a:schemeClr>
                </a:solidFill>
                <a:latin typeface="Candara" panose="020E0502030303020204" pitchFamily="34" charset="0"/>
              </a:rPr>
              <a:t>By Udochukwu Orji &amp; Sandra Ezeora</a:t>
            </a:r>
            <a:endParaRPr lang="en-GB" sz="4000" b="1" dirty="0">
              <a:solidFill>
                <a:schemeClr val="accent2">
                  <a:lumMod val="60000"/>
                  <a:lumOff val="40000"/>
                </a:schemeClr>
              </a:solidFill>
              <a:latin typeface="Candara" panose="020E0502030303020204" pitchFamily="34" charset="0"/>
            </a:endParaRPr>
          </a:p>
        </p:txBody>
      </p:sp>
    </p:spTree>
    <p:extLst>
      <p:ext uri="{BB962C8B-B14F-4D97-AF65-F5344CB8AC3E}">
        <p14:creationId xmlns:p14="http://schemas.microsoft.com/office/powerpoint/2010/main" val="214854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24" y="-67790"/>
            <a:ext cx="11506459" cy="614154"/>
          </a:xfrm>
        </p:spPr>
        <p:txBody>
          <a:bodyPr>
            <a:noAutofit/>
          </a:bodyPr>
          <a:lstStyle/>
          <a:p>
            <a:r>
              <a:rPr lang="en-US" sz="2400" dirty="0" smtClean="0">
                <a:latin typeface="Candara" panose="020E0502030303020204" pitchFamily="34" charset="0"/>
              </a:rPr>
              <a:t>2.What </a:t>
            </a:r>
            <a:r>
              <a:rPr lang="en-US" sz="2400" dirty="0">
                <a:latin typeface="Candara" panose="020E0502030303020204" pitchFamily="34" charset="0"/>
              </a:rPr>
              <a:t>are percentage </a:t>
            </a:r>
            <a:r>
              <a:rPr lang="en-US" sz="2400" dirty="0" smtClean="0">
                <a:latin typeface="Candara" panose="020E0502030303020204" pitchFamily="34" charset="0"/>
              </a:rPr>
              <a:t>different </a:t>
            </a:r>
            <a:r>
              <a:rPr lang="en-US" sz="2400" dirty="0">
                <a:latin typeface="Candara" panose="020E0502030303020204" pitchFamily="34" charset="0"/>
              </a:rPr>
              <a:t>in yearly total </a:t>
            </a:r>
            <a:r>
              <a:rPr lang="en-US" sz="2400" dirty="0" smtClean="0">
                <a:latin typeface="Candara" panose="020E0502030303020204" pitchFamily="34" charset="0"/>
              </a:rPr>
              <a:t>revenue?</a:t>
            </a:r>
            <a:endParaRPr lang="en-GB" sz="2400" b="1" dirty="0">
              <a:solidFill>
                <a:schemeClr val="accent2"/>
              </a:solidFill>
            </a:endParaRPr>
          </a:p>
        </p:txBody>
      </p:sp>
      <p:sp>
        <p:nvSpPr>
          <p:cNvPr id="3" name="Content Placeholder 2"/>
          <p:cNvSpPr>
            <a:spLocks noGrp="1"/>
          </p:cNvSpPr>
          <p:nvPr>
            <p:ph idx="1"/>
          </p:nvPr>
        </p:nvSpPr>
        <p:spPr/>
        <p:txBody>
          <a:bodyPr/>
          <a:lstStyle/>
          <a:p>
            <a:pPr marL="0" indent="0">
              <a:buNone/>
            </a:pPr>
            <a:r>
              <a:rPr lang="en-US" dirty="0" smtClean="0"/>
              <a:t> </a:t>
            </a:r>
            <a:endParaRPr lang="en-GB" dirty="0"/>
          </a:p>
        </p:txBody>
      </p:sp>
      <p:pic>
        <p:nvPicPr>
          <p:cNvPr id="8" name="Picture 7"/>
          <p:cNvPicPr>
            <a:picLocks noChangeAspect="1"/>
          </p:cNvPicPr>
          <p:nvPr/>
        </p:nvPicPr>
        <p:blipFill>
          <a:blip r:embed="rId2"/>
          <a:stretch>
            <a:fillRect/>
          </a:stretch>
        </p:blipFill>
        <p:spPr>
          <a:xfrm>
            <a:off x="304799" y="510504"/>
            <a:ext cx="10399059" cy="6293707"/>
          </a:xfrm>
          <a:prstGeom prst="rect">
            <a:avLst/>
          </a:prstGeom>
        </p:spPr>
      </p:pic>
    </p:spTree>
    <p:extLst>
      <p:ext uri="{BB962C8B-B14F-4D97-AF65-F5344CB8AC3E}">
        <p14:creationId xmlns:p14="http://schemas.microsoft.com/office/powerpoint/2010/main" val="966229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413" y="233084"/>
            <a:ext cx="11537575" cy="6373904"/>
          </a:xfrm>
        </p:spPr>
        <p:txBody>
          <a:bodyPr anchor="t">
            <a:noAutofit/>
          </a:bodyPr>
          <a:lstStyle/>
          <a:p>
            <a:pPr algn="l">
              <a:lnSpc>
                <a:spcPct val="100000"/>
              </a:lnSpc>
            </a:pPr>
            <a:r>
              <a:rPr lang="en-GB" sz="4400" b="1" dirty="0" smtClean="0">
                <a:solidFill>
                  <a:schemeClr val="accent2">
                    <a:lumMod val="60000"/>
                    <a:lumOff val="40000"/>
                  </a:schemeClr>
                </a:solidFill>
                <a:latin typeface="Candara" panose="020E0502030303020204" pitchFamily="34" charset="0"/>
              </a:rPr>
              <a:t>                     METHODOLOGY</a:t>
            </a:r>
            <a:r>
              <a:rPr lang="en-GB" sz="4400" b="1" dirty="0" smtClean="0">
                <a:solidFill>
                  <a:schemeClr val="accent1">
                    <a:lumMod val="40000"/>
                    <a:lumOff val="60000"/>
                  </a:schemeClr>
                </a:solidFill>
                <a:latin typeface="Candara" panose="020E0502030303020204" pitchFamily="34" charset="0"/>
              </a:rPr>
              <a:t> </a:t>
            </a:r>
            <a:r>
              <a:rPr lang="en-GB" sz="3200" dirty="0" smtClean="0">
                <a:latin typeface="Candara" panose="020E0502030303020204" pitchFamily="34" charset="0"/>
              </a:rPr>
              <a:t/>
            </a:r>
            <a:br>
              <a:rPr lang="en-GB" sz="3200" dirty="0" smtClean="0">
                <a:latin typeface="Candara" panose="020E0502030303020204" pitchFamily="34" charset="0"/>
              </a:rPr>
            </a:br>
            <a:r>
              <a:rPr lang="en-GB" sz="2400" dirty="0">
                <a:latin typeface="Candara" panose="020E0502030303020204" pitchFamily="34" charset="0"/>
              </a:rPr>
              <a:t/>
            </a:r>
            <a:br>
              <a:rPr lang="en-GB" sz="2400" dirty="0">
                <a:latin typeface="Candara" panose="020E0502030303020204" pitchFamily="34" charset="0"/>
              </a:rPr>
            </a:br>
            <a:r>
              <a:rPr lang="en-US" sz="2400" dirty="0" smtClean="0">
                <a:latin typeface="Candara" panose="020E0502030303020204" pitchFamily="34" charset="0"/>
              </a:rPr>
              <a:t>1.Get Dataset From Kaggle</a:t>
            </a:r>
            <a:br>
              <a:rPr lang="en-US" sz="2400" dirty="0" smtClean="0">
                <a:latin typeface="Candara" panose="020E0502030303020204" pitchFamily="34" charset="0"/>
              </a:rPr>
            </a:br>
            <a:r>
              <a:rPr lang="en-US" sz="2400" dirty="0" smtClean="0">
                <a:latin typeface="Candara" panose="020E0502030303020204" pitchFamily="34" charset="0"/>
              </a:rPr>
              <a:t/>
            </a:r>
            <a:br>
              <a:rPr lang="en-US" sz="2400" dirty="0" smtClean="0">
                <a:latin typeface="Candara" panose="020E0502030303020204" pitchFamily="34" charset="0"/>
              </a:rPr>
            </a:br>
            <a:r>
              <a:rPr lang="en-US" sz="2400" dirty="0" smtClean="0">
                <a:latin typeface="Candara" panose="020E0502030303020204" pitchFamily="34" charset="0"/>
              </a:rPr>
              <a:t>2. Data </a:t>
            </a:r>
            <a:r>
              <a:rPr lang="en-US" sz="2400" dirty="0" smtClean="0">
                <a:latin typeface="Candara" panose="020E0502030303020204" pitchFamily="34" charset="0"/>
              </a:rPr>
              <a:t>Cleaning &amp; Formatting</a:t>
            </a:r>
            <a:r>
              <a:rPr lang="en-US" sz="2400" dirty="0" smtClean="0">
                <a:latin typeface="Candara" panose="020E0502030303020204" pitchFamily="34" charset="0"/>
              </a:rPr>
              <a:t/>
            </a:r>
            <a:br>
              <a:rPr lang="en-US" sz="2400" dirty="0" smtClean="0">
                <a:latin typeface="Candara" panose="020E0502030303020204" pitchFamily="34" charset="0"/>
              </a:rPr>
            </a:br>
            <a:r>
              <a:rPr lang="en-US" sz="2400" dirty="0" smtClean="0">
                <a:latin typeface="Candara" panose="020E0502030303020204" pitchFamily="34" charset="0"/>
              </a:rPr>
              <a:t/>
            </a:r>
            <a:br>
              <a:rPr lang="en-US" sz="2400" dirty="0" smtClean="0">
                <a:latin typeface="Candara" panose="020E0502030303020204" pitchFamily="34" charset="0"/>
              </a:rPr>
            </a:br>
            <a:r>
              <a:rPr lang="en-US" sz="2400" dirty="0" smtClean="0">
                <a:latin typeface="Candara" panose="020E0502030303020204" pitchFamily="34" charset="0"/>
              </a:rPr>
              <a:t>3. Import To MYSQL</a:t>
            </a:r>
            <a:br>
              <a:rPr lang="en-US" sz="2400" dirty="0" smtClean="0">
                <a:latin typeface="Candara" panose="020E0502030303020204" pitchFamily="34" charset="0"/>
              </a:rPr>
            </a:br>
            <a:r>
              <a:rPr lang="en-US" sz="2400" dirty="0" smtClean="0">
                <a:latin typeface="Candara" panose="020E0502030303020204" pitchFamily="34" charset="0"/>
              </a:rPr>
              <a:t/>
            </a:r>
            <a:br>
              <a:rPr lang="en-US" sz="2400" dirty="0" smtClean="0">
                <a:latin typeface="Candara" panose="020E0502030303020204" pitchFamily="34" charset="0"/>
              </a:rPr>
            </a:br>
            <a:r>
              <a:rPr lang="en-US" sz="2400" dirty="0" smtClean="0">
                <a:latin typeface="Candara" panose="020E0502030303020204" pitchFamily="34" charset="0"/>
              </a:rPr>
              <a:t>4.Import To Tableau And </a:t>
            </a:r>
            <a:r>
              <a:rPr lang="en-US" sz="2400" dirty="0">
                <a:latin typeface="Candara" panose="020E0502030303020204" pitchFamily="34" charset="0"/>
              </a:rPr>
              <a:t>T</a:t>
            </a:r>
            <a:r>
              <a:rPr lang="en-US" sz="2400" dirty="0" smtClean="0">
                <a:latin typeface="Candara" panose="020E0502030303020204" pitchFamily="34" charset="0"/>
              </a:rPr>
              <a:t>o Create Visualization.</a:t>
            </a:r>
            <a:br>
              <a:rPr lang="en-US" sz="2400" dirty="0" smtClean="0">
                <a:latin typeface="Candara" panose="020E0502030303020204" pitchFamily="34" charset="0"/>
              </a:rPr>
            </a:br>
            <a:r>
              <a:rPr lang="en-US" sz="2400" dirty="0" smtClean="0">
                <a:latin typeface="Candara" panose="020E0502030303020204" pitchFamily="34" charset="0"/>
              </a:rPr>
              <a:t/>
            </a:r>
            <a:br>
              <a:rPr lang="en-US" sz="2400" dirty="0" smtClean="0">
                <a:latin typeface="Candara" panose="020E0502030303020204" pitchFamily="34" charset="0"/>
              </a:rPr>
            </a:br>
            <a:r>
              <a:rPr lang="en-US" sz="2400" dirty="0" smtClean="0">
                <a:latin typeface="Candara" panose="020E0502030303020204" pitchFamily="34" charset="0"/>
              </a:rPr>
              <a:t>5.</a:t>
            </a:r>
            <a:r>
              <a:rPr lang="en-US" sz="2400" dirty="0">
                <a:latin typeface="Candara" panose="020E0502030303020204" pitchFamily="34" charset="0"/>
              </a:rPr>
              <a:t> There are different ways of presenting data, textual, tabular and graphical </a:t>
            </a:r>
            <a:r>
              <a:rPr lang="en-US" sz="2400" dirty="0" smtClean="0">
                <a:latin typeface="Candara" panose="020E0502030303020204" pitchFamily="34" charset="0"/>
              </a:rPr>
              <a:t>forms, which </a:t>
            </a:r>
            <a:r>
              <a:rPr lang="en-US" sz="2400" dirty="0">
                <a:latin typeface="Candara" panose="020E0502030303020204" pitchFamily="34" charset="0"/>
              </a:rPr>
              <a:t>less technical but </a:t>
            </a:r>
            <a:r>
              <a:rPr lang="en-US" sz="2400" dirty="0" smtClean="0">
                <a:latin typeface="Candara" panose="020E0502030303020204" pitchFamily="34" charset="0"/>
              </a:rPr>
              <a:t>logical &amp; sequential.</a:t>
            </a:r>
            <a:endParaRPr lang="en-GB" sz="2400" dirty="0">
              <a:solidFill>
                <a:schemeClr val="accent1">
                  <a:lumMod val="60000"/>
                  <a:lumOff val="40000"/>
                </a:schemeClr>
              </a:solidFill>
              <a:latin typeface="Candara" panose="020E0502030303020204" pitchFamily="34" charset="0"/>
            </a:endParaRPr>
          </a:p>
        </p:txBody>
      </p:sp>
    </p:spTree>
    <p:extLst>
      <p:ext uri="{BB962C8B-B14F-4D97-AF65-F5344CB8AC3E}">
        <p14:creationId xmlns:p14="http://schemas.microsoft.com/office/powerpoint/2010/main" val="1265133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082" y="607108"/>
            <a:ext cx="11958918" cy="5878532"/>
          </a:xfrm>
          <a:prstGeom prst="rect">
            <a:avLst/>
          </a:prstGeom>
        </p:spPr>
        <p:txBody>
          <a:bodyPr wrap="square">
            <a:spAutoFit/>
          </a:bodyPr>
          <a:lstStyle/>
          <a:p>
            <a:r>
              <a:rPr lang="en-US" sz="2400" dirty="0" smtClean="0">
                <a:solidFill>
                  <a:schemeClr val="accent2">
                    <a:lumMod val="60000"/>
                    <a:lumOff val="40000"/>
                  </a:schemeClr>
                </a:solidFill>
                <a:latin typeface="Candara" panose="020E0502030303020204" pitchFamily="34" charset="0"/>
              </a:rPr>
              <a:t>                                      </a:t>
            </a:r>
            <a:r>
              <a:rPr lang="en-US" sz="3600" b="1" dirty="0" smtClean="0">
                <a:solidFill>
                  <a:schemeClr val="accent2">
                    <a:lumMod val="60000"/>
                    <a:lumOff val="40000"/>
                  </a:schemeClr>
                </a:solidFill>
                <a:latin typeface="Candara" panose="020E0502030303020204" pitchFamily="34" charset="0"/>
              </a:rPr>
              <a:t>FUTURE  FINDINGS</a:t>
            </a:r>
          </a:p>
          <a:p>
            <a:endParaRPr lang="en-US" sz="2400" b="1" dirty="0">
              <a:solidFill>
                <a:schemeClr val="accent2">
                  <a:lumMod val="60000"/>
                  <a:lumOff val="40000"/>
                </a:schemeClr>
              </a:solidFill>
              <a:latin typeface="Candara" panose="020E0502030303020204" pitchFamily="34" charset="0"/>
            </a:endParaRPr>
          </a:p>
          <a:p>
            <a:pPr marL="342900" indent="-342900">
              <a:buFont typeface="Arial" panose="020B0604020202020204" pitchFamily="34" charset="0"/>
              <a:buChar char="•"/>
            </a:pPr>
            <a:r>
              <a:rPr lang="en-US" sz="2000" b="1" dirty="0" smtClean="0">
                <a:latin typeface="Candara" panose="020E0502030303020204" pitchFamily="34" charset="0"/>
              </a:rPr>
              <a:t>QUS</a:t>
            </a:r>
            <a:r>
              <a:rPr lang="en-US" sz="2000" dirty="0" smtClean="0">
                <a:latin typeface="Candara" panose="020E0502030303020204" pitchFamily="34" charset="0"/>
              </a:rPr>
              <a:t>..  WOULD I SAY THERE IS LIMITIATIONS ?</a:t>
            </a:r>
          </a:p>
          <a:p>
            <a:endParaRPr lang="en-US" sz="2000" dirty="0">
              <a:latin typeface="Candara" panose="020E0502030303020204" pitchFamily="34" charset="0"/>
            </a:endParaRPr>
          </a:p>
          <a:p>
            <a:r>
              <a:rPr lang="en-US" sz="2000" b="1" dirty="0" smtClean="0">
                <a:latin typeface="Candara" panose="020E0502030303020204" pitchFamily="34" charset="0"/>
              </a:rPr>
              <a:t>ANS</a:t>
            </a:r>
            <a:r>
              <a:rPr lang="en-US" sz="2000" dirty="0" smtClean="0">
                <a:latin typeface="Candara" panose="020E0502030303020204" pitchFamily="34" charset="0"/>
              </a:rPr>
              <a:t>..</a:t>
            </a:r>
            <a:r>
              <a:rPr lang="en-US" sz="2000" b="1" dirty="0" smtClean="0">
                <a:latin typeface="Candara" panose="020E0502030303020204" pitchFamily="34" charset="0"/>
              </a:rPr>
              <a:t>  NO</a:t>
            </a:r>
          </a:p>
          <a:p>
            <a:endParaRPr lang="en-US" sz="2000" dirty="0">
              <a:latin typeface="Candara" panose="020E0502030303020204" pitchFamily="34" charset="0"/>
            </a:endParaRPr>
          </a:p>
          <a:p>
            <a:r>
              <a:rPr lang="en-US" sz="2000" dirty="0" smtClean="0">
                <a:latin typeface="Candara" panose="020E0502030303020204" pitchFamily="34" charset="0"/>
              </a:rPr>
              <a:t>With time and future finding, I believe the results will be positive.</a:t>
            </a:r>
          </a:p>
          <a:p>
            <a:endParaRPr lang="en-US" sz="2000" dirty="0" smtClean="0">
              <a:latin typeface="Candara" panose="020E0502030303020204" pitchFamily="34" charset="0"/>
            </a:endParaRPr>
          </a:p>
          <a:p>
            <a:r>
              <a:rPr lang="en-US" sz="2000" dirty="0" smtClean="0">
                <a:latin typeface="Candara" panose="020E0502030303020204" pitchFamily="34" charset="0"/>
              </a:rPr>
              <a:t>They will be improvement with more enrollment, revenue will be </a:t>
            </a:r>
            <a:r>
              <a:rPr lang="en-US" sz="2000" dirty="0">
                <a:latin typeface="Candara" panose="020E0502030303020204" pitchFamily="34" charset="0"/>
              </a:rPr>
              <a:t>generated  </a:t>
            </a:r>
            <a:r>
              <a:rPr lang="en-US" sz="2000" dirty="0" smtClean="0">
                <a:latin typeface="Candara" panose="020E0502030303020204" pitchFamily="34" charset="0"/>
              </a:rPr>
              <a:t>through </a:t>
            </a:r>
            <a:r>
              <a:rPr lang="en-US" sz="2000" dirty="0">
                <a:latin typeface="Candara" panose="020E0502030303020204" pitchFamily="34" charset="0"/>
              </a:rPr>
              <a:t>funds from property taxes </a:t>
            </a:r>
            <a:r>
              <a:rPr lang="en-US" sz="2000" dirty="0" smtClean="0">
                <a:latin typeface="Candara" panose="020E0502030303020204" pitchFamily="34" charset="0"/>
              </a:rPr>
              <a:t>, grants</a:t>
            </a:r>
            <a:r>
              <a:rPr lang="en-US" sz="2000" dirty="0">
                <a:latin typeface="Candara" panose="020E0502030303020204" pitchFamily="34" charset="0"/>
              </a:rPr>
              <a:t>, donations</a:t>
            </a:r>
            <a:r>
              <a:rPr lang="en-US" sz="2000" dirty="0" smtClean="0">
                <a:latin typeface="Candara" panose="020E0502030303020204" pitchFamily="34" charset="0"/>
              </a:rPr>
              <a:t>,  </a:t>
            </a:r>
            <a:r>
              <a:rPr lang="en-US" sz="2000" dirty="0">
                <a:latin typeface="Candara" panose="020E0502030303020204" pitchFamily="34" charset="0"/>
              </a:rPr>
              <a:t>and private </a:t>
            </a:r>
            <a:r>
              <a:rPr lang="en-US" sz="2000" dirty="0" smtClean="0">
                <a:latin typeface="Candara" panose="020E0502030303020204" pitchFamily="34" charset="0"/>
              </a:rPr>
              <a:t>partnerships.</a:t>
            </a:r>
            <a:r>
              <a:rPr lang="en-US" sz="2000" dirty="0">
                <a:latin typeface="Candara" panose="020E0502030303020204" pitchFamily="34" charset="0"/>
              </a:rPr>
              <a:t> </a:t>
            </a:r>
            <a:endParaRPr lang="en-US" sz="2000" dirty="0" smtClean="0">
              <a:latin typeface="Candara" panose="020E0502030303020204" pitchFamily="34" charset="0"/>
            </a:endParaRPr>
          </a:p>
          <a:p>
            <a:endParaRPr lang="en-US" sz="2000" dirty="0">
              <a:latin typeface="Candara" panose="020E0502030303020204" pitchFamily="34" charset="0"/>
            </a:endParaRPr>
          </a:p>
          <a:p>
            <a:r>
              <a:rPr lang="en-US" sz="2000" dirty="0" smtClean="0">
                <a:latin typeface="Candara" panose="020E0502030303020204" pitchFamily="34" charset="0"/>
              </a:rPr>
              <a:t>Future </a:t>
            </a:r>
            <a:r>
              <a:rPr lang="en-US" sz="2000" dirty="0">
                <a:latin typeface="Candara" panose="020E0502030303020204" pitchFamily="34" charset="0"/>
              </a:rPr>
              <a:t>findings on educational funding in the USA are likely to shed light on the continued challenges and potential solutions for ensuring equitable and adequate resources for all students.</a:t>
            </a:r>
            <a:endParaRPr lang="en-US" sz="2000" dirty="0" smtClean="0">
              <a:latin typeface="Candara" panose="020E0502030303020204" pitchFamily="34" charset="0"/>
            </a:endParaRPr>
          </a:p>
          <a:p>
            <a:endParaRPr lang="en-US" sz="2400" dirty="0">
              <a:latin typeface="Candara" panose="020E0502030303020204" pitchFamily="34" charset="0"/>
            </a:endParaRPr>
          </a:p>
          <a:p>
            <a:endParaRPr lang="en-US" sz="2400" dirty="0" smtClean="0">
              <a:latin typeface="Candara" panose="020E0502030303020204" pitchFamily="34" charset="0"/>
            </a:endParaRPr>
          </a:p>
          <a:p>
            <a:endParaRPr lang="en-US" sz="2400" b="1" dirty="0">
              <a:solidFill>
                <a:schemeClr val="accent2">
                  <a:lumMod val="60000"/>
                  <a:lumOff val="40000"/>
                </a:schemeClr>
              </a:solidFill>
              <a:latin typeface="Candara" panose="020E0502030303020204" pitchFamily="34" charset="0"/>
            </a:endParaRPr>
          </a:p>
          <a:p>
            <a:endParaRPr lang="en-GB" sz="2400" b="1" dirty="0">
              <a:solidFill>
                <a:schemeClr val="accent2">
                  <a:lumMod val="60000"/>
                  <a:lumOff val="40000"/>
                </a:schemeClr>
              </a:solidFill>
            </a:endParaRPr>
          </a:p>
        </p:txBody>
      </p:sp>
    </p:spTree>
    <p:extLst>
      <p:ext uri="{BB962C8B-B14F-4D97-AF65-F5344CB8AC3E}">
        <p14:creationId xmlns:p14="http://schemas.microsoft.com/office/powerpoint/2010/main" val="945853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494416"/>
            <a:ext cx="11377570" cy="5490748"/>
          </a:xfrm>
          <a:prstGeom prst="rect">
            <a:avLst/>
          </a:prstGeom>
        </p:spPr>
        <p:txBody>
          <a:bodyPr wrap="square">
            <a:spAutoFit/>
          </a:bodyPr>
          <a:lstStyle/>
          <a:p>
            <a:r>
              <a:rPr lang="en-US" sz="4000" b="1" dirty="0" smtClean="0">
                <a:solidFill>
                  <a:schemeClr val="accent2">
                    <a:lumMod val="60000"/>
                    <a:lumOff val="40000"/>
                  </a:schemeClr>
                </a:solidFill>
                <a:latin typeface="Candara" panose="020E0502030303020204" pitchFamily="34" charset="0"/>
              </a:rPr>
              <a:t>           </a:t>
            </a:r>
            <a:r>
              <a:rPr lang="en-US" sz="4000" b="1" dirty="0" smtClean="0">
                <a:solidFill>
                  <a:schemeClr val="accent2">
                    <a:lumMod val="60000"/>
                    <a:lumOff val="40000"/>
                  </a:schemeClr>
                </a:solidFill>
                <a:latin typeface="Candara" panose="020E0502030303020204" pitchFamily="34" charset="0"/>
              </a:rPr>
              <a:t>     </a:t>
            </a:r>
            <a:r>
              <a:rPr lang="en-US" sz="4000" b="1" dirty="0" smtClean="0">
                <a:solidFill>
                  <a:schemeClr val="accent2">
                    <a:lumMod val="60000"/>
                    <a:lumOff val="40000"/>
                  </a:schemeClr>
                </a:solidFill>
                <a:latin typeface="Candara" panose="020E0502030303020204" pitchFamily="34" charset="0"/>
              </a:rPr>
              <a:t>RECOMMENDATIONS</a:t>
            </a:r>
          </a:p>
          <a:p>
            <a:endParaRPr lang="en-US" sz="2000" b="1" dirty="0" smtClean="0">
              <a:solidFill>
                <a:schemeClr val="accent2">
                  <a:lumMod val="60000"/>
                  <a:lumOff val="40000"/>
                </a:schemeClr>
              </a:solidFill>
              <a:latin typeface="Candara" panose="020E0502030303020204" pitchFamily="34" charset="0"/>
            </a:endParaRPr>
          </a:p>
          <a:p>
            <a:r>
              <a:rPr lang="en-US" sz="2000" dirty="0" smtClean="0">
                <a:latin typeface="Candara" panose="020E0502030303020204" pitchFamily="34" charset="0"/>
              </a:rPr>
              <a:t>1.If the state have more enrollment they will get more fund.</a:t>
            </a:r>
          </a:p>
          <a:p>
            <a:pPr marL="457200" indent="-457200">
              <a:buAutoNum type="arabicPeriod"/>
            </a:pPr>
            <a:endParaRPr lang="en-US" sz="2000" dirty="0">
              <a:latin typeface="Candara" panose="020E0502030303020204" pitchFamily="34" charset="0"/>
            </a:endParaRPr>
          </a:p>
          <a:p>
            <a:r>
              <a:rPr lang="en-US" sz="2000" dirty="0" smtClean="0">
                <a:latin typeface="Candara" panose="020E0502030303020204" pitchFamily="34" charset="0"/>
              </a:rPr>
              <a:t>2.Any state that has  fund  should invest more in public schools.</a:t>
            </a:r>
          </a:p>
          <a:p>
            <a:endParaRPr lang="en-US" sz="2000" dirty="0">
              <a:latin typeface="Candara" panose="020E0502030303020204" pitchFamily="34" charset="0"/>
            </a:endParaRPr>
          </a:p>
          <a:p>
            <a:r>
              <a:rPr lang="en-US" sz="2000" dirty="0" smtClean="0">
                <a:latin typeface="Candara" panose="020E0502030303020204" pitchFamily="34" charset="0"/>
              </a:rPr>
              <a:t>3</a:t>
            </a:r>
            <a:r>
              <a:rPr lang="en-US" sz="2000" dirty="0">
                <a:latin typeface="Candara" panose="020E0502030303020204" pitchFamily="34" charset="0"/>
              </a:rPr>
              <a:t>. B</a:t>
            </a:r>
            <a:r>
              <a:rPr lang="en-US" sz="2000" dirty="0" smtClean="0">
                <a:latin typeface="Candara" panose="020E0502030303020204" pitchFamily="34" charset="0"/>
              </a:rPr>
              <a:t>arack Obama’s legacy should be </a:t>
            </a:r>
            <a:r>
              <a:rPr lang="en-US" sz="2000" dirty="0" smtClean="0">
                <a:latin typeface="Candara" panose="020E0502030303020204" pitchFamily="34" charset="0"/>
              </a:rPr>
              <a:t>emulated, what even policy he used should be studied.</a:t>
            </a:r>
            <a:endParaRPr lang="en-US" sz="2000" dirty="0" smtClean="0">
              <a:latin typeface="Candara" panose="020E0502030303020204" pitchFamily="34" charset="0"/>
            </a:endParaRPr>
          </a:p>
          <a:p>
            <a:endParaRPr lang="en-US" sz="2000" dirty="0">
              <a:latin typeface="Candara" panose="020E0502030303020204" pitchFamily="34" charset="0"/>
            </a:endParaRPr>
          </a:p>
          <a:p>
            <a:r>
              <a:rPr lang="en-US" sz="2000" dirty="0" smtClean="0">
                <a:latin typeface="Candara" panose="020E0502030303020204" pitchFamily="34" charset="0"/>
              </a:rPr>
              <a:t>4. </a:t>
            </a:r>
            <a:r>
              <a:rPr lang="en-GB" sz="2000" dirty="0">
                <a:latin typeface="Candara" panose="020E0502030303020204" pitchFamily="34" charset="0"/>
              </a:rPr>
              <a:t>Diversify funding </a:t>
            </a:r>
            <a:r>
              <a:rPr lang="en-GB" sz="2000" dirty="0" smtClean="0">
                <a:latin typeface="Candara" panose="020E0502030303020204" pitchFamily="34" charset="0"/>
              </a:rPr>
              <a:t>sources </a:t>
            </a:r>
            <a:r>
              <a:rPr lang="en-US" sz="2000" dirty="0">
                <a:latin typeface="Candara" panose="020E0502030303020204" pitchFamily="34" charset="0"/>
              </a:rPr>
              <a:t>: Public education should explore additional funding sources beyond federal, state, and local government funding. </a:t>
            </a:r>
            <a:endParaRPr lang="en-GB" sz="2000" dirty="0" smtClean="0">
              <a:latin typeface="Candara" panose="020E0502030303020204" pitchFamily="34" charset="0"/>
            </a:endParaRPr>
          </a:p>
          <a:p>
            <a:endParaRPr lang="en-GB" sz="2000" dirty="0">
              <a:latin typeface="Candara" panose="020E0502030303020204" pitchFamily="34" charset="0"/>
            </a:endParaRPr>
          </a:p>
          <a:p>
            <a:r>
              <a:rPr lang="en-GB" sz="2000" dirty="0" smtClean="0">
                <a:latin typeface="Candara" panose="020E0502030303020204" pitchFamily="34" charset="0"/>
              </a:rPr>
              <a:t>5. </a:t>
            </a:r>
            <a:r>
              <a:rPr lang="en-US" sz="2000" dirty="0">
                <a:latin typeface="Candara" panose="020E0502030303020204" pitchFamily="34" charset="0"/>
              </a:rPr>
              <a:t>Increase federal funding: The federal government should increase its funding for education programs, particularly those that support disadvantaged students and promote educational equity. </a:t>
            </a:r>
            <a:endParaRPr lang="en-US" sz="2000" dirty="0" smtClean="0">
              <a:latin typeface="Candara" panose="020E0502030303020204" pitchFamily="34" charset="0"/>
            </a:endParaRPr>
          </a:p>
          <a:p>
            <a:r>
              <a:rPr lang="en-US" sz="2000" dirty="0">
                <a:solidFill>
                  <a:schemeClr val="accent2"/>
                </a:solidFill>
                <a:latin typeface="Candara" panose="020E0502030303020204" pitchFamily="34" charset="0"/>
              </a:rPr>
              <a:t> </a:t>
            </a:r>
            <a:r>
              <a:rPr lang="en-US" sz="2000" dirty="0" smtClean="0">
                <a:solidFill>
                  <a:schemeClr val="accent2"/>
                </a:solidFill>
                <a:latin typeface="Candara" panose="020E0502030303020204" pitchFamily="34" charset="0"/>
              </a:rPr>
              <a:t>                                       </a:t>
            </a:r>
          </a:p>
          <a:p>
            <a:r>
              <a:rPr lang="en-US" sz="2000" dirty="0"/>
              <a:t/>
            </a:r>
            <a:br>
              <a:rPr lang="en-US" sz="2000" dirty="0"/>
            </a:br>
            <a:endParaRPr lang="en-GB" sz="2000" dirty="0"/>
          </a:p>
        </p:txBody>
      </p:sp>
    </p:spTree>
    <p:extLst>
      <p:ext uri="{BB962C8B-B14F-4D97-AF65-F5344CB8AC3E}">
        <p14:creationId xmlns:p14="http://schemas.microsoft.com/office/powerpoint/2010/main" val="344577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9866" y="129308"/>
            <a:ext cx="11354206" cy="6960277"/>
          </a:xfrm>
          <a:prstGeom prst="rect">
            <a:avLst/>
          </a:prstGeom>
        </p:spPr>
        <p:txBody>
          <a:bodyPr wrap="square">
            <a:spAutoFit/>
          </a:bodyPr>
          <a:lstStyle/>
          <a:p>
            <a:endParaRPr lang="en-US" sz="2000" b="1" dirty="0" smtClean="0">
              <a:latin typeface="Candara" panose="020E0502030303020204" pitchFamily="34" charset="0"/>
            </a:endParaRPr>
          </a:p>
          <a:p>
            <a:r>
              <a:rPr lang="en-US" sz="2000" b="1" dirty="0" smtClean="0">
                <a:solidFill>
                  <a:schemeClr val="accent2"/>
                </a:solidFill>
                <a:latin typeface="Candara" panose="020E0502030303020204" pitchFamily="34" charset="0"/>
              </a:rPr>
              <a:t>                                        </a:t>
            </a:r>
            <a:r>
              <a:rPr lang="en-US" sz="2800" b="1" dirty="0" smtClean="0">
                <a:solidFill>
                  <a:schemeClr val="accent2"/>
                </a:solidFill>
                <a:latin typeface="Candara" panose="020E0502030303020204" pitchFamily="34" charset="0"/>
              </a:rPr>
              <a:t>INSIGHT/ CONCLUSION</a:t>
            </a:r>
          </a:p>
          <a:p>
            <a:endParaRPr lang="en-US" sz="2000" b="1" dirty="0">
              <a:solidFill>
                <a:schemeClr val="accent2"/>
              </a:solidFill>
              <a:latin typeface="Candara" panose="020E0502030303020204" pitchFamily="34" charset="0"/>
            </a:endParaRPr>
          </a:p>
          <a:p>
            <a:endParaRPr lang="en-US" sz="1600" b="1" dirty="0" smtClean="0">
              <a:solidFill>
                <a:schemeClr val="accent2"/>
              </a:solidFill>
              <a:latin typeface="Candara" panose="020E0502030303020204" pitchFamily="34" charset="0"/>
            </a:endParaRPr>
          </a:p>
          <a:p>
            <a:pPr marL="171450" indent="-171450">
              <a:buFont typeface="Wingdings" panose="05000000000000000000" pitchFamily="2" charset="2"/>
              <a:buChar char="q"/>
            </a:pPr>
            <a:r>
              <a:rPr lang="en-US" sz="2000" dirty="0" smtClean="0">
                <a:latin typeface="Candara" panose="020E0502030303020204" pitchFamily="34" charset="0"/>
              </a:rPr>
              <a:t>During Barrack Obama  tenure there were more investment than any USA president , </a:t>
            </a:r>
          </a:p>
          <a:p>
            <a:endParaRPr lang="en-US" sz="2000" dirty="0" smtClean="0">
              <a:latin typeface="Candara" panose="020E0502030303020204" pitchFamily="34" charset="0"/>
            </a:endParaRPr>
          </a:p>
          <a:p>
            <a:pPr marL="171450" indent="-171450">
              <a:buFont typeface="Wingdings" panose="05000000000000000000" pitchFamily="2" charset="2"/>
              <a:buChar char="q"/>
            </a:pPr>
            <a:r>
              <a:rPr lang="en-US" sz="2000" dirty="0" smtClean="0"/>
              <a:t> State fund has a great impact in education funding, United </a:t>
            </a:r>
            <a:r>
              <a:rPr lang="en-US" sz="2000" dirty="0"/>
              <a:t>States relies primarily on state and local </a:t>
            </a:r>
            <a:r>
              <a:rPr lang="en-US" sz="2000" dirty="0" smtClean="0"/>
              <a:t>funding , </a:t>
            </a:r>
            <a:r>
              <a:rPr lang="en-US" sz="2000" dirty="0"/>
              <a:t>with just a tiny share of total revenues allotted by the federal </a:t>
            </a:r>
            <a:r>
              <a:rPr lang="en-US" sz="2000" dirty="0" smtClean="0"/>
              <a:t>government… </a:t>
            </a:r>
          </a:p>
          <a:p>
            <a:endParaRPr lang="en-US" sz="2000" dirty="0">
              <a:latin typeface="Candara" panose="020E0502030303020204" pitchFamily="34" charset="0"/>
            </a:endParaRPr>
          </a:p>
          <a:p>
            <a:pPr marL="171450" indent="-171450">
              <a:buFont typeface="Wingdings" panose="05000000000000000000" pitchFamily="2" charset="2"/>
              <a:buChar char="q"/>
            </a:pPr>
            <a:r>
              <a:rPr lang="en-US" sz="2000" dirty="0" smtClean="0"/>
              <a:t>Total revenue minus total expenditure gave total amount.. Total expensive are more than total revenue.</a:t>
            </a:r>
          </a:p>
          <a:p>
            <a:endParaRPr lang="en-US" sz="2000" dirty="0"/>
          </a:p>
          <a:p>
            <a:pPr marL="171450" indent="-171450">
              <a:buFont typeface="Wingdings" panose="05000000000000000000" pitchFamily="2" charset="2"/>
              <a:buChar char="q"/>
            </a:pPr>
            <a:r>
              <a:rPr lang="en-GB" sz="2000" dirty="0" smtClean="0"/>
              <a:t> </a:t>
            </a:r>
            <a:r>
              <a:rPr lang="en-US" sz="2000" dirty="0" smtClean="0"/>
              <a:t>Revenue per capital durin</a:t>
            </a:r>
            <a:r>
              <a:rPr lang="en-US" sz="2000" dirty="0" smtClean="0"/>
              <a:t>g </a:t>
            </a:r>
            <a:r>
              <a:rPr lang="en-US" sz="2000" dirty="0" smtClean="0"/>
              <a:t>president tenure was consistency but Barrack Obama out performer Bill Clinton</a:t>
            </a:r>
            <a:r>
              <a:rPr lang="en-US" sz="2000" dirty="0" smtClean="0"/>
              <a:t> &amp; George W Bush.</a:t>
            </a:r>
            <a:r>
              <a:rPr lang="en-US" sz="2000" dirty="0" smtClean="0"/>
              <a:t> </a:t>
            </a:r>
          </a:p>
          <a:p>
            <a:endParaRPr lang="en-US" sz="2000" dirty="0"/>
          </a:p>
          <a:p>
            <a:endParaRPr lang="en-US" sz="2000" dirty="0" smtClean="0"/>
          </a:p>
          <a:p>
            <a:pPr marL="342900" indent="-342900">
              <a:buFont typeface="Wingdings" panose="05000000000000000000" pitchFamily="2" charset="2"/>
              <a:buChar char="q"/>
            </a:pPr>
            <a:r>
              <a:rPr lang="en-US" sz="2000" dirty="0" smtClean="0"/>
              <a:t>State with high final amount spent less than their generated revenue as a result of low enrollment, funds were  </a:t>
            </a:r>
            <a:r>
              <a:rPr lang="en-US" sz="2000" dirty="0"/>
              <a:t>used to </a:t>
            </a:r>
            <a:r>
              <a:rPr lang="en-US" sz="2000" dirty="0" smtClean="0"/>
              <a:t>accomplish task while states with </a:t>
            </a:r>
            <a:r>
              <a:rPr lang="en-US" sz="2000" dirty="0">
                <a:latin typeface="Candara" panose="020E0502030303020204" pitchFamily="34" charset="0"/>
              </a:rPr>
              <a:t>high total </a:t>
            </a:r>
            <a:r>
              <a:rPr lang="en-US" sz="2000" dirty="0" smtClean="0">
                <a:latin typeface="Candara" panose="020E0502030303020204" pitchFamily="34" charset="0"/>
              </a:rPr>
              <a:t>expenditure spent more than their allocation due to high enrollment.</a:t>
            </a:r>
          </a:p>
          <a:p>
            <a:endParaRPr lang="en-US" sz="2000" dirty="0" smtClean="0">
              <a:latin typeface="Candara" panose="020E0502030303020204" pitchFamily="34" charset="0"/>
            </a:endParaRPr>
          </a:p>
          <a:p>
            <a:pPr marL="342900" indent="-342900">
              <a:buFont typeface="Wingdings" panose="05000000000000000000" pitchFamily="2" charset="2"/>
              <a:buChar char="q"/>
            </a:pPr>
            <a:r>
              <a:rPr lang="en-US" sz="2000" dirty="0" smtClean="0">
                <a:latin typeface="Candara" panose="020E0502030303020204" pitchFamily="34" charset="0"/>
              </a:rPr>
              <a:t>There was Between 1994 rise  to 279,277,209 and dropped less than  604,716,747.</a:t>
            </a:r>
            <a:endParaRPr lang="en-US" sz="2000" dirty="0" smtClean="0"/>
          </a:p>
          <a:p>
            <a:r>
              <a:rPr lang="en-US" sz="2000" dirty="0"/>
              <a:t/>
            </a:r>
            <a:br>
              <a:rPr lang="en-US" sz="2000" dirty="0"/>
            </a:br>
            <a:endParaRPr lang="en-GB" sz="2000" dirty="0"/>
          </a:p>
        </p:txBody>
      </p:sp>
    </p:spTree>
    <p:extLst>
      <p:ext uri="{BB962C8B-B14F-4D97-AF65-F5344CB8AC3E}">
        <p14:creationId xmlns:p14="http://schemas.microsoft.com/office/powerpoint/2010/main" val="358671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91441" y="-432917"/>
            <a:ext cx="2278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19838" y="403168"/>
            <a:ext cx="10643997"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accent2">
                    <a:lumMod val="60000"/>
                    <a:lumOff val="40000"/>
                  </a:schemeClr>
                </a:solidFill>
                <a:latin typeface="Candara" panose="020E0502030303020204" pitchFamily="34" charset="0"/>
              </a:rPr>
              <a:t> </a:t>
            </a:r>
            <a:r>
              <a:rPr lang="en-US" altLang="en-US" b="1" dirty="0" smtClean="0">
                <a:solidFill>
                  <a:schemeClr val="accent2">
                    <a:lumMod val="60000"/>
                    <a:lumOff val="40000"/>
                  </a:schemeClr>
                </a:solidFill>
                <a:latin typeface="Candara" panose="020E0502030303020204" pitchFamily="34" charset="0"/>
              </a:rPr>
              <a:t>                                                  </a:t>
            </a:r>
            <a:r>
              <a:rPr kumimoji="0" lang="en-US" altLang="en-US" b="1" i="0" u="none" strike="noStrike" cap="none" normalizeH="0" dirty="0" smtClean="0">
                <a:ln>
                  <a:noFill/>
                </a:ln>
                <a:solidFill>
                  <a:schemeClr val="accent2">
                    <a:lumMod val="60000"/>
                    <a:lumOff val="40000"/>
                  </a:schemeClr>
                </a:solidFill>
                <a:effectLst/>
                <a:latin typeface="Candara" panose="020E0502030303020204" pitchFamily="34" charset="0"/>
              </a:rPr>
              <a:t> </a:t>
            </a:r>
            <a:r>
              <a:rPr kumimoji="0" lang="en-US" altLang="en-US" sz="3200" b="1" i="0" u="none" strike="noStrike" cap="none" normalizeH="0" baseline="0" dirty="0" smtClean="0">
                <a:ln>
                  <a:noFill/>
                </a:ln>
                <a:solidFill>
                  <a:schemeClr val="accent2">
                    <a:lumMod val="60000"/>
                    <a:lumOff val="40000"/>
                  </a:schemeClr>
                </a:solidFill>
                <a:effectLst/>
                <a:latin typeface="Candara" panose="020E0502030303020204" pitchFamily="34" charset="0"/>
              </a:rPr>
              <a:t>ACKNOWLEGDEMENT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ndara" panose="020E0502030303020204" pitchFamily="34" charset="0"/>
              </a:rPr>
              <a:t>         I would like to begin by expressing my heartfelt gratitude to the almighty</a:t>
            </a:r>
            <a:r>
              <a:rPr kumimoji="0" lang="en-US" altLang="en-US" sz="2000" b="0" i="0" u="none" strike="noStrike" cap="none" normalizeH="0" baseline="0" dirty="0" smtClean="0">
                <a:ln>
                  <a:noFill/>
                </a:ln>
                <a:solidFill>
                  <a:schemeClr val="accent2">
                    <a:lumMod val="75000"/>
                  </a:schemeClr>
                </a:solidFill>
                <a:effectLst/>
                <a:latin typeface="Candara" panose="020E0502030303020204" pitchFamily="34" charset="0"/>
              </a:rPr>
              <a:t> </a:t>
            </a:r>
            <a:r>
              <a:rPr kumimoji="0" lang="en-US" altLang="en-US" sz="2000" b="0" i="0" u="none" strike="noStrike" cap="none" normalizeH="0" baseline="0" dirty="0" smtClean="0">
                <a:ln>
                  <a:noFill/>
                </a:ln>
                <a:solidFill>
                  <a:srgbClr val="FF0000"/>
                </a:solidFill>
                <a:effectLst/>
                <a:latin typeface="Candara" panose="020E0502030303020204" pitchFamily="34" charset="0"/>
              </a:rPr>
              <a:t>God</a:t>
            </a:r>
            <a:r>
              <a:rPr kumimoji="0" lang="en-US" altLang="en-US" sz="2000" b="0" i="0" u="none" strike="noStrike" cap="none" normalizeH="0" baseline="0" dirty="0" smtClean="0">
                <a:ln>
                  <a:noFill/>
                </a:ln>
                <a:solidFill>
                  <a:schemeClr val="accent2">
                    <a:lumMod val="75000"/>
                  </a:schemeClr>
                </a:solidFill>
                <a:effectLst/>
                <a:latin typeface="Candara" panose="020E0502030303020204" pitchFamily="34" charset="0"/>
              </a:rPr>
              <a:t> </a:t>
            </a:r>
            <a:r>
              <a:rPr kumimoji="0" lang="en-US" altLang="en-US" sz="2000" b="0" i="0" u="none" strike="noStrike" cap="none" normalizeH="0" baseline="0" dirty="0" smtClean="0">
                <a:ln>
                  <a:noFill/>
                </a:ln>
                <a:solidFill>
                  <a:srgbClr val="000000"/>
                </a:solidFill>
                <a:effectLst/>
                <a:latin typeface="Candara" panose="020E0502030303020204" pitchFamily="34" charset="0"/>
              </a:rPr>
              <a:t>for guiding and helping me throughout my journey.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ndara" panose="020E0502030303020204" pitchFamily="34" charset="0"/>
              </a:rPr>
              <a:t>I also want to extend my sincere appreciation to my brother </a:t>
            </a:r>
            <a:r>
              <a:rPr kumimoji="0" lang="en-US" altLang="en-US" sz="2000" b="0" i="0" u="none" strike="noStrike" cap="none" normalizeH="0" baseline="0" dirty="0" smtClean="0">
                <a:ln>
                  <a:noFill/>
                </a:ln>
                <a:solidFill>
                  <a:schemeClr val="accent2">
                    <a:lumMod val="75000"/>
                  </a:schemeClr>
                </a:solidFill>
                <a:effectLst/>
                <a:latin typeface="Candara" panose="020E0502030303020204" pitchFamily="34" charset="0"/>
              </a:rPr>
              <a:t>Christian Orji </a:t>
            </a:r>
            <a:r>
              <a:rPr kumimoji="0" lang="en-US" altLang="en-US" sz="2000" b="0" i="0" u="none" strike="noStrike" cap="none" normalizeH="0" baseline="0" dirty="0" smtClean="0">
                <a:ln>
                  <a:noFill/>
                </a:ln>
                <a:solidFill>
                  <a:srgbClr val="000000"/>
                </a:solidFill>
                <a:effectLst/>
                <a:latin typeface="Candara" panose="020E0502030303020204" pitchFamily="34" charset="0"/>
              </a:rPr>
              <a:t>for his unwavering support and encouragement. His constant reminders and calls to ensure that I have downloaded MYSQL were a great help.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ndara" panose="020E0502030303020204" pitchFamily="34" charset="0"/>
              </a:rPr>
              <a:t>      I am also grateful to </a:t>
            </a:r>
            <a:r>
              <a:rPr kumimoji="0" lang="en-US" altLang="en-US" sz="2000" b="0" i="0" u="none" strike="noStrike" cap="none" normalizeH="0" baseline="0" dirty="0" smtClean="0">
                <a:ln>
                  <a:noFill/>
                </a:ln>
                <a:solidFill>
                  <a:schemeClr val="accent5"/>
                </a:solidFill>
                <a:effectLst/>
                <a:latin typeface="Candara" panose="020E0502030303020204" pitchFamily="34" charset="0"/>
              </a:rPr>
              <a:t>Ana Martins</a:t>
            </a:r>
            <a:r>
              <a:rPr kumimoji="0" lang="en-US" altLang="en-US" sz="2000" b="0" i="0" u="none" strike="noStrike" cap="none" normalizeH="0" baseline="0" dirty="0" smtClean="0">
                <a:ln>
                  <a:noFill/>
                </a:ln>
                <a:solidFill>
                  <a:srgbClr val="000000"/>
                </a:solidFill>
                <a:effectLst/>
                <a:latin typeface="Candara" panose="020E0502030303020204" pitchFamily="34" charset="0"/>
              </a:rPr>
              <a:t>, my Lead instructor, for being approachable and always having a listening ear. Even when the learner support was not supportive, she was always there to lend a helping hand.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ndara" panose="020E0502030303020204" pitchFamily="34" charset="0"/>
              </a:rPr>
              <a:t>My special thanks go to Mrs. </a:t>
            </a:r>
            <a:r>
              <a:rPr kumimoji="0" lang="en-US" altLang="en-US" sz="2000" b="0" i="0" u="none" strike="noStrike" cap="none" normalizeH="0" baseline="0" dirty="0" smtClean="0">
                <a:ln>
                  <a:noFill/>
                </a:ln>
                <a:solidFill>
                  <a:schemeClr val="accent6"/>
                </a:solidFill>
                <a:effectLst/>
                <a:latin typeface="Candara" panose="020E0502030303020204" pitchFamily="34" charset="0"/>
              </a:rPr>
              <a:t>Tanaya</a:t>
            </a:r>
            <a:r>
              <a:rPr kumimoji="0" lang="en-US" altLang="en-US" sz="2000" b="0" i="0" u="none" strike="noStrike" cap="none" normalizeH="0" baseline="0" dirty="0" smtClean="0">
                <a:ln>
                  <a:noFill/>
                </a:ln>
                <a:solidFill>
                  <a:srgbClr val="000000"/>
                </a:solidFill>
                <a:effectLst/>
                <a:latin typeface="Candara" panose="020E0502030303020204" pitchFamily="34" charset="0"/>
              </a:rPr>
              <a:t>, who has been awesome and always ready to help 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andara" panose="020E0502030303020204" pitchFamily="34" charset="0"/>
              </a:rPr>
              <a:t> </a:t>
            </a:r>
            <a:r>
              <a:rPr lang="en-US" altLang="en-US" sz="2000" dirty="0" smtClean="0">
                <a:solidFill>
                  <a:srgbClr val="000000"/>
                </a:solidFill>
                <a:latin typeface="Candara" panose="020E0502030303020204" pitchFamily="34" charset="0"/>
              </a:rPr>
              <a:t>     </a:t>
            </a:r>
            <a:r>
              <a:rPr kumimoji="0" lang="en-US" altLang="en-US" sz="2000" b="0" i="0" u="none" strike="noStrike" cap="none" normalizeH="0" baseline="0" dirty="0" smtClean="0">
                <a:ln>
                  <a:noFill/>
                </a:ln>
                <a:solidFill>
                  <a:srgbClr val="000000"/>
                </a:solidFill>
                <a:effectLst/>
                <a:latin typeface="Candara" panose="020E0502030303020204" pitchFamily="34" charset="0"/>
              </a:rPr>
              <a:t> I also want to express my appreciation to the rest of the class, including </a:t>
            </a:r>
            <a:r>
              <a:rPr kumimoji="0" lang="en-US" altLang="en-US" sz="2000" b="0" i="0" u="none" strike="noStrike" cap="none" normalizeH="0" baseline="0" dirty="0" smtClean="0">
                <a:ln>
                  <a:noFill/>
                </a:ln>
                <a:solidFill>
                  <a:schemeClr val="accent4">
                    <a:lumMod val="60000"/>
                    <a:lumOff val="40000"/>
                  </a:schemeClr>
                </a:solidFill>
                <a:effectLst/>
                <a:latin typeface="Candara" panose="020E0502030303020204" pitchFamily="34" charset="0"/>
              </a:rPr>
              <a:t>Mr. Osa, Emma, Yoyin, Lucy, Lawrence, Josh, Dani, Platini, and Ruhell</a:t>
            </a:r>
            <a:r>
              <a:rPr kumimoji="0" lang="en-US" altLang="en-US" sz="2000" b="0" i="0" u="none" strike="noStrike" cap="none" normalizeH="0" baseline="0" dirty="0" smtClean="0">
                <a:ln>
                  <a:noFill/>
                </a:ln>
                <a:solidFill>
                  <a:srgbClr val="7030A0"/>
                </a:solidFill>
                <a:effectLst/>
                <a:latin typeface="Candara" panose="020E0502030303020204" pitchFamily="34" charset="0"/>
              </a:rPr>
              <a:t>. </a:t>
            </a:r>
            <a:r>
              <a:rPr kumimoji="0" lang="en-US" altLang="en-US" sz="2000" b="0" i="0" u="none" strike="noStrike" cap="none" normalizeH="0" baseline="0" dirty="0" smtClean="0">
                <a:ln>
                  <a:noFill/>
                </a:ln>
                <a:solidFill>
                  <a:srgbClr val="000000"/>
                </a:solidFill>
                <a:effectLst/>
                <a:latin typeface="Candara" panose="020E0502030303020204" pitchFamily="34" charset="0"/>
              </a:rPr>
              <a:t>It was a pleasure to be in the same class with you all from different parts of the world. Your presence and contributions made the learning experience unforgettable. And</a:t>
            </a:r>
            <a:r>
              <a:rPr kumimoji="0" lang="en-US" altLang="en-US" sz="2000" b="0" i="0" u="none" strike="noStrike" cap="none" normalizeH="0" dirty="0" smtClean="0">
                <a:ln>
                  <a:noFill/>
                </a:ln>
                <a:solidFill>
                  <a:srgbClr val="000000"/>
                </a:solidFill>
                <a:effectLst/>
                <a:latin typeface="Candara" panose="020E0502030303020204" pitchFamily="34" charset="0"/>
              </a:rPr>
              <a:t> to </a:t>
            </a:r>
            <a:r>
              <a:rPr kumimoji="0" lang="en-US" altLang="en-US" sz="2000" b="0" i="0" u="none" strike="noStrike" cap="none" normalizeH="0" dirty="0" smtClean="0">
                <a:ln>
                  <a:noFill/>
                </a:ln>
                <a:solidFill>
                  <a:srgbClr val="7030A0"/>
                </a:solidFill>
                <a:effectLst/>
                <a:latin typeface="Candara" panose="020E0502030303020204" pitchFamily="34" charset="0"/>
              </a:rPr>
              <a:t>my humbl</a:t>
            </a:r>
            <a:r>
              <a:rPr lang="en-US" altLang="en-US" sz="2000" dirty="0" smtClean="0">
                <a:solidFill>
                  <a:srgbClr val="7030A0"/>
                </a:solidFill>
                <a:latin typeface="Candara" panose="020E0502030303020204" pitchFamily="34" charset="0"/>
              </a:rPr>
              <a:t>e self </a:t>
            </a:r>
            <a:r>
              <a:rPr lang="en-US" altLang="en-US" sz="2000" dirty="0" smtClean="0">
                <a:solidFill>
                  <a:srgbClr val="000000"/>
                </a:solidFill>
                <a:latin typeface="Candara" panose="020E0502030303020204" pitchFamily="34" charset="0"/>
              </a:rPr>
              <a:t>for standing strong despite all odes</a:t>
            </a:r>
            <a:endParaRPr kumimoji="0" lang="en-US" altLang="en-US" sz="2000" b="0" i="0" u="none" strike="noStrike" cap="none" normalizeH="0" baseline="0" dirty="0" smtClean="0">
              <a:ln>
                <a:noFill/>
              </a:ln>
              <a:solidFill>
                <a:srgbClr val="000000"/>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ndara" panose="020E0502030303020204" pitchFamily="34" charset="0"/>
              </a:rPr>
              <a:t>Once again, thank you all for your support, encouragement, and understanding. I am deeply grateful for your presence in my life.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Candara" panose="020E0502030303020204" pitchFamily="34" charset="0"/>
            </a:endParaRPr>
          </a:p>
        </p:txBody>
      </p:sp>
    </p:spTree>
    <p:extLst>
      <p:ext uri="{BB962C8B-B14F-4D97-AF65-F5344CB8AC3E}">
        <p14:creationId xmlns:p14="http://schemas.microsoft.com/office/powerpoint/2010/main" val="155911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332" y="0"/>
            <a:ext cx="10727267" cy="5892799"/>
          </a:xfrm>
        </p:spPr>
        <p:txBody>
          <a:bodyPr>
            <a:normAutofit/>
          </a:bodyPr>
          <a:lstStyle/>
          <a:p>
            <a:r>
              <a:rPr lang="en-GB" dirty="0" smtClean="0">
                <a:solidFill>
                  <a:schemeClr val="accent2">
                    <a:lumMod val="40000"/>
                    <a:lumOff val="60000"/>
                  </a:schemeClr>
                </a:solidFill>
              </a:rPr>
              <a:t>THANK YOU</a:t>
            </a:r>
            <a:r>
              <a:rPr lang="en-GB" dirty="0"/>
              <a:t/>
            </a:r>
            <a:br>
              <a:rPr lang="en-GB" dirty="0"/>
            </a:br>
            <a:r>
              <a:rPr lang="en-GB" dirty="0" smtClean="0">
                <a:solidFill>
                  <a:srgbClr val="FF0000"/>
                </a:solidFill>
              </a:rPr>
              <a:t>dhanyavad            </a:t>
            </a:r>
            <a:r>
              <a:rPr lang="en-GB" dirty="0" smtClean="0">
                <a:solidFill>
                  <a:srgbClr val="7030A0"/>
                </a:solidFill>
              </a:rPr>
              <a:t>xièxiè</a:t>
            </a:r>
            <a:r>
              <a:rPr lang="en-GB" dirty="0"/>
              <a:t/>
            </a:r>
            <a:br>
              <a:rPr lang="en-GB" dirty="0"/>
            </a:br>
            <a:r>
              <a:rPr lang="en-GB" dirty="0" smtClean="0">
                <a:solidFill>
                  <a:srgbClr val="92D050"/>
                </a:solidFill>
              </a:rPr>
              <a:t>DALU</a:t>
            </a:r>
            <a:r>
              <a:rPr lang="en-GB" dirty="0" smtClean="0"/>
              <a:t>      </a:t>
            </a:r>
            <a:r>
              <a:rPr lang="en-GB" dirty="0" smtClean="0">
                <a:solidFill>
                  <a:schemeClr val="accent2">
                    <a:lumMod val="75000"/>
                  </a:schemeClr>
                </a:solidFill>
              </a:rPr>
              <a:t>MECERIC</a:t>
            </a:r>
            <a:r>
              <a:rPr lang="en-GB" dirty="0" smtClean="0"/>
              <a:t/>
            </a:r>
            <a:br>
              <a:rPr lang="en-GB" dirty="0" smtClean="0"/>
            </a:br>
            <a:r>
              <a:rPr lang="en-GB" dirty="0">
                <a:solidFill>
                  <a:srgbClr val="00B0F0"/>
                </a:solidFill>
              </a:rPr>
              <a:t>Ù rú èsé</a:t>
            </a:r>
            <a:r>
              <a:rPr lang="en-GB" dirty="0" smtClean="0"/>
              <a:t/>
            </a:r>
            <a:br>
              <a:rPr lang="en-GB" dirty="0" smtClean="0"/>
            </a:br>
            <a:r>
              <a:rPr lang="en-GB" dirty="0" smtClean="0">
                <a:solidFill>
                  <a:srgbClr val="FFC000"/>
                </a:solidFill>
              </a:rPr>
              <a:t>"</a:t>
            </a:r>
            <a:r>
              <a:rPr lang="en-GB" sz="6600" dirty="0" smtClean="0">
                <a:solidFill>
                  <a:srgbClr val="FFC000"/>
                </a:solidFill>
              </a:rPr>
              <a:t>OBRIGADA</a:t>
            </a:r>
            <a:r>
              <a:rPr lang="en-GB" dirty="0" smtClean="0">
                <a:solidFill>
                  <a:srgbClr val="FFC000"/>
                </a:solidFill>
              </a:rPr>
              <a:t>/OBRIGADO”</a:t>
            </a:r>
            <a:endParaRPr lang="en-GB" dirty="0">
              <a:solidFill>
                <a:srgbClr val="FFC000"/>
              </a:solidFill>
            </a:endParaRPr>
          </a:p>
        </p:txBody>
      </p:sp>
    </p:spTree>
    <p:extLst>
      <p:ext uri="{BB962C8B-B14F-4D97-AF65-F5344CB8AC3E}">
        <p14:creationId xmlns:p14="http://schemas.microsoft.com/office/powerpoint/2010/main" val="2666992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1012" y="744935"/>
            <a:ext cx="12192000" cy="5324535"/>
          </a:xfrm>
          <a:prstGeom prst="rect">
            <a:avLst/>
          </a:prstGeom>
        </p:spPr>
        <p:txBody>
          <a:bodyPr wrap="square">
            <a:spAutoFit/>
          </a:bodyPr>
          <a:lstStyle/>
          <a:p>
            <a:r>
              <a:rPr lang="en-US" sz="4000" b="1" dirty="0" smtClean="0">
                <a:solidFill>
                  <a:schemeClr val="accent2">
                    <a:lumMod val="40000"/>
                    <a:lumOff val="60000"/>
                  </a:schemeClr>
                </a:solidFill>
                <a:latin typeface="Candara" panose="020E0502030303020204" pitchFamily="34" charset="0"/>
              </a:rPr>
              <a:t>         Table </a:t>
            </a:r>
            <a:r>
              <a:rPr lang="en-US" sz="4000" b="1" dirty="0">
                <a:solidFill>
                  <a:schemeClr val="accent2">
                    <a:lumMod val="40000"/>
                    <a:lumOff val="60000"/>
                  </a:schemeClr>
                </a:solidFill>
                <a:latin typeface="Candara" panose="020E0502030303020204" pitchFamily="34" charset="0"/>
              </a:rPr>
              <a:t>of </a:t>
            </a:r>
            <a:r>
              <a:rPr lang="en-US" sz="4000" b="1" dirty="0" smtClean="0">
                <a:solidFill>
                  <a:schemeClr val="accent2">
                    <a:lumMod val="40000"/>
                    <a:lumOff val="60000"/>
                  </a:schemeClr>
                </a:solidFill>
                <a:latin typeface="Candara" panose="020E0502030303020204" pitchFamily="34" charset="0"/>
              </a:rPr>
              <a:t>contents</a:t>
            </a:r>
          </a:p>
          <a:p>
            <a:r>
              <a:rPr lang="en-US" sz="2000" dirty="0">
                <a:latin typeface="Candara" panose="020E0502030303020204" pitchFamily="34" charset="0"/>
              </a:rPr>
              <a:t/>
            </a:r>
            <a:br>
              <a:rPr lang="en-US" sz="2000" dirty="0">
                <a:latin typeface="Candara" panose="020E0502030303020204" pitchFamily="34" charset="0"/>
              </a:rPr>
            </a:br>
            <a:r>
              <a:rPr lang="en-US" sz="2000" dirty="0">
                <a:latin typeface="Candara" panose="020E0502030303020204" pitchFamily="34" charset="0"/>
              </a:rPr>
              <a:t>1.</a:t>
            </a:r>
            <a:r>
              <a:rPr lang="en-GB" sz="2000" dirty="0">
                <a:latin typeface="Candara" panose="020E0502030303020204" pitchFamily="34" charset="0"/>
              </a:rPr>
              <a:t> </a:t>
            </a:r>
            <a:r>
              <a:rPr lang="en-GB" sz="2000" dirty="0" smtClean="0">
                <a:latin typeface="Candara" panose="020E0502030303020204" pitchFamily="34" charset="0"/>
              </a:rPr>
              <a:t>Introduction</a:t>
            </a:r>
          </a:p>
          <a:p>
            <a:r>
              <a:rPr lang="en-GB" sz="2000" dirty="0">
                <a:latin typeface="Candara" panose="020E0502030303020204" pitchFamily="34" charset="0"/>
              </a:rPr>
              <a:t/>
            </a:r>
            <a:br>
              <a:rPr lang="en-GB" sz="2000" dirty="0">
                <a:latin typeface="Candara" panose="020E0502030303020204" pitchFamily="34" charset="0"/>
              </a:rPr>
            </a:br>
            <a:r>
              <a:rPr lang="en-GB" sz="2000" dirty="0">
                <a:latin typeface="Candara" panose="020E0502030303020204" pitchFamily="34" charset="0"/>
              </a:rPr>
              <a:t>2</a:t>
            </a:r>
            <a:r>
              <a:rPr lang="en-GB" sz="2000" dirty="0" smtClean="0">
                <a:latin typeface="Candara" panose="020E0502030303020204" pitchFamily="34" charset="0"/>
              </a:rPr>
              <a:t>. </a:t>
            </a:r>
            <a:r>
              <a:rPr lang="en-GB" sz="2000" dirty="0">
                <a:latin typeface="Candara" panose="020E0502030303020204" pitchFamily="34" charset="0"/>
              </a:rPr>
              <a:t>Problem </a:t>
            </a:r>
            <a:r>
              <a:rPr lang="en-GB" sz="2000" dirty="0" smtClean="0">
                <a:latin typeface="Candara" panose="020E0502030303020204" pitchFamily="34" charset="0"/>
              </a:rPr>
              <a:t>Statement</a:t>
            </a:r>
          </a:p>
          <a:p>
            <a:r>
              <a:rPr lang="en-GB" sz="2000" dirty="0">
                <a:latin typeface="Candara" panose="020E0502030303020204" pitchFamily="34" charset="0"/>
              </a:rPr>
              <a:t/>
            </a:r>
            <a:br>
              <a:rPr lang="en-GB" sz="2000" dirty="0">
                <a:latin typeface="Candara" panose="020E0502030303020204" pitchFamily="34" charset="0"/>
              </a:rPr>
            </a:br>
            <a:r>
              <a:rPr lang="en-GB" sz="2000" dirty="0" smtClean="0">
                <a:latin typeface="Candara" panose="020E0502030303020204" pitchFamily="34" charset="0"/>
              </a:rPr>
              <a:t>3. Methodology</a:t>
            </a:r>
          </a:p>
          <a:p>
            <a:r>
              <a:rPr lang="en-US" sz="2000" dirty="0">
                <a:latin typeface="Candara" panose="020E0502030303020204" pitchFamily="34" charset="0"/>
              </a:rPr>
              <a:t/>
            </a:r>
            <a:br>
              <a:rPr lang="en-US" sz="2000" dirty="0">
                <a:latin typeface="Candara" panose="020E0502030303020204" pitchFamily="34" charset="0"/>
              </a:rPr>
            </a:br>
            <a:r>
              <a:rPr lang="en-US" sz="2000" dirty="0" smtClean="0">
                <a:latin typeface="Candara" panose="020E0502030303020204" pitchFamily="34" charset="0"/>
              </a:rPr>
              <a:t>4. Recommendations</a:t>
            </a:r>
          </a:p>
          <a:p>
            <a:endParaRPr lang="en-US" sz="2000" dirty="0" smtClean="0">
              <a:latin typeface="Candara" panose="020E0502030303020204" pitchFamily="34" charset="0"/>
            </a:endParaRPr>
          </a:p>
          <a:p>
            <a:r>
              <a:rPr lang="en-US" sz="2000" dirty="0" smtClean="0">
                <a:latin typeface="Candara" panose="020E0502030303020204" pitchFamily="34" charset="0"/>
              </a:rPr>
              <a:t>5. Conclusion</a:t>
            </a:r>
          </a:p>
          <a:p>
            <a:endParaRPr lang="en-US" sz="2000" dirty="0">
              <a:latin typeface="Candara" panose="020E0502030303020204" pitchFamily="34" charset="0"/>
            </a:endParaRPr>
          </a:p>
          <a:p>
            <a:r>
              <a:rPr lang="en-US" sz="2000" dirty="0" smtClean="0">
                <a:latin typeface="Candara" panose="020E0502030303020204" pitchFamily="34" charset="0"/>
              </a:rPr>
              <a:t>6.Future </a:t>
            </a:r>
            <a:r>
              <a:rPr lang="en-US" sz="2000" dirty="0">
                <a:latin typeface="Candara" panose="020E0502030303020204" pitchFamily="34" charset="0"/>
              </a:rPr>
              <a:t>Findings</a:t>
            </a:r>
          </a:p>
          <a:p>
            <a:r>
              <a:rPr lang="en-US" sz="2000" dirty="0" smtClean="0">
                <a:latin typeface="Candara" panose="020E0502030303020204" pitchFamily="34" charset="0"/>
              </a:rPr>
              <a:t/>
            </a:r>
            <a:br>
              <a:rPr lang="en-US" sz="2000" dirty="0" smtClean="0">
                <a:latin typeface="Candara" panose="020E0502030303020204" pitchFamily="34" charset="0"/>
              </a:rPr>
            </a:br>
            <a:r>
              <a:rPr lang="en-US" sz="2000" dirty="0" smtClean="0">
                <a:latin typeface="Candara" panose="020E0502030303020204" pitchFamily="34" charset="0"/>
              </a:rPr>
              <a:t>7. Acknowledgements</a:t>
            </a:r>
            <a:br>
              <a:rPr lang="en-US" sz="2000" dirty="0" smtClean="0">
                <a:latin typeface="Candara" panose="020E0502030303020204" pitchFamily="34" charset="0"/>
              </a:rPr>
            </a:br>
            <a:endParaRPr lang="en-GB" sz="2000" dirty="0">
              <a:latin typeface="Candara" panose="020E0502030303020204" pitchFamily="34" charset="0"/>
            </a:endParaRPr>
          </a:p>
        </p:txBody>
      </p:sp>
    </p:spTree>
    <p:extLst>
      <p:ext uri="{BB962C8B-B14F-4D97-AF65-F5344CB8AC3E}">
        <p14:creationId xmlns:p14="http://schemas.microsoft.com/office/powerpoint/2010/main" val="4866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3"/>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036" y="364070"/>
            <a:ext cx="11647055" cy="7232749"/>
          </a:xfrm>
          <a:prstGeom prst="rect">
            <a:avLst/>
          </a:prstGeom>
        </p:spPr>
        <p:txBody>
          <a:bodyPr wrap="square">
            <a:spAutoFit/>
          </a:bodyPr>
          <a:lstStyle/>
          <a:p>
            <a:pPr algn="ctr"/>
            <a:r>
              <a:rPr lang="en-GB" sz="1600" dirty="0" smtClean="0">
                <a:solidFill>
                  <a:schemeClr val="accent2">
                    <a:lumMod val="60000"/>
                    <a:lumOff val="40000"/>
                  </a:schemeClr>
                </a:solidFill>
                <a:latin typeface="Candara" panose="020E0502030303020204" pitchFamily="34" charset="0"/>
              </a:rPr>
              <a:t>INTRODUCTION</a:t>
            </a:r>
            <a:endParaRPr lang="en-US" sz="1600" dirty="0" smtClean="0">
              <a:solidFill>
                <a:schemeClr val="accent2">
                  <a:lumMod val="60000"/>
                  <a:lumOff val="40000"/>
                </a:schemeClr>
              </a:solidFill>
              <a:latin typeface="Candara" panose="020E0502030303020204" pitchFamily="34" charset="0"/>
            </a:endParaRPr>
          </a:p>
          <a:p>
            <a:r>
              <a:rPr lang="en-US" sz="1600" dirty="0" smtClean="0">
                <a:latin typeface="Candara" panose="020E0502030303020204" pitchFamily="34" charset="0"/>
              </a:rPr>
              <a:t>  </a:t>
            </a:r>
            <a:endParaRPr lang="en-US" dirty="0" smtClean="0">
              <a:latin typeface="Candara" panose="020E0502030303020204" pitchFamily="34" charset="0"/>
            </a:endParaRPr>
          </a:p>
          <a:p>
            <a:r>
              <a:rPr lang="en-US" dirty="0" smtClean="0">
                <a:latin typeface="Candara" panose="020E0502030303020204" pitchFamily="34" charset="0"/>
              </a:rPr>
              <a:t>         In data analysis,</a:t>
            </a:r>
            <a:r>
              <a:rPr lang="en-US" dirty="0">
                <a:latin typeface="Candara" panose="020E0502030303020204" pitchFamily="34" charset="0"/>
              </a:rPr>
              <a:t> </a:t>
            </a:r>
            <a:r>
              <a:rPr lang="en-US" dirty="0" smtClean="0">
                <a:latin typeface="Candara" panose="020E0502030303020204" pitchFamily="34" charset="0"/>
              </a:rPr>
              <a:t>different tools are also used to achieve results, e.g...MYSQL,EXCEL,R, TABLEAU, POWER BI etc..</a:t>
            </a:r>
          </a:p>
          <a:p>
            <a:r>
              <a:rPr lang="en-US" dirty="0" smtClean="0">
                <a:latin typeface="Candara" panose="020E0502030303020204" pitchFamily="34" charset="0"/>
              </a:rPr>
              <a:t>  </a:t>
            </a:r>
          </a:p>
          <a:p>
            <a:r>
              <a:rPr lang="en-US" dirty="0" smtClean="0">
                <a:latin typeface="Candara" panose="020E0502030303020204" pitchFamily="34" charset="0"/>
              </a:rPr>
              <a:t> The </a:t>
            </a:r>
            <a:r>
              <a:rPr lang="en-US" dirty="0">
                <a:latin typeface="Candara" panose="020E0502030303020204" pitchFamily="34" charset="0"/>
              </a:rPr>
              <a:t>dataset is </a:t>
            </a:r>
            <a:r>
              <a:rPr lang="en-US" dirty="0" smtClean="0">
                <a:latin typeface="Candara" panose="020E0502030303020204" pitchFamily="34" charset="0"/>
              </a:rPr>
              <a:t>from </a:t>
            </a:r>
            <a:r>
              <a:rPr lang="en-US" dirty="0" smtClean="0">
                <a:solidFill>
                  <a:schemeClr val="accent1">
                    <a:lumMod val="60000"/>
                    <a:lumOff val="40000"/>
                  </a:schemeClr>
                </a:solidFill>
                <a:latin typeface="Candara" panose="020E0502030303020204" pitchFamily="34" charset="0"/>
              </a:rPr>
              <a:t>KAGGLE </a:t>
            </a:r>
            <a:r>
              <a:rPr lang="en-US" dirty="0" smtClean="0">
                <a:latin typeface="Candara" panose="020E0502030303020204" pitchFamily="34" charset="0"/>
              </a:rPr>
              <a:t>( USA EDUCATIONAL FINANCE)</a:t>
            </a:r>
          </a:p>
          <a:p>
            <a:endParaRPr lang="en-US" dirty="0">
              <a:latin typeface="Candara" panose="020E0502030303020204" pitchFamily="34" charset="0"/>
            </a:endParaRPr>
          </a:p>
          <a:p>
            <a:r>
              <a:rPr lang="en-US" dirty="0" smtClean="0">
                <a:latin typeface="Candara" panose="020E0502030303020204" pitchFamily="34" charset="0"/>
              </a:rPr>
              <a:t>Hypothesis </a:t>
            </a:r>
            <a:r>
              <a:rPr lang="en-US" dirty="0">
                <a:latin typeface="Candara" panose="020E0502030303020204" pitchFamily="34" charset="0"/>
              </a:rPr>
              <a:t>_____  There were more investment in public education during Barrack Obama tenure than any other USA president.</a:t>
            </a:r>
            <a:endParaRPr lang="en-US" dirty="0" smtClean="0">
              <a:latin typeface="Candara" panose="020E0502030303020204" pitchFamily="34" charset="0"/>
            </a:endParaRPr>
          </a:p>
          <a:p>
            <a:endParaRPr lang="en-US" dirty="0" smtClean="0">
              <a:latin typeface="Candara" panose="020E0502030303020204" pitchFamily="34" charset="0"/>
            </a:endParaRPr>
          </a:p>
          <a:p>
            <a:r>
              <a:rPr lang="en-US" dirty="0" smtClean="0">
                <a:solidFill>
                  <a:schemeClr val="accent2">
                    <a:lumMod val="60000"/>
                    <a:lumOff val="40000"/>
                  </a:schemeClr>
                </a:solidFill>
                <a:latin typeface="Candara" panose="020E0502030303020204" pitchFamily="34" charset="0"/>
              </a:rPr>
              <a:t> </a:t>
            </a:r>
            <a:r>
              <a:rPr lang="en-US" dirty="0">
                <a:latin typeface="Candara" panose="020E0502030303020204" pitchFamily="34" charset="0"/>
              </a:rPr>
              <a:t/>
            </a:r>
            <a:br>
              <a:rPr lang="en-US" dirty="0">
                <a:latin typeface="Candara" panose="020E0502030303020204" pitchFamily="34" charset="0"/>
              </a:rPr>
            </a:br>
            <a:r>
              <a:rPr lang="en-US" dirty="0" smtClean="0">
                <a:latin typeface="Candara" panose="020E0502030303020204" pitchFamily="34" charset="0"/>
              </a:rPr>
              <a:t>        Public </a:t>
            </a:r>
            <a:r>
              <a:rPr lang="en-US" dirty="0">
                <a:latin typeface="Candara" panose="020E0502030303020204" pitchFamily="34" charset="0"/>
              </a:rPr>
              <a:t>education in the USA is funded through a combination of federal, state, and local sources. The federal government allocates funds for national education programs, while states primarily finance education based on factors like enrollment and tax revenue</a:t>
            </a:r>
            <a:r>
              <a:rPr lang="en-US" dirty="0" smtClean="0">
                <a:latin typeface="Candara" panose="020E0502030303020204" pitchFamily="34" charset="0"/>
              </a:rPr>
              <a:t>.</a:t>
            </a:r>
          </a:p>
          <a:p>
            <a:endParaRPr lang="en-US" dirty="0">
              <a:latin typeface="Candara" panose="020E0502030303020204" pitchFamily="34" charset="0"/>
            </a:endParaRPr>
          </a:p>
          <a:p>
            <a:r>
              <a:rPr lang="en-US" dirty="0" smtClean="0">
                <a:latin typeface="Candara" panose="020E0502030303020204" pitchFamily="34" charset="0"/>
              </a:rPr>
              <a:t>     Local </a:t>
            </a:r>
            <a:r>
              <a:rPr lang="en-US" dirty="0">
                <a:latin typeface="Candara" panose="020E0502030303020204" pitchFamily="34" charset="0"/>
              </a:rPr>
              <a:t>funding, mainly from </a:t>
            </a:r>
            <a:r>
              <a:rPr lang="en-US" dirty="0" smtClean="0">
                <a:latin typeface="Candara" panose="020E0502030303020204" pitchFamily="34" charset="0"/>
              </a:rPr>
              <a:t>property taxes, also plays a significant role. Disparities in funding can occur due to variations in property values. Additionally, public education </a:t>
            </a:r>
            <a:r>
              <a:rPr lang="en-US" dirty="0">
                <a:latin typeface="Candara" panose="020E0502030303020204" pitchFamily="34" charset="0"/>
              </a:rPr>
              <a:t>may receive funds from grants, donations, and private partnerships</a:t>
            </a:r>
            <a:r>
              <a:rPr lang="en-US" dirty="0" smtClean="0">
                <a:latin typeface="Candara" panose="020E0502030303020204" pitchFamily="34" charset="0"/>
              </a:rPr>
              <a:t>.</a:t>
            </a:r>
          </a:p>
          <a:p>
            <a:endParaRPr lang="en-US" dirty="0">
              <a:latin typeface="Candara" panose="020E0502030303020204" pitchFamily="34" charset="0"/>
            </a:endParaRPr>
          </a:p>
          <a:p>
            <a:r>
              <a:rPr lang="en-US" dirty="0" smtClean="0">
                <a:latin typeface="Candara" panose="020E0502030303020204" pitchFamily="34" charset="0"/>
              </a:rPr>
              <a:t>In this datasets , we have headings like year, enrollment, states, total revenue , total expenditure, revenue per capital which we calculated by ourselves and President and their tenure which also added by functions.</a:t>
            </a:r>
          </a:p>
          <a:p>
            <a:endParaRPr lang="en-US" dirty="0">
              <a:latin typeface="Candara" panose="020E0502030303020204" pitchFamily="34" charset="0"/>
            </a:endParaRPr>
          </a:p>
          <a:p>
            <a:endParaRPr lang="en-US" dirty="0" smtClean="0">
              <a:latin typeface="Candara" panose="020E0502030303020204" pitchFamily="34" charset="0"/>
            </a:endParaRPr>
          </a:p>
          <a:p>
            <a:endParaRPr lang="en-US" dirty="0" smtClean="0"/>
          </a:p>
          <a:p>
            <a:endParaRPr lang="en-US" dirty="0"/>
          </a:p>
          <a:p>
            <a:endParaRPr lang="en-GB" dirty="0" smtClean="0"/>
          </a:p>
          <a:p>
            <a:endParaRPr lang="en-US" dirty="0" smtClean="0"/>
          </a:p>
        </p:txBody>
      </p:sp>
    </p:spTree>
    <p:extLst>
      <p:ext uri="{BB962C8B-B14F-4D97-AF65-F5344CB8AC3E}">
        <p14:creationId xmlns:p14="http://schemas.microsoft.com/office/powerpoint/2010/main" val="316029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011" y="233082"/>
            <a:ext cx="11734800" cy="4482353"/>
          </a:xfrm>
        </p:spPr>
        <p:txBody>
          <a:bodyPr>
            <a:noAutofit/>
          </a:bodyPr>
          <a:lstStyle/>
          <a:p>
            <a:pPr algn="l"/>
            <a:r>
              <a:rPr lang="en-GB" sz="4000" b="1" dirty="0" smtClean="0">
                <a:solidFill>
                  <a:schemeClr val="accent2">
                    <a:lumMod val="60000"/>
                    <a:lumOff val="40000"/>
                  </a:schemeClr>
                </a:solidFill>
                <a:latin typeface="Candara" panose="020E0502030303020204" pitchFamily="34" charset="0"/>
              </a:rPr>
              <a:t>         </a:t>
            </a:r>
            <a:r>
              <a:rPr lang="en-US" sz="4000" b="1" dirty="0" smtClean="0">
                <a:solidFill>
                  <a:schemeClr val="accent2">
                    <a:lumMod val="60000"/>
                    <a:lumOff val="40000"/>
                  </a:schemeClr>
                </a:solidFill>
                <a:latin typeface="Candara" panose="020E0502030303020204" pitchFamily="34" charset="0"/>
              </a:rPr>
              <a:t>QUESTIONS</a:t>
            </a:r>
            <a:r>
              <a:rPr lang="en-GB" sz="4000" b="1" dirty="0" smtClean="0">
                <a:solidFill>
                  <a:schemeClr val="accent2">
                    <a:lumMod val="60000"/>
                    <a:lumOff val="40000"/>
                  </a:schemeClr>
                </a:solidFill>
                <a:latin typeface="Candara" panose="020E0502030303020204" pitchFamily="34" charset="0"/>
              </a:rPr>
              <a:t> / HYPOTHESIS</a:t>
            </a:r>
            <a:br>
              <a:rPr lang="en-GB" sz="4000" b="1" dirty="0" smtClean="0">
                <a:solidFill>
                  <a:schemeClr val="accent2">
                    <a:lumMod val="60000"/>
                    <a:lumOff val="40000"/>
                  </a:schemeClr>
                </a:solidFill>
                <a:latin typeface="Candara" panose="020E0502030303020204" pitchFamily="34" charset="0"/>
              </a:rPr>
            </a:br>
            <a:r>
              <a:rPr lang="en-US" sz="2000" dirty="0">
                <a:latin typeface="Candara" panose="020E0502030303020204" pitchFamily="34" charset="0"/>
              </a:rPr>
              <a:t/>
            </a:r>
            <a:br>
              <a:rPr lang="en-US" sz="2000" dirty="0">
                <a:latin typeface="Candara" panose="020E0502030303020204" pitchFamily="34" charset="0"/>
              </a:rPr>
            </a:br>
            <a:r>
              <a:rPr lang="en-US" sz="2000" dirty="0" smtClean="0">
                <a:latin typeface="Candara" panose="020E0502030303020204" pitchFamily="34" charset="0"/>
              </a:rPr>
              <a:t>1. There were more investment in public education during Barrack Obama tenure than any other USA president.</a:t>
            </a:r>
            <a:br>
              <a:rPr lang="en-US" sz="2000" dirty="0" smtClean="0">
                <a:latin typeface="Candara" panose="020E0502030303020204" pitchFamily="34" charset="0"/>
              </a:rPr>
            </a:br>
            <a:r>
              <a:rPr lang="en-US" sz="2000" dirty="0">
                <a:latin typeface="Candara" panose="020E0502030303020204" pitchFamily="34" charset="0"/>
              </a:rPr>
              <a:t/>
            </a:r>
            <a:br>
              <a:rPr lang="en-US" sz="2000" dirty="0">
                <a:latin typeface="Candara" panose="020E0502030303020204" pitchFamily="34" charset="0"/>
              </a:rPr>
            </a:br>
            <a:r>
              <a:rPr lang="en-US" sz="2000" dirty="0" smtClean="0">
                <a:latin typeface="Candara" panose="020E0502030303020204" pitchFamily="34" charset="0"/>
              </a:rPr>
              <a:t>2</a:t>
            </a:r>
            <a:r>
              <a:rPr lang="en-US" sz="2000" dirty="0">
                <a:latin typeface="Candara" panose="020E0502030303020204" pitchFamily="34" charset="0"/>
              </a:rPr>
              <a:t>. Different funding between federal, local and state</a:t>
            </a:r>
            <a:r>
              <a:rPr lang="en-US" sz="2000" dirty="0" smtClean="0">
                <a:latin typeface="Candara" panose="020E0502030303020204" pitchFamily="34" charset="0"/>
              </a:rPr>
              <a:t>…</a:t>
            </a:r>
            <a:br>
              <a:rPr lang="en-US" sz="2000" dirty="0" smtClean="0">
                <a:latin typeface="Candara" panose="020E0502030303020204" pitchFamily="34" charset="0"/>
              </a:rPr>
            </a:br>
            <a:r>
              <a:rPr lang="en-US" sz="2000" dirty="0">
                <a:latin typeface="Candara" panose="020E0502030303020204" pitchFamily="34" charset="0"/>
              </a:rPr>
              <a:t/>
            </a:r>
            <a:br>
              <a:rPr lang="en-US" sz="2000" dirty="0">
                <a:latin typeface="Candara" panose="020E0502030303020204" pitchFamily="34" charset="0"/>
              </a:rPr>
            </a:br>
            <a:r>
              <a:rPr lang="en-US" sz="2000" dirty="0" smtClean="0">
                <a:latin typeface="Candara" panose="020E0502030303020204" pitchFamily="34" charset="0"/>
              </a:rPr>
              <a:t>3. </a:t>
            </a:r>
            <a:r>
              <a:rPr lang="en-US" sz="2000" dirty="0">
                <a:latin typeface="Candara" panose="020E0502030303020204" pitchFamily="34" charset="0"/>
              </a:rPr>
              <a:t>What is the revenue per </a:t>
            </a:r>
            <a:r>
              <a:rPr lang="en-US" sz="2000" dirty="0" smtClean="0">
                <a:latin typeface="Candara" panose="020E0502030303020204" pitchFamily="34" charset="0"/>
              </a:rPr>
              <a:t>capital </a:t>
            </a:r>
            <a:r>
              <a:rPr lang="en-US" sz="2000" dirty="0" smtClean="0">
                <a:latin typeface="Candara" panose="020E0502030303020204" pitchFamily="34" charset="0"/>
              </a:rPr>
              <a:t>during</a:t>
            </a:r>
            <a:r>
              <a:rPr lang="en-US" sz="2000" dirty="0" smtClean="0">
                <a:latin typeface="Candara" panose="020E0502030303020204" pitchFamily="34" charset="0"/>
              </a:rPr>
              <a:t> </a:t>
            </a:r>
            <a:r>
              <a:rPr lang="en-US" sz="2000" dirty="0">
                <a:latin typeface="Candara" panose="020E0502030303020204" pitchFamily="34" charset="0"/>
              </a:rPr>
              <a:t>president  </a:t>
            </a:r>
            <a:r>
              <a:rPr lang="en-US" sz="2000" dirty="0" smtClean="0">
                <a:latin typeface="Candara" panose="020E0502030303020204" pitchFamily="34" charset="0"/>
              </a:rPr>
              <a:t>tenure?</a:t>
            </a:r>
            <a:r>
              <a:rPr lang="en-US" sz="2000" dirty="0" smtClean="0">
                <a:latin typeface="Candara" panose="020E0502030303020204" pitchFamily="34" charset="0"/>
              </a:rPr>
              <a:t/>
            </a:r>
            <a:br>
              <a:rPr lang="en-US" sz="2000" dirty="0" smtClean="0">
                <a:latin typeface="Candara" panose="020E0502030303020204" pitchFamily="34" charset="0"/>
              </a:rPr>
            </a:br>
            <a:r>
              <a:rPr lang="en-US" sz="2000" dirty="0" smtClean="0">
                <a:latin typeface="Candara" panose="020E0502030303020204" pitchFamily="34" charset="0"/>
              </a:rPr>
              <a:t/>
            </a:r>
            <a:br>
              <a:rPr lang="en-US" sz="2000" dirty="0" smtClean="0">
                <a:latin typeface="Candara" panose="020E0502030303020204" pitchFamily="34" charset="0"/>
              </a:rPr>
            </a:br>
            <a:r>
              <a:rPr lang="en-US" sz="2000" dirty="0" smtClean="0">
                <a:latin typeface="Candara" panose="020E0502030303020204" pitchFamily="34" charset="0"/>
              </a:rPr>
              <a:t>4. </a:t>
            </a:r>
            <a:r>
              <a:rPr lang="en-US" sz="2000" dirty="0" smtClean="0">
                <a:latin typeface="Candara" panose="020E0502030303020204" pitchFamily="34" charset="0"/>
              </a:rPr>
              <a:t>What are the top 5 states with the </a:t>
            </a:r>
            <a:r>
              <a:rPr lang="en-US" sz="2000" dirty="0" smtClean="0">
                <a:latin typeface="Candara" panose="020E0502030303020204" pitchFamily="34" charset="0"/>
              </a:rPr>
              <a:t>high </a:t>
            </a:r>
            <a:r>
              <a:rPr lang="en-US" sz="2000" dirty="0" smtClean="0">
                <a:latin typeface="Candara" panose="020E0502030303020204" pitchFamily="34" charset="0"/>
              </a:rPr>
              <a:t>and </a:t>
            </a:r>
            <a:r>
              <a:rPr lang="en-US" sz="2000" dirty="0" smtClean="0">
                <a:latin typeface="Candara" panose="020E0502030303020204" pitchFamily="34" charset="0"/>
              </a:rPr>
              <a:t>low </a:t>
            </a:r>
            <a:r>
              <a:rPr lang="en-US" sz="2000" dirty="0" smtClean="0">
                <a:latin typeface="Candara" panose="020E0502030303020204" pitchFamily="34" charset="0"/>
              </a:rPr>
              <a:t>final amount ? </a:t>
            </a:r>
            <a:br>
              <a:rPr lang="en-US" sz="2000" dirty="0" smtClean="0">
                <a:latin typeface="Candara" panose="020E0502030303020204" pitchFamily="34" charset="0"/>
              </a:rPr>
            </a:br>
            <a:r>
              <a:rPr lang="en-US" sz="2000" dirty="0" smtClean="0">
                <a:latin typeface="Candara" panose="020E0502030303020204" pitchFamily="34" charset="0"/>
              </a:rPr>
              <a:t/>
            </a:r>
            <a:br>
              <a:rPr lang="en-US" sz="2000" dirty="0" smtClean="0">
                <a:latin typeface="Candara" panose="020E0502030303020204" pitchFamily="34" charset="0"/>
              </a:rPr>
            </a:br>
            <a:r>
              <a:rPr lang="en-US" sz="2000" dirty="0" smtClean="0">
                <a:latin typeface="Candara" panose="020E0502030303020204" pitchFamily="34" charset="0"/>
              </a:rPr>
              <a:t>5. </a:t>
            </a:r>
            <a:r>
              <a:rPr lang="en-US" sz="2000" dirty="0" smtClean="0">
                <a:latin typeface="Candara" panose="020E0502030303020204" pitchFamily="34" charset="0"/>
              </a:rPr>
              <a:t>What are the top 5 states with  high total revenue and high total expenditure?</a:t>
            </a:r>
            <a:r>
              <a:rPr lang="en-US" sz="2000" dirty="0">
                <a:latin typeface="Candara" panose="020E0502030303020204" pitchFamily="34" charset="0"/>
              </a:rPr>
              <a:t/>
            </a:r>
            <a:br>
              <a:rPr lang="en-US" sz="2000" dirty="0">
                <a:latin typeface="Candara" panose="020E0502030303020204" pitchFamily="34" charset="0"/>
              </a:rPr>
            </a:br>
            <a:r>
              <a:rPr lang="en-US" sz="2000" dirty="0" smtClean="0">
                <a:latin typeface="Candara" panose="020E0502030303020204" pitchFamily="34" charset="0"/>
              </a:rPr>
              <a:t/>
            </a:r>
            <a:br>
              <a:rPr lang="en-US" sz="2000" dirty="0" smtClean="0">
                <a:latin typeface="Candara" panose="020E0502030303020204" pitchFamily="34" charset="0"/>
              </a:rPr>
            </a:br>
            <a:r>
              <a:rPr lang="en-US" sz="2000" dirty="0">
                <a:latin typeface="Candara" panose="020E0502030303020204" pitchFamily="34" charset="0"/>
              </a:rPr>
              <a:t>6</a:t>
            </a:r>
            <a:r>
              <a:rPr lang="en-US" sz="2000" dirty="0" smtClean="0">
                <a:latin typeface="Candara" panose="020E0502030303020204" pitchFamily="34" charset="0"/>
              </a:rPr>
              <a:t>. </a:t>
            </a:r>
            <a:r>
              <a:rPr lang="en-US" sz="2000" dirty="0" smtClean="0">
                <a:latin typeface="Candara" panose="020E0502030303020204" pitchFamily="34" charset="0"/>
              </a:rPr>
              <a:t>What are percentage </a:t>
            </a:r>
            <a:r>
              <a:rPr lang="en-US" sz="2000" dirty="0" smtClean="0">
                <a:latin typeface="Candara" panose="020E0502030303020204" pitchFamily="34" charset="0"/>
              </a:rPr>
              <a:t>different </a:t>
            </a:r>
            <a:r>
              <a:rPr lang="en-US" sz="2000" dirty="0" smtClean="0">
                <a:latin typeface="Candara" panose="020E0502030303020204" pitchFamily="34" charset="0"/>
              </a:rPr>
              <a:t>in yearly total revenue?</a:t>
            </a:r>
            <a:br>
              <a:rPr lang="en-US" sz="2000" dirty="0" smtClean="0">
                <a:latin typeface="Candara" panose="020E0502030303020204" pitchFamily="34" charset="0"/>
              </a:rPr>
            </a:br>
            <a:r>
              <a:rPr lang="en-US" sz="2000" dirty="0">
                <a:latin typeface="Candara" panose="020E0502030303020204" pitchFamily="34" charset="0"/>
              </a:rPr>
              <a:t/>
            </a:r>
            <a:br>
              <a:rPr lang="en-US" sz="2000" dirty="0">
                <a:latin typeface="Candara" panose="020E0502030303020204" pitchFamily="34" charset="0"/>
              </a:rPr>
            </a:br>
            <a:r>
              <a:rPr lang="en-US" sz="2000" dirty="0">
                <a:latin typeface="Candara" panose="020E0502030303020204" pitchFamily="34" charset="0"/>
              </a:rPr>
              <a:t>7</a:t>
            </a:r>
            <a:r>
              <a:rPr lang="en-US" sz="2000" dirty="0" smtClean="0">
                <a:latin typeface="Candara" panose="020E0502030303020204" pitchFamily="34" charset="0"/>
              </a:rPr>
              <a:t> </a:t>
            </a:r>
            <a:r>
              <a:rPr lang="en-US" sz="2000" dirty="0" smtClean="0">
                <a:latin typeface="Candara" panose="020E0502030303020204" pitchFamily="34" charset="0"/>
              </a:rPr>
              <a:t>.Different funding between federal, local and state…</a:t>
            </a:r>
            <a:r>
              <a:rPr lang="en-US" sz="2400" dirty="0">
                <a:latin typeface="Candara" panose="020E0502030303020204" pitchFamily="34" charset="0"/>
              </a:rPr>
              <a:t/>
            </a:r>
            <a:br>
              <a:rPr lang="en-US" sz="2400" dirty="0">
                <a:latin typeface="Candara" panose="020E0502030303020204" pitchFamily="34" charset="0"/>
              </a:rPr>
            </a:br>
            <a:endParaRPr lang="en-GB" sz="2400" b="1" dirty="0">
              <a:latin typeface="Candara" panose="020E0502030303020204" pitchFamily="34" charset="0"/>
            </a:endParaRPr>
          </a:p>
        </p:txBody>
      </p:sp>
    </p:spTree>
    <p:extLst>
      <p:ext uri="{BB962C8B-B14F-4D97-AF65-F5344CB8AC3E}">
        <p14:creationId xmlns:p14="http://schemas.microsoft.com/office/powerpoint/2010/main" val="173462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70" y="39046"/>
            <a:ext cx="11506459" cy="614154"/>
          </a:xfrm>
        </p:spPr>
        <p:txBody>
          <a:bodyPr>
            <a:normAutofit/>
          </a:bodyPr>
          <a:lstStyle/>
          <a:p>
            <a:r>
              <a:rPr lang="en-US" sz="1800" dirty="0" smtClean="0">
                <a:latin typeface="Candara" panose="020E0502030303020204" pitchFamily="34" charset="0"/>
              </a:rPr>
              <a:t>1.There </a:t>
            </a:r>
            <a:r>
              <a:rPr lang="en-US" sz="1800" dirty="0">
                <a:latin typeface="Candara" panose="020E0502030303020204" pitchFamily="34" charset="0"/>
              </a:rPr>
              <a:t>were more investment in public education during Barrack Obama tenure than any other USA president.</a:t>
            </a:r>
            <a:endParaRPr lang="en-GB" sz="1800" b="1" dirty="0">
              <a:solidFill>
                <a:schemeClr val="accent2"/>
              </a:solidFill>
            </a:endParaRPr>
          </a:p>
        </p:txBody>
      </p:sp>
      <p:sp>
        <p:nvSpPr>
          <p:cNvPr id="3" name="Content Placeholder 2"/>
          <p:cNvSpPr>
            <a:spLocks noGrp="1"/>
          </p:cNvSpPr>
          <p:nvPr>
            <p:ph idx="1"/>
          </p:nvPr>
        </p:nvSpPr>
        <p:spPr/>
        <p:txBody>
          <a:bodyPr/>
          <a:lstStyle/>
          <a:p>
            <a:pPr marL="0" indent="0">
              <a:buNone/>
            </a:pPr>
            <a:r>
              <a:rPr lang="en-US" dirty="0" smtClean="0"/>
              <a:t> </a:t>
            </a:r>
            <a:endParaRPr lang="en-GB" dirty="0"/>
          </a:p>
        </p:txBody>
      </p:sp>
      <p:pic>
        <p:nvPicPr>
          <p:cNvPr id="19" name="Picture 18"/>
          <p:cNvPicPr>
            <a:picLocks noChangeAspect="1"/>
          </p:cNvPicPr>
          <p:nvPr/>
        </p:nvPicPr>
        <p:blipFill>
          <a:blip r:embed="rId2"/>
          <a:stretch>
            <a:fillRect/>
          </a:stretch>
        </p:blipFill>
        <p:spPr>
          <a:xfrm>
            <a:off x="2614126" y="971207"/>
            <a:ext cx="6963747" cy="4915586"/>
          </a:xfrm>
          <a:prstGeom prst="rect">
            <a:avLst/>
          </a:prstGeom>
        </p:spPr>
      </p:pic>
    </p:spTree>
    <p:extLst>
      <p:ext uri="{BB962C8B-B14F-4D97-AF65-F5344CB8AC3E}">
        <p14:creationId xmlns:p14="http://schemas.microsoft.com/office/powerpoint/2010/main" val="681321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847" y="228528"/>
            <a:ext cx="11506459" cy="614154"/>
          </a:xfrm>
        </p:spPr>
        <p:txBody>
          <a:bodyPr>
            <a:noAutofit/>
          </a:bodyPr>
          <a:lstStyle/>
          <a:p>
            <a:r>
              <a:rPr lang="en-US" sz="2400" dirty="0" smtClean="0">
                <a:latin typeface="Candara" panose="020E0502030303020204" pitchFamily="34" charset="0"/>
              </a:rPr>
              <a:t>2.What </a:t>
            </a:r>
            <a:r>
              <a:rPr lang="en-US" sz="2400" dirty="0">
                <a:latin typeface="Candara" panose="020E0502030303020204" pitchFamily="34" charset="0"/>
              </a:rPr>
              <a:t>are percentage difference in yearly total </a:t>
            </a:r>
            <a:r>
              <a:rPr lang="en-US" sz="2400" dirty="0" smtClean="0">
                <a:latin typeface="Candara" panose="020E0502030303020204" pitchFamily="34" charset="0"/>
              </a:rPr>
              <a:t>revenue?</a:t>
            </a:r>
            <a:endParaRPr lang="en-GB" sz="2400" b="1" dirty="0">
              <a:solidFill>
                <a:schemeClr val="accent2"/>
              </a:solidFill>
            </a:endParaRPr>
          </a:p>
        </p:txBody>
      </p:sp>
      <p:sp>
        <p:nvSpPr>
          <p:cNvPr id="3" name="Content Placeholder 2"/>
          <p:cNvSpPr>
            <a:spLocks noGrp="1"/>
          </p:cNvSpPr>
          <p:nvPr>
            <p:ph idx="1"/>
          </p:nvPr>
        </p:nvSpPr>
        <p:spPr/>
        <p:txBody>
          <a:bodyPr/>
          <a:lstStyle/>
          <a:p>
            <a:pPr marL="0" indent="0">
              <a:buNone/>
            </a:pPr>
            <a:r>
              <a:rPr lang="en-US" dirty="0" smtClean="0"/>
              <a:t> </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907" y="1430214"/>
            <a:ext cx="6035208" cy="4279744"/>
          </a:xfrm>
          <a:prstGeom prst="rect">
            <a:avLst/>
          </a:prstGeom>
        </p:spPr>
      </p:pic>
    </p:spTree>
    <p:extLst>
      <p:ext uri="{BB962C8B-B14F-4D97-AF65-F5344CB8AC3E}">
        <p14:creationId xmlns:p14="http://schemas.microsoft.com/office/powerpoint/2010/main" val="832015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70" y="42563"/>
            <a:ext cx="11506459" cy="614154"/>
          </a:xfrm>
        </p:spPr>
        <p:txBody>
          <a:bodyPr>
            <a:noAutofit/>
          </a:bodyPr>
          <a:lstStyle/>
          <a:p>
            <a:r>
              <a:rPr lang="en-US" sz="2400" dirty="0">
                <a:latin typeface="Candara" panose="020E0502030303020204" pitchFamily="34" charset="0"/>
              </a:rPr>
              <a:t/>
            </a:r>
            <a:br>
              <a:rPr lang="en-US" sz="2400" dirty="0">
                <a:latin typeface="Candara" panose="020E0502030303020204" pitchFamily="34" charset="0"/>
              </a:rPr>
            </a:br>
            <a:r>
              <a:rPr lang="en-US" sz="2400" dirty="0" smtClean="0">
                <a:latin typeface="Candara" panose="020E0502030303020204" pitchFamily="34" charset="0"/>
              </a:rPr>
              <a:t>3. </a:t>
            </a:r>
            <a:r>
              <a:rPr lang="en-US" sz="2400" dirty="0">
                <a:latin typeface="Candara" panose="020E0502030303020204" pitchFamily="34" charset="0"/>
              </a:rPr>
              <a:t>What is the revenue per capital of </a:t>
            </a:r>
            <a:r>
              <a:rPr lang="en-US" sz="2400" dirty="0" smtClean="0">
                <a:latin typeface="Candara" panose="020E0502030303020204" pitchFamily="34" charset="0"/>
              </a:rPr>
              <a:t>during president tenure  ?</a:t>
            </a:r>
            <a:endParaRPr lang="en-GB" sz="2400" b="1" dirty="0">
              <a:solidFill>
                <a:schemeClr val="accent2"/>
              </a:solidFill>
            </a:endParaRPr>
          </a:p>
        </p:txBody>
      </p:sp>
      <p:sp>
        <p:nvSpPr>
          <p:cNvPr id="3" name="Content Placeholder 2"/>
          <p:cNvSpPr>
            <a:spLocks noGrp="1"/>
          </p:cNvSpPr>
          <p:nvPr>
            <p:ph idx="1"/>
          </p:nvPr>
        </p:nvSpPr>
        <p:spPr/>
        <p:txBody>
          <a:bodyPr/>
          <a:lstStyle/>
          <a:p>
            <a:pPr marL="0" indent="0">
              <a:buNone/>
            </a:pPr>
            <a:r>
              <a:rPr lang="en-US" dirty="0" smtClean="0"/>
              <a:t> </a:t>
            </a:r>
            <a:endParaRPr lang="en-GB" dirty="0"/>
          </a:p>
        </p:txBody>
      </p:sp>
      <p:pic>
        <p:nvPicPr>
          <p:cNvPr id="5" name="Picture 4"/>
          <p:cNvPicPr>
            <a:picLocks noChangeAspect="1"/>
          </p:cNvPicPr>
          <p:nvPr/>
        </p:nvPicPr>
        <p:blipFill>
          <a:blip r:embed="rId2"/>
          <a:stretch>
            <a:fillRect/>
          </a:stretch>
        </p:blipFill>
        <p:spPr>
          <a:xfrm>
            <a:off x="708213" y="896206"/>
            <a:ext cx="10399058" cy="5827323"/>
          </a:xfrm>
          <a:prstGeom prst="rect">
            <a:avLst/>
          </a:prstGeom>
        </p:spPr>
      </p:pic>
    </p:spTree>
    <p:extLst>
      <p:ext uri="{BB962C8B-B14F-4D97-AF65-F5344CB8AC3E}">
        <p14:creationId xmlns:p14="http://schemas.microsoft.com/office/powerpoint/2010/main" val="1717549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847" y="228528"/>
            <a:ext cx="11506459" cy="614154"/>
          </a:xfrm>
        </p:spPr>
        <p:txBody>
          <a:bodyPr>
            <a:noAutofit/>
          </a:bodyPr>
          <a:lstStyle/>
          <a:p>
            <a:r>
              <a:rPr lang="en-US" sz="2400" dirty="0" smtClean="0">
                <a:latin typeface="Candara" panose="020E0502030303020204" pitchFamily="34" charset="0"/>
              </a:rPr>
              <a:t> </a:t>
            </a:r>
            <a:r>
              <a:rPr lang="en-US" sz="2400" dirty="0">
                <a:latin typeface="Candara" panose="020E0502030303020204" pitchFamily="34" charset="0"/>
              </a:rPr>
              <a:t>3. What are the top 5 states with the </a:t>
            </a:r>
            <a:r>
              <a:rPr lang="en-US" sz="2400" dirty="0" smtClean="0">
                <a:latin typeface="Candara" panose="020E0502030303020204" pitchFamily="34" charset="0"/>
              </a:rPr>
              <a:t>high </a:t>
            </a:r>
            <a:r>
              <a:rPr lang="en-US" sz="2400" dirty="0">
                <a:latin typeface="Candara" panose="020E0502030303020204" pitchFamily="34" charset="0"/>
              </a:rPr>
              <a:t>and </a:t>
            </a:r>
            <a:r>
              <a:rPr lang="en-US" sz="2400" dirty="0" smtClean="0">
                <a:latin typeface="Candara" panose="020E0502030303020204" pitchFamily="34" charset="0"/>
              </a:rPr>
              <a:t>low </a:t>
            </a:r>
            <a:r>
              <a:rPr lang="en-US" sz="2400" dirty="0">
                <a:latin typeface="Candara" panose="020E0502030303020204" pitchFamily="34" charset="0"/>
              </a:rPr>
              <a:t>final amount </a:t>
            </a:r>
            <a:r>
              <a:rPr lang="en-US" sz="2400" dirty="0" smtClean="0">
                <a:latin typeface="Candara" panose="020E0502030303020204" pitchFamily="34" charset="0"/>
              </a:rPr>
              <a:t>?</a:t>
            </a:r>
            <a:endParaRPr lang="en-GB" sz="2400" b="1" dirty="0">
              <a:solidFill>
                <a:schemeClr val="accent2"/>
              </a:solidFill>
            </a:endParaRPr>
          </a:p>
        </p:txBody>
      </p:sp>
      <p:sp>
        <p:nvSpPr>
          <p:cNvPr id="3" name="Content Placeholder 2"/>
          <p:cNvSpPr>
            <a:spLocks noGrp="1"/>
          </p:cNvSpPr>
          <p:nvPr>
            <p:ph idx="1"/>
          </p:nvPr>
        </p:nvSpPr>
        <p:spPr/>
        <p:txBody>
          <a:bodyPr/>
          <a:lstStyle/>
          <a:p>
            <a:pPr marL="0" indent="0">
              <a:buNone/>
            </a:pPr>
            <a:r>
              <a:rPr lang="en-US" dirty="0" smtClean="0"/>
              <a:t> </a:t>
            </a:r>
            <a:endParaRPr lang="en-GB" dirty="0"/>
          </a:p>
        </p:txBody>
      </p:sp>
      <p:pic>
        <p:nvPicPr>
          <p:cNvPr id="8" name="Picture 7"/>
          <p:cNvPicPr>
            <a:picLocks noChangeAspect="1"/>
          </p:cNvPicPr>
          <p:nvPr/>
        </p:nvPicPr>
        <p:blipFill>
          <a:blip r:embed="rId2"/>
          <a:stretch>
            <a:fillRect/>
          </a:stretch>
        </p:blipFill>
        <p:spPr>
          <a:xfrm>
            <a:off x="6454588" y="756262"/>
            <a:ext cx="5405718" cy="5564709"/>
          </a:xfrm>
          <a:prstGeom prst="rect">
            <a:avLst/>
          </a:prstGeom>
        </p:spPr>
      </p:pic>
      <p:pic>
        <p:nvPicPr>
          <p:cNvPr id="9" name="Picture 8"/>
          <p:cNvPicPr>
            <a:picLocks noChangeAspect="1"/>
          </p:cNvPicPr>
          <p:nvPr/>
        </p:nvPicPr>
        <p:blipFill rotWithShape="1">
          <a:blip r:embed="rId3"/>
          <a:srcRect l="4726" b="7078"/>
          <a:stretch/>
        </p:blipFill>
        <p:spPr>
          <a:xfrm>
            <a:off x="116545" y="1129553"/>
            <a:ext cx="6094898" cy="5191418"/>
          </a:xfrm>
          <a:prstGeom prst="rect">
            <a:avLst/>
          </a:prstGeom>
        </p:spPr>
      </p:pic>
    </p:spTree>
    <p:extLst>
      <p:ext uri="{BB962C8B-B14F-4D97-AF65-F5344CB8AC3E}">
        <p14:creationId xmlns:p14="http://schemas.microsoft.com/office/powerpoint/2010/main" val="3527985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847" y="228528"/>
            <a:ext cx="11506459" cy="614154"/>
          </a:xfrm>
        </p:spPr>
        <p:txBody>
          <a:bodyPr>
            <a:noAutofit/>
          </a:bodyPr>
          <a:lstStyle/>
          <a:p>
            <a:r>
              <a:rPr lang="en-US" sz="2400" dirty="0">
                <a:latin typeface="Candara" panose="020E0502030303020204" pitchFamily="34" charset="0"/>
              </a:rPr>
              <a:t/>
            </a:r>
            <a:br>
              <a:rPr lang="en-US" sz="2400" dirty="0">
                <a:latin typeface="Candara" panose="020E0502030303020204" pitchFamily="34" charset="0"/>
              </a:rPr>
            </a:br>
            <a:r>
              <a:rPr lang="en-US" sz="2400" dirty="0">
                <a:latin typeface="Candara" panose="020E0502030303020204" pitchFamily="34" charset="0"/>
              </a:rPr>
              <a:t>5. What are the top 5 states with  high total revenue and high total expenditure</a:t>
            </a:r>
            <a:r>
              <a:rPr lang="en-US" sz="2400" dirty="0" smtClean="0">
                <a:latin typeface="Candara" panose="020E0502030303020204" pitchFamily="34" charset="0"/>
              </a:rPr>
              <a:t>.?</a:t>
            </a:r>
            <a:endParaRPr lang="en-GB" sz="2400" b="1" dirty="0">
              <a:solidFill>
                <a:schemeClr val="accent2"/>
              </a:solidFill>
            </a:endParaRPr>
          </a:p>
        </p:txBody>
      </p:sp>
      <p:sp>
        <p:nvSpPr>
          <p:cNvPr id="3" name="Content Placeholder 2"/>
          <p:cNvSpPr>
            <a:spLocks noGrp="1"/>
          </p:cNvSpPr>
          <p:nvPr>
            <p:ph idx="1"/>
          </p:nvPr>
        </p:nvSpPr>
        <p:spPr/>
        <p:txBody>
          <a:bodyPr/>
          <a:lstStyle/>
          <a:p>
            <a:pPr marL="0" indent="0">
              <a:buNone/>
            </a:pPr>
            <a:r>
              <a:rPr lang="en-US" dirty="0" smtClean="0"/>
              <a:t> </a:t>
            </a:r>
            <a:endParaRPr lang="en-GB" dirty="0"/>
          </a:p>
        </p:txBody>
      </p:sp>
      <p:sp>
        <p:nvSpPr>
          <p:cNvPr id="7"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5" y="1352550"/>
            <a:ext cx="5448300" cy="44577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4725" y="1433232"/>
            <a:ext cx="4848225" cy="4467225"/>
          </a:xfrm>
          <a:prstGeom prst="rect">
            <a:avLst/>
          </a:prstGeom>
        </p:spPr>
      </p:pic>
    </p:spTree>
    <p:extLst>
      <p:ext uri="{BB962C8B-B14F-4D97-AF65-F5344CB8AC3E}">
        <p14:creationId xmlns:p14="http://schemas.microsoft.com/office/powerpoint/2010/main" val="2523992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8D92A97-5308-43CA-9F13-A50BCED61E5F}">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TM04033917[[fn=Berlin]]</Template>
  <TotalTime>5825</TotalTime>
  <Words>1067</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Candara</vt:lpstr>
      <vt:lpstr>Söhne</vt:lpstr>
      <vt:lpstr>Wingdings</vt:lpstr>
      <vt:lpstr>Office Theme</vt:lpstr>
      <vt:lpstr>DATA ANALYSIS PRESENTATION AND INTERPRETATION   By Udochukwu Orji &amp; Sandra Ezeora</vt:lpstr>
      <vt:lpstr>PowerPoint Presentation</vt:lpstr>
      <vt:lpstr>PowerPoint Presentation</vt:lpstr>
      <vt:lpstr>         QUESTIONS / HYPOTHESIS  1. There were more investment in public education during Barrack Obama tenure than any other USA president.  2. Different funding between federal, local and state…  3. What is the revenue per capital during president  tenure?  4. What are the top 5 states with the high and low final amount ?   5. What are the top 5 states with  high total revenue and high total expenditure?  6. What are percentage different in yearly total revenue?  7 .Different funding between federal, local and state… </vt:lpstr>
      <vt:lpstr>1.There were more investment in public education during Barrack Obama tenure than any other USA president.</vt:lpstr>
      <vt:lpstr>2.What are percentage difference in yearly total revenue?</vt:lpstr>
      <vt:lpstr> 3. What is the revenue per capital of during president tenure  ?</vt:lpstr>
      <vt:lpstr> 3. What are the top 5 states with the high and low final amount ?</vt:lpstr>
      <vt:lpstr> 5. What are the top 5 states with  high total revenue and high total expenditure.?</vt:lpstr>
      <vt:lpstr>2.What are percentage different in yearly total revenue?</vt:lpstr>
      <vt:lpstr>                     METHODOLOGY   1.Get Dataset From Kaggle  2. Data Cleaning &amp; Formatting  3. Import To MYSQL  4.Import To Tableau And To Create Visualization.  5. There are different ways of presenting data, textual, tabular and graphical forms, which less technical but logical &amp; sequential.</vt:lpstr>
      <vt:lpstr>PowerPoint Presentation</vt:lpstr>
      <vt:lpstr>PowerPoint Presentation</vt:lpstr>
      <vt:lpstr>PowerPoint Presentation</vt:lpstr>
      <vt:lpstr>PowerPoint Presentation</vt:lpstr>
      <vt:lpstr>THANK YOU dhanyavad            xièxiè DALU      MECERIC Ù rú èsé "OBRIGADA/OBRIGADO”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103</cp:revision>
  <dcterms:created xsi:type="dcterms:W3CDTF">2023-05-09T14:40:56Z</dcterms:created>
  <dcterms:modified xsi:type="dcterms:W3CDTF">2023-05-31T12:20:35Z</dcterms:modified>
</cp:coreProperties>
</file>