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handoutMasterIdLst>
    <p:handoutMasterId r:id="rId18"/>
  </p:handoutMasterIdLst>
  <p:sldIdLst>
    <p:sldId id="294" r:id="rId2"/>
    <p:sldId id="320" r:id="rId3"/>
    <p:sldId id="321" r:id="rId4"/>
    <p:sldId id="322" r:id="rId5"/>
    <p:sldId id="323" r:id="rId6"/>
    <p:sldId id="324" r:id="rId7"/>
    <p:sldId id="336" r:id="rId8"/>
    <p:sldId id="326" r:id="rId9"/>
    <p:sldId id="327" r:id="rId10"/>
    <p:sldId id="328" r:id="rId11"/>
    <p:sldId id="329" r:id="rId12"/>
    <p:sldId id="330" r:id="rId13"/>
    <p:sldId id="331" r:id="rId14"/>
    <p:sldId id="332" r:id="rId15"/>
    <p:sldId id="333"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53" autoAdjust="0"/>
  </p:normalViewPr>
  <p:slideViewPr>
    <p:cSldViewPr>
      <p:cViewPr varScale="1">
        <p:scale>
          <a:sx n="58" d="100"/>
          <a:sy n="58" d="100"/>
        </p:scale>
        <p:origin x="-1464" y="-108"/>
      </p:cViewPr>
      <p:guideLst>
        <p:guide orient="horz" pos="1620"/>
        <p:guide pos="2880"/>
      </p:guideLst>
    </p:cSldViewPr>
  </p:slideViewPr>
  <p:notesTextViewPr>
    <p:cViewPr>
      <p:scale>
        <a:sx n="100" d="100"/>
        <a:sy n="100" d="100"/>
      </p:scale>
      <p:origin x="0" y="0"/>
    </p:cViewPr>
  </p:notesTextViewPr>
  <p:notesViewPr>
    <p:cSldViewPr>
      <p:cViewPr varScale="1">
        <p:scale>
          <a:sx n="35" d="100"/>
          <a:sy n="35" d="100"/>
        </p:scale>
        <p:origin x="-15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p>
        </p:txBody>
      </p:sp>
    </p:spTree>
    <p:extLst>
      <p:ext uri="{BB962C8B-B14F-4D97-AF65-F5344CB8AC3E}">
        <p14:creationId xmlns:p14="http://schemas.microsoft.com/office/powerpoint/2010/main" val="639749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34CFB-97B0-4827-AC1F-4927B3FABFC8}" type="datetimeFigureOut">
              <a:rPr lang="zh-CN" altLang="en-US" smtClean="0"/>
              <a:t>2019/5/20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12449-6407-40E9-9CA0-CCF58671A2E2}" type="slidenum">
              <a:rPr lang="zh-CN" altLang="en-US" smtClean="0"/>
              <a:t>‹#›</a:t>
            </a:fld>
            <a:endParaRPr lang="zh-CN" altLang="en-US"/>
          </a:p>
        </p:txBody>
      </p:sp>
    </p:spTree>
    <p:extLst>
      <p:ext uri="{BB962C8B-B14F-4D97-AF65-F5344CB8AC3E}">
        <p14:creationId xmlns:p14="http://schemas.microsoft.com/office/powerpoint/2010/main" val="462496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item/%E9%82%AE%E5%B1%80%E5%8D%8F%E8%AE%A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了解邮件服务的原理和常用协议</a:t>
            </a:r>
            <a:endParaRPr lang="en-US" altLang="zh-CN" dirty="0" smtClean="0"/>
          </a:p>
          <a:p>
            <a:r>
              <a:rPr lang="zh-CN" altLang="en-US" dirty="0" smtClean="0"/>
              <a:t>了解应用中常用到邮件服务的场景</a:t>
            </a:r>
          </a:p>
          <a:p>
            <a:r>
              <a:rPr lang="zh-CN" altLang="en-US" dirty="0" smtClean="0"/>
              <a:t>掌握</a:t>
            </a:r>
            <a:r>
              <a:rPr lang="en-US" altLang="zh-CN" dirty="0" err="1" smtClean="0"/>
              <a:t>JavaMail</a:t>
            </a:r>
            <a:r>
              <a:rPr lang="zh-CN" altLang="en-US" dirty="0" smtClean="0"/>
              <a:t>实现邮件的发送、接收</a:t>
            </a:r>
          </a:p>
          <a:p>
            <a:endParaRPr lang="zh-CN" altLang="en-US" dirty="0"/>
          </a:p>
        </p:txBody>
      </p:sp>
      <p:sp>
        <p:nvSpPr>
          <p:cNvPr id="4" name="灯片编号占位符 3"/>
          <p:cNvSpPr>
            <a:spLocks noGrp="1"/>
          </p:cNvSpPr>
          <p:nvPr>
            <p:ph type="sldNum" sz="quarter" idx="10"/>
          </p:nvPr>
        </p:nvSpPr>
        <p:spPr/>
        <p:txBody>
          <a:bodyPr/>
          <a:lstStyle/>
          <a:p>
            <a:fld id="{41D12449-6407-40E9-9CA0-CCF58671A2E2}" type="slidenum">
              <a:rPr lang="zh-CN" altLang="en-US" smtClean="0"/>
              <a:t>1</a:t>
            </a:fld>
            <a:endParaRPr lang="zh-CN" altLang="en-US"/>
          </a:p>
        </p:txBody>
      </p:sp>
    </p:spTree>
    <p:extLst>
      <p:ext uri="{BB962C8B-B14F-4D97-AF65-F5344CB8AC3E}">
        <p14:creationId xmlns:p14="http://schemas.microsoft.com/office/powerpoint/2010/main" val="339919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不同用户的文件区，物理磁盘上的空间上</a:t>
            </a:r>
            <a:endParaRPr lang="zh-CN" altLang="en-US" dirty="0"/>
          </a:p>
        </p:txBody>
      </p:sp>
      <p:sp>
        <p:nvSpPr>
          <p:cNvPr id="4" name="灯片编号占位符 3"/>
          <p:cNvSpPr>
            <a:spLocks noGrp="1"/>
          </p:cNvSpPr>
          <p:nvPr>
            <p:ph type="sldNum" sz="quarter" idx="10"/>
          </p:nvPr>
        </p:nvSpPr>
        <p:spPr/>
        <p:txBody>
          <a:bodyPr/>
          <a:lstStyle/>
          <a:p>
            <a:fld id="{41D12449-6407-40E9-9CA0-CCF58671A2E2}" type="slidenum">
              <a:rPr lang="zh-CN" altLang="en-US" smtClean="0"/>
              <a:t>4</a:t>
            </a:fld>
            <a:endParaRPr lang="zh-CN" altLang="en-US"/>
          </a:p>
        </p:txBody>
      </p:sp>
    </p:spTree>
    <p:extLst>
      <p:ext uri="{BB962C8B-B14F-4D97-AF65-F5344CB8AC3E}">
        <p14:creationId xmlns:p14="http://schemas.microsoft.com/office/powerpoint/2010/main" val="79044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POP</a:t>
            </a:r>
            <a:r>
              <a:rPr lang="zh-CN" altLang="en-US" dirty="0" smtClean="0"/>
              <a:t>的全称是 </a:t>
            </a:r>
            <a:r>
              <a:rPr lang="en-US" altLang="zh-CN" dirty="0" smtClean="0"/>
              <a:t>Post Office Protocol</a:t>
            </a:r>
            <a:r>
              <a:rPr lang="zh-CN" altLang="en-US" dirty="0" smtClean="0"/>
              <a:t>，即</a:t>
            </a:r>
            <a:r>
              <a:rPr lang="zh-CN" altLang="en-US" dirty="0" smtClean="0">
                <a:hlinkClick r:id="rId3"/>
              </a:rPr>
              <a:t>邮局协议</a:t>
            </a:r>
            <a:r>
              <a:rPr lang="zh-CN" altLang="en-US" dirty="0" smtClean="0"/>
              <a:t>，用于电子邮件的接收，它使用</a:t>
            </a:r>
            <a:r>
              <a:rPr lang="en-US" altLang="zh-CN" dirty="0" smtClean="0"/>
              <a:t>TCP</a:t>
            </a:r>
            <a:r>
              <a:rPr lang="zh-CN" altLang="en-US" dirty="0" smtClean="0"/>
              <a:t>的</a:t>
            </a:r>
            <a:r>
              <a:rPr lang="en-US" altLang="zh-CN" dirty="0" smtClean="0"/>
              <a:t>110</a:t>
            </a:r>
            <a:r>
              <a:rPr lang="zh-CN" altLang="en-US" dirty="0" smtClean="0"/>
              <a:t>端口。现在常用的是第三版 ，所以简称为 </a:t>
            </a:r>
            <a:r>
              <a:rPr lang="en-US" altLang="zh-CN" dirty="0" smtClean="0"/>
              <a:t>POP3</a:t>
            </a:r>
            <a:r>
              <a:rPr lang="zh-CN" altLang="en-US" dirty="0" smtClean="0"/>
              <a:t>。</a:t>
            </a:r>
            <a:endParaRPr lang="en-US" altLang="zh-CN" dirty="0" smtClean="0"/>
          </a:p>
          <a:p>
            <a:r>
              <a:rPr lang="en-US" altLang="zh-CN" dirty="0" smtClean="0"/>
              <a:t>SMTP </a:t>
            </a:r>
            <a:r>
              <a:rPr lang="zh-CN" altLang="en-US" dirty="0" smtClean="0"/>
              <a:t>点对点的传输，可靠的连接，主要用于发送邮件，邮件的传输</a:t>
            </a:r>
            <a:endParaRPr lang="en-US" altLang="zh-CN" dirty="0" smtClean="0"/>
          </a:p>
          <a:p>
            <a:r>
              <a:rPr lang="en-US" altLang="zh-CN" dirty="0" smtClean="0"/>
              <a:t>POP3</a:t>
            </a:r>
            <a:r>
              <a:rPr lang="zh-CN" altLang="en-US" dirty="0" smtClean="0"/>
              <a:t>用于接收邮件</a:t>
            </a: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917A462-69AC-4AAC-B905-38B404E422C5}" type="slidenum">
              <a:rPr lang="zh-CN" altLang="en-US"/>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IMAP </a:t>
            </a:r>
            <a:r>
              <a:rPr lang="zh-CN" altLang="en-US" dirty="0" smtClean="0"/>
              <a:t>客户端，发件箱，收件箱，垃圾箱 进行处理（分类），通知服务器端进行更新</a:t>
            </a:r>
            <a:endParaRPr lang="en-US" altLang="zh-CN" dirty="0" smtClean="0"/>
          </a:p>
          <a:p>
            <a:r>
              <a:rPr lang="en-US" altLang="zh-CN" dirty="0" smtClean="0"/>
              <a:t>POP3</a:t>
            </a:r>
            <a:r>
              <a:rPr lang="zh-CN" altLang="en-US" dirty="0" smtClean="0"/>
              <a:t>不对服务器端进行更新，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1D12449-6407-40E9-9CA0-CCF58671A2E2}" type="slidenum">
              <a:rPr lang="zh-CN" altLang="en-US" smtClean="0"/>
              <a:t>6</a:t>
            </a:fld>
            <a:endParaRPr lang="zh-CN" altLang="en-US"/>
          </a:p>
        </p:txBody>
      </p:sp>
    </p:spTree>
    <p:extLst>
      <p:ext uri="{BB962C8B-B14F-4D97-AF65-F5344CB8AC3E}">
        <p14:creationId xmlns:p14="http://schemas.microsoft.com/office/powerpoint/2010/main" val="78208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发件人，收件人，标题，附件，正文</a:t>
            </a:r>
            <a:endParaRPr lang="en-US" altLang="zh-CN" dirty="0" smtClean="0"/>
          </a:p>
          <a:p>
            <a:r>
              <a:rPr lang="en-US" altLang="zh-CN" dirty="0" smtClean="0"/>
              <a:t>session</a:t>
            </a:r>
            <a:r>
              <a:rPr lang="zh-CN" altLang="en-US" dirty="0" smtClean="0"/>
              <a:t>双方不间断的连接，相似，有所不同</a:t>
            </a:r>
            <a:r>
              <a:rPr lang="zh-CN" altLang="en-US" baseline="0" dirty="0" smtClean="0"/>
              <a:t> ，用户和服务器之间的会话</a:t>
            </a:r>
            <a:endParaRPr lang="zh-CN" altLang="en-US" dirty="0"/>
          </a:p>
        </p:txBody>
      </p:sp>
      <p:sp>
        <p:nvSpPr>
          <p:cNvPr id="4" name="灯片编号占位符 3"/>
          <p:cNvSpPr>
            <a:spLocks noGrp="1"/>
          </p:cNvSpPr>
          <p:nvPr>
            <p:ph type="sldNum" sz="quarter" idx="10"/>
          </p:nvPr>
        </p:nvSpPr>
        <p:spPr/>
        <p:txBody>
          <a:bodyPr/>
          <a:lstStyle/>
          <a:p>
            <a:fld id="{41D12449-6407-40E9-9CA0-CCF58671A2E2}" type="slidenum">
              <a:rPr lang="zh-CN" altLang="en-US" smtClean="0"/>
              <a:t>10</a:t>
            </a:fld>
            <a:endParaRPr lang="zh-CN" altLang="en-US"/>
          </a:p>
        </p:txBody>
      </p:sp>
    </p:spTree>
    <p:extLst>
      <p:ext uri="{BB962C8B-B14F-4D97-AF65-F5344CB8AC3E}">
        <p14:creationId xmlns:p14="http://schemas.microsoft.com/office/powerpoint/2010/main" val="249605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Session </a:t>
            </a:r>
            <a:r>
              <a:rPr lang="en-US" altLang="zh-CN" dirty="0" err="1" smtClean="0"/>
              <a:t>session</a:t>
            </a:r>
            <a:r>
              <a:rPr lang="en-US" altLang="zh-CN" dirty="0" smtClean="0"/>
              <a:t> = </a:t>
            </a:r>
            <a:r>
              <a:rPr lang="en-US" altLang="zh-CN" dirty="0" err="1" smtClean="0"/>
              <a:t>Session.</a:t>
            </a:r>
            <a:r>
              <a:rPr lang="en-US" altLang="zh-CN" i="1" dirty="0" err="1" smtClean="0"/>
              <a:t>getInstance</a:t>
            </a:r>
            <a:r>
              <a:rPr lang="en-US" altLang="zh-CN" i="1" dirty="0" smtClean="0"/>
              <a:t>(props, </a:t>
            </a:r>
            <a:r>
              <a:rPr lang="en-US" altLang="zh-CN" b="1" i="1" dirty="0" smtClean="0"/>
              <a:t>new Authenticator() {</a:t>
            </a:r>
          </a:p>
          <a:p>
            <a:pPr eaLnBrk="1" hangingPunct="1">
              <a:spcBef>
                <a:spcPct val="0"/>
              </a:spcBef>
            </a:pPr>
            <a:r>
              <a:rPr lang="en-US" altLang="zh-CN" b="1" dirty="0" smtClean="0"/>
              <a:t>public </a:t>
            </a:r>
            <a:r>
              <a:rPr lang="en-US" altLang="zh-CN" b="1" dirty="0" err="1" smtClean="0"/>
              <a:t>PasswordAuthentication</a:t>
            </a:r>
            <a:r>
              <a:rPr lang="en-US" altLang="zh-CN" b="1" dirty="0" smtClean="0"/>
              <a:t> </a:t>
            </a:r>
            <a:r>
              <a:rPr lang="en-US" altLang="zh-CN" b="1" dirty="0" err="1" smtClean="0"/>
              <a:t>getPasswordAuthentication</a:t>
            </a:r>
            <a:r>
              <a:rPr lang="en-US" altLang="zh-CN" b="1" dirty="0" smtClean="0"/>
              <a:t>() { </a:t>
            </a:r>
            <a:endParaRPr lang="en-US" altLang="zh-CN" b="1" u="sng" dirty="0" smtClean="0"/>
          </a:p>
          <a:p>
            <a:pPr eaLnBrk="1" hangingPunct="1">
              <a:spcBef>
                <a:spcPct val="0"/>
              </a:spcBef>
            </a:pPr>
            <a:r>
              <a:rPr lang="en-US" altLang="zh-CN" b="1" dirty="0" smtClean="0"/>
              <a:t>return new </a:t>
            </a:r>
            <a:r>
              <a:rPr lang="en-US" altLang="zh-CN" b="1" dirty="0" err="1" smtClean="0"/>
              <a:t>PasswordAuthentication</a:t>
            </a:r>
            <a:r>
              <a:rPr lang="en-US" altLang="zh-CN" b="1" smtClean="0"/>
              <a:t>("", "");</a:t>
            </a:r>
            <a:endParaRPr lang="en-US" altLang="zh-CN" b="1" dirty="0" smtClean="0"/>
          </a:p>
          <a:p>
            <a:pPr eaLnBrk="1" hangingPunct="1">
              <a:spcBef>
                <a:spcPct val="0"/>
              </a:spcBef>
            </a:pPr>
            <a:r>
              <a:rPr lang="en-US" altLang="zh-CN" dirty="0" smtClean="0"/>
              <a:t>}</a:t>
            </a:r>
          </a:p>
          <a:p>
            <a:pPr eaLnBrk="1" hangingPunct="1">
              <a:spcBef>
                <a:spcPct val="0"/>
              </a:spcBef>
            </a:pPr>
            <a:r>
              <a:rPr lang="en-US" altLang="zh-CN" dirty="0" smtClean="0"/>
              <a:t>});</a:t>
            </a:r>
            <a:endParaRPr lang="zh-CN" altLang="en-US" dirty="0"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charset="-122"/>
              </a:defRPr>
            </a:lvl1pPr>
            <a:lvl2pPr marL="742950" indent="-285750">
              <a:defRPr sz="1200">
                <a:solidFill>
                  <a:schemeClr val="tx1"/>
                </a:solidFill>
                <a:latin typeface="Calibri" pitchFamily="34" charset="0"/>
                <a:ea typeface="宋体" charset="-122"/>
              </a:defRPr>
            </a:lvl2pPr>
            <a:lvl3pPr marL="1143000" indent="-228600">
              <a:defRPr sz="1200">
                <a:solidFill>
                  <a:schemeClr val="tx1"/>
                </a:solidFill>
                <a:latin typeface="Calibri" pitchFamily="34" charset="0"/>
                <a:ea typeface="宋体" charset="-122"/>
              </a:defRPr>
            </a:lvl3pPr>
            <a:lvl4pPr marL="1600200" indent="-228600">
              <a:defRPr sz="1200">
                <a:solidFill>
                  <a:schemeClr val="tx1"/>
                </a:solidFill>
                <a:latin typeface="Calibri" pitchFamily="34" charset="0"/>
                <a:ea typeface="宋体" charset="-122"/>
              </a:defRPr>
            </a:lvl4pPr>
            <a:lvl5pPr marL="2057400" indent="-228600">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fld id="{145A8855-519F-4A5D-9BED-7F93404E8093}" type="slidenum">
              <a:rPr lang="zh-CN" altLang="en-US">
                <a:latin typeface="Arial" charset="0"/>
              </a:rPr>
              <a:pPr/>
              <a:t>11</a:t>
            </a:fld>
            <a:endParaRPr lang="zh-CN"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231FC8-B25A-4832-BF35-7475E5728637}"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A01468-9955-417D-82E6-9CA6280E6EF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89553"/>
            <a:ext cx="8229600" cy="3394472"/>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231FC8-B25A-4832-BF35-7475E5728637}"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A01468-9955-417D-82E6-9CA6280E6EF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4000" b="0">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4EB03C2-1DCA-4696-8526-B4D2E02CB861}" type="slidenum">
              <a:rPr lang="en-US" altLang="zh-CN"/>
              <a:pPr/>
              <a:t>‹#›</a:t>
            </a:fld>
            <a:endParaRPr lang="en-US" altLang="zh-CN"/>
          </a:p>
        </p:txBody>
      </p:sp>
    </p:spTree>
    <p:extLst>
      <p:ext uri="{BB962C8B-B14F-4D97-AF65-F5344CB8AC3E}">
        <p14:creationId xmlns:p14="http://schemas.microsoft.com/office/powerpoint/2010/main" val="3509804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A231FC8-B25A-4832-BF35-7475E5728637}" type="datetimeFigureOut">
              <a:rPr lang="zh-CN" altLang="en-US" smtClean="0"/>
              <a:t>2019/5/20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A01468-9955-417D-82E6-9CA6280E6E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smtClean="0">
                <a:latin typeface="微软雅黑" panose="020B0503020204020204" pitchFamily="34" charset="-122"/>
                <a:ea typeface="微软雅黑" panose="020B0503020204020204" pitchFamily="34" charset="-122"/>
              </a:rPr>
              <a:t>14  </a:t>
            </a:r>
            <a:r>
              <a:rPr lang="zh-CN" altLang="en-US" b="0" dirty="0">
                <a:latin typeface="微软雅黑" panose="020B0503020204020204" pitchFamily="34" charset="-122"/>
                <a:ea typeface="微软雅黑" panose="020B0503020204020204" pitchFamily="34" charset="-122"/>
              </a:rPr>
              <a:t>邮件管理（</a:t>
            </a:r>
            <a:r>
              <a:rPr lang="en-US" altLang="zh-CN" b="0" dirty="0" err="1">
                <a:latin typeface="微软雅黑" panose="020B0503020204020204" pitchFamily="34" charset="-122"/>
                <a:ea typeface="微软雅黑" panose="020B0503020204020204" pitchFamily="34" charset="-122"/>
              </a:rPr>
              <a:t>JavaMail</a:t>
            </a:r>
            <a:r>
              <a:rPr lang="zh-CN" altLang="en-US" b="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6571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95536" y="699542"/>
            <a:ext cx="8229600" cy="3394472"/>
          </a:xfrm>
        </p:spPr>
        <p:txBody>
          <a:bodyPr>
            <a:noAutofit/>
          </a:bodyPr>
          <a:lstStyle/>
          <a:p>
            <a:r>
              <a:rPr lang="en-US" altLang="zh-CN" sz="2400" dirty="0" smtClean="0"/>
              <a:t>Session</a:t>
            </a:r>
          </a:p>
          <a:p>
            <a:pPr lvl="1"/>
            <a:r>
              <a:rPr lang="en-US" altLang="zh-CN" sz="1600" dirty="0" smtClean="0"/>
              <a:t>Session </a:t>
            </a:r>
            <a:r>
              <a:rPr lang="zh-CN" altLang="en-US" sz="1600" dirty="0" smtClean="0"/>
              <a:t>类定义了一个基本邮件会话</a:t>
            </a:r>
            <a:r>
              <a:rPr lang="en-US" altLang="zh-CN" sz="1600" dirty="0" smtClean="0"/>
              <a:t>(session)</a:t>
            </a:r>
            <a:r>
              <a:rPr lang="zh-CN" altLang="en-US" sz="1600" dirty="0" smtClean="0"/>
              <a:t>，是</a:t>
            </a:r>
            <a:r>
              <a:rPr lang="en-US" altLang="zh-CN" sz="1600" dirty="0" smtClean="0"/>
              <a:t>Java Mail API</a:t>
            </a:r>
            <a:r>
              <a:rPr lang="zh-CN" altLang="en-US" sz="1600" dirty="0" smtClean="0"/>
              <a:t>最高层入口类。所有其它类都是经由这个</a:t>
            </a:r>
            <a:r>
              <a:rPr lang="en-US" altLang="zh-CN" sz="1600" dirty="0" smtClean="0"/>
              <a:t>session </a:t>
            </a:r>
            <a:r>
              <a:rPr lang="zh-CN" altLang="en-US" sz="1600" dirty="0" smtClean="0"/>
              <a:t>才得以生效</a:t>
            </a:r>
          </a:p>
          <a:p>
            <a:r>
              <a:rPr lang="en-US" altLang="zh-CN" sz="2400" dirty="0" smtClean="0"/>
              <a:t>Message</a:t>
            </a:r>
          </a:p>
          <a:p>
            <a:pPr lvl="1"/>
            <a:r>
              <a:rPr lang="zh-CN" altLang="en-US" sz="1600" dirty="0" smtClean="0"/>
              <a:t>定义邮件信息，比如内容、标题等，</a:t>
            </a:r>
            <a:r>
              <a:rPr lang="en-US" altLang="zh-CN" sz="1600" dirty="0" smtClean="0"/>
              <a:t>Message</a:t>
            </a:r>
            <a:r>
              <a:rPr lang="zh-CN" altLang="en-US" sz="1600" dirty="0" smtClean="0"/>
              <a:t>是抽象类，更常用的是</a:t>
            </a:r>
            <a:r>
              <a:rPr lang="en-US" altLang="zh-CN" sz="1600" dirty="0" err="1" smtClean="0"/>
              <a:t>javax.mail.internet.MimeMessage</a:t>
            </a:r>
            <a:r>
              <a:rPr lang="zh-CN" altLang="en-US" sz="1600" dirty="0" smtClean="0"/>
              <a:t>类</a:t>
            </a:r>
            <a:endParaRPr lang="en-US" altLang="zh-CN" sz="1600" dirty="0" smtClean="0"/>
          </a:p>
          <a:p>
            <a:r>
              <a:rPr lang="en-US" altLang="zh-CN" sz="2400" dirty="0" smtClean="0"/>
              <a:t>Address</a:t>
            </a:r>
          </a:p>
          <a:p>
            <a:pPr lvl="1"/>
            <a:r>
              <a:rPr lang="zh-CN" altLang="en-US" sz="1600" dirty="0" smtClean="0"/>
              <a:t>用于设置邮件的发件人和收件人地址，常用的是其子类</a:t>
            </a:r>
            <a:r>
              <a:rPr lang="en-US" altLang="zh-CN" sz="1600" dirty="0" err="1" smtClean="0"/>
              <a:t>javax.mail.internet.InternetAddress</a:t>
            </a:r>
            <a:endParaRPr lang="zh-CN" altLang="en-US" sz="1600" dirty="0" smtClean="0"/>
          </a:p>
          <a:p>
            <a:r>
              <a:rPr lang="en-US" altLang="zh-CN" sz="2400" dirty="0" smtClean="0"/>
              <a:t>Authenticator</a:t>
            </a:r>
          </a:p>
          <a:p>
            <a:pPr lvl="1"/>
            <a:r>
              <a:rPr lang="zh-CN" altLang="en-US" sz="1600" dirty="0" smtClean="0"/>
              <a:t>授权者类，以用户名、密码的方式访问邮件服务器</a:t>
            </a:r>
            <a:endParaRPr lang="en-US" altLang="zh-CN" sz="1600" dirty="0" smtClean="0"/>
          </a:p>
          <a:p>
            <a:r>
              <a:rPr lang="en-US" altLang="zh-CN" sz="2400" dirty="0" smtClean="0"/>
              <a:t>Transport</a:t>
            </a:r>
          </a:p>
          <a:p>
            <a:pPr lvl="1"/>
            <a:r>
              <a:rPr lang="en-US" altLang="zh-CN" sz="1600" dirty="0" smtClean="0"/>
              <a:t>Transport</a:t>
            </a:r>
            <a:r>
              <a:rPr lang="zh-CN" altLang="en-US" sz="1600" dirty="0" smtClean="0"/>
              <a:t>类实现了发送邮件的协议（通常为</a:t>
            </a:r>
            <a:r>
              <a:rPr lang="en-US" altLang="zh-CN" sz="1600" dirty="0" smtClean="0"/>
              <a:t>SMTP</a:t>
            </a:r>
            <a:r>
              <a:rPr lang="zh-CN" altLang="en-US" sz="1600" dirty="0" smtClean="0"/>
              <a:t>）</a:t>
            </a:r>
          </a:p>
        </p:txBody>
      </p:sp>
      <p:sp>
        <p:nvSpPr>
          <p:cNvPr id="16386" name="Rectangle 2"/>
          <p:cNvSpPr>
            <a:spLocks noGrp="1" noChangeArrowheads="1"/>
          </p:cNvSpPr>
          <p:nvPr>
            <p:ph type="title"/>
          </p:nvPr>
        </p:nvSpPr>
        <p:spPr/>
        <p:txBody>
          <a:bodyPr>
            <a:normAutofit fontScale="90000"/>
          </a:bodyPr>
          <a:lstStyle/>
          <a:p>
            <a:r>
              <a:rPr lang="en-US" altLang="zh-CN" smtClean="0"/>
              <a:t>JavaMail</a:t>
            </a:r>
            <a:r>
              <a:rPr lang="zh-CN" altLang="en-US" smtClean="0"/>
              <a:t>主要组件</a:t>
            </a:r>
          </a:p>
        </p:txBody>
      </p:sp>
    </p:spTree>
    <p:extLst>
      <p:ext uri="{BB962C8B-B14F-4D97-AF65-F5344CB8AC3E}">
        <p14:creationId xmlns:p14="http://schemas.microsoft.com/office/powerpoint/2010/main" val="20705336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Autofit/>
          </a:bodyPr>
          <a:lstStyle/>
          <a:p>
            <a:pPr>
              <a:lnSpc>
                <a:spcPct val="90000"/>
              </a:lnSpc>
            </a:pPr>
            <a:r>
              <a:rPr lang="zh-CN" altLang="en-US" sz="2000" dirty="0" smtClean="0"/>
              <a:t>使用</a:t>
            </a:r>
            <a:r>
              <a:rPr lang="en-US" altLang="zh-CN" sz="2000" dirty="0" err="1" smtClean="0"/>
              <a:t>JavaMail</a:t>
            </a:r>
            <a:r>
              <a:rPr lang="zh-CN" altLang="en-US" sz="2000" dirty="0" smtClean="0"/>
              <a:t>发送普通邮件</a:t>
            </a:r>
          </a:p>
          <a:p>
            <a:pPr lvl="1">
              <a:lnSpc>
                <a:spcPct val="90000"/>
              </a:lnSpc>
            </a:pPr>
            <a:r>
              <a:rPr lang="zh-CN" altLang="en-US" sz="1600" dirty="0" smtClean="0"/>
              <a:t>设定所使用的</a:t>
            </a:r>
            <a:r>
              <a:rPr lang="en-US" altLang="zh-CN" sz="1600" dirty="0" smtClean="0"/>
              <a:t>Mail</a:t>
            </a:r>
            <a:r>
              <a:rPr lang="zh-CN" altLang="en-US" sz="1600" dirty="0" smtClean="0"/>
              <a:t>服务器和所使用的传输协议</a:t>
            </a:r>
            <a:endParaRPr lang="en-US" altLang="zh-CN" sz="1600" dirty="0" smtClean="0"/>
          </a:p>
          <a:p>
            <a:pPr lvl="2">
              <a:lnSpc>
                <a:spcPct val="90000"/>
              </a:lnSpc>
            </a:pPr>
            <a:r>
              <a:rPr lang="en-US" altLang="zh-CN" sz="1200" dirty="0" err="1" smtClean="0"/>
              <a:t>props.put</a:t>
            </a:r>
            <a:r>
              <a:rPr lang="en-US" altLang="zh-CN" sz="1200" dirty="0" smtClean="0"/>
              <a:t>("</a:t>
            </a:r>
            <a:r>
              <a:rPr lang="en-US" altLang="zh-CN" sz="1200" dirty="0" err="1" smtClean="0"/>
              <a:t>mail.</a:t>
            </a:r>
            <a:r>
              <a:rPr lang="en-US" altLang="zh-CN" sz="1400" dirty="0" err="1" smtClean="0"/>
              <a:t>transport.protocol</a:t>
            </a:r>
            <a:r>
              <a:rPr lang="en-US" altLang="zh-CN" sz="1400" dirty="0" smtClean="0"/>
              <a:t>", </a:t>
            </a:r>
            <a:r>
              <a:rPr lang="en-US" altLang="zh-CN" sz="1200" dirty="0" smtClean="0"/>
              <a:t>"</a:t>
            </a:r>
            <a:r>
              <a:rPr lang="en-US" altLang="zh-CN" sz="1200" dirty="0" err="1" smtClean="0"/>
              <a:t>smtp</a:t>
            </a:r>
            <a:r>
              <a:rPr lang="en-US" altLang="zh-CN" sz="1200" dirty="0" smtClean="0"/>
              <a:t>");</a:t>
            </a:r>
          </a:p>
          <a:p>
            <a:pPr lvl="2">
              <a:lnSpc>
                <a:spcPct val="90000"/>
              </a:lnSpc>
            </a:pPr>
            <a:r>
              <a:rPr lang="en-US" altLang="zh-CN" sz="1400" dirty="0" err="1" smtClean="0"/>
              <a:t>props.put</a:t>
            </a:r>
            <a:r>
              <a:rPr lang="en-US" altLang="zh-CN" sz="1400" dirty="0" smtClean="0"/>
              <a:t>("</a:t>
            </a:r>
            <a:r>
              <a:rPr lang="en-US" altLang="zh-CN" sz="1400" dirty="0" err="1" smtClean="0"/>
              <a:t>mail.smtp.host</a:t>
            </a:r>
            <a:r>
              <a:rPr lang="en-US" altLang="zh-CN" sz="1400" dirty="0" smtClean="0"/>
              <a:t>", </a:t>
            </a:r>
            <a:r>
              <a:rPr lang="en-US" altLang="zh-CN" sz="1400" dirty="0" err="1" smtClean="0"/>
              <a:t>smtphost</a:t>
            </a:r>
            <a:r>
              <a:rPr lang="en-US" altLang="zh-CN" sz="1400" dirty="0" smtClean="0"/>
              <a:t>);</a:t>
            </a:r>
          </a:p>
          <a:p>
            <a:pPr lvl="2">
              <a:lnSpc>
                <a:spcPct val="90000"/>
              </a:lnSpc>
            </a:pPr>
            <a:r>
              <a:rPr lang="en-US" altLang="zh-CN" sz="1400" dirty="0" err="1" smtClean="0"/>
              <a:t>props.put</a:t>
            </a:r>
            <a:r>
              <a:rPr lang="en-US" altLang="zh-CN" sz="1400" dirty="0" smtClean="0"/>
              <a:t>("</a:t>
            </a:r>
            <a:r>
              <a:rPr lang="en-US" altLang="zh-CN" sz="1400" dirty="0" err="1" smtClean="0"/>
              <a:t>mail.smtp.auth</a:t>
            </a:r>
            <a:r>
              <a:rPr lang="en-US" altLang="zh-CN" sz="1400" dirty="0" smtClean="0"/>
              <a:t>", "true");</a:t>
            </a:r>
          </a:p>
          <a:p>
            <a:pPr lvl="1">
              <a:lnSpc>
                <a:spcPct val="90000"/>
              </a:lnSpc>
            </a:pPr>
            <a:r>
              <a:rPr lang="zh-CN" altLang="en-US" sz="1600" dirty="0" smtClean="0"/>
              <a:t>创建新的</a:t>
            </a:r>
            <a:r>
              <a:rPr lang="en-US" altLang="zh-CN" sz="1600" dirty="0" smtClean="0"/>
              <a:t>Session</a:t>
            </a:r>
            <a:r>
              <a:rPr lang="zh-CN" altLang="en-US" sz="1600" dirty="0" smtClean="0"/>
              <a:t>服务</a:t>
            </a:r>
          </a:p>
          <a:p>
            <a:pPr lvl="2">
              <a:lnSpc>
                <a:spcPct val="90000"/>
              </a:lnSpc>
            </a:pPr>
            <a:r>
              <a:rPr lang="en-US" altLang="zh-CN" sz="1400" dirty="0"/>
              <a:t>Session </a:t>
            </a:r>
            <a:r>
              <a:rPr lang="en-US" altLang="zh-CN" sz="1400" dirty="0" smtClean="0"/>
              <a:t>session=</a:t>
            </a:r>
            <a:r>
              <a:rPr lang="en-US" altLang="zh-CN" sz="1400" dirty="0" err="1" smtClean="0"/>
              <a:t>Session.getInstance</a:t>
            </a:r>
            <a:r>
              <a:rPr lang="en-US" altLang="zh-CN" sz="1400" dirty="0" smtClean="0"/>
              <a:t>(props, new Authenticator())</a:t>
            </a:r>
          </a:p>
          <a:p>
            <a:pPr lvl="1">
              <a:lnSpc>
                <a:spcPct val="90000"/>
              </a:lnSpc>
            </a:pPr>
            <a:r>
              <a:rPr lang="zh-CN" altLang="en-US" sz="1600" dirty="0" smtClean="0"/>
              <a:t>创建一个</a:t>
            </a:r>
            <a:r>
              <a:rPr lang="en-US" altLang="zh-CN" sz="1600" dirty="0" smtClean="0"/>
              <a:t>Message</a:t>
            </a:r>
            <a:r>
              <a:rPr lang="zh-CN" altLang="en-US" sz="1600" dirty="0" smtClean="0"/>
              <a:t>对象</a:t>
            </a:r>
            <a:endParaRPr lang="en-US" altLang="zh-CN" sz="1600" dirty="0" smtClean="0"/>
          </a:p>
          <a:p>
            <a:pPr lvl="2">
              <a:lnSpc>
                <a:spcPct val="90000"/>
              </a:lnSpc>
            </a:pPr>
            <a:r>
              <a:rPr lang="en-US" altLang="zh-CN" sz="1400" dirty="0"/>
              <a:t>n</a:t>
            </a:r>
            <a:r>
              <a:rPr lang="en-US" altLang="zh-CN" sz="1400" dirty="0" smtClean="0"/>
              <a:t>ew </a:t>
            </a:r>
            <a:r>
              <a:rPr lang="en-US" altLang="zh-CN" sz="1400" dirty="0" err="1" smtClean="0"/>
              <a:t>MimeMessage</a:t>
            </a:r>
            <a:r>
              <a:rPr lang="en-US" altLang="zh-CN" sz="1400" dirty="0" smtClean="0"/>
              <a:t>(session)</a:t>
            </a:r>
          </a:p>
          <a:p>
            <a:pPr lvl="1">
              <a:lnSpc>
                <a:spcPct val="90000"/>
              </a:lnSpc>
            </a:pPr>
            <a:r>
              <a:rPr lang="zh-CN" altLang="en-US" sz="1600" dirty="0" smtClean="0"/>
              <a:t>设定发、收件人地址，邮件标题、内容等</a:t>
            </a:r>
          </a:p>
          <a:p>
            <a:pPr lvl="2">
              <a:lnSpc>
                <a:spcPct val="90000"/>
              </a:lnSpc>
            </a:pPr>
            <a:r>
              <a:rPr lang="en-US" altLang="zh-CN" sz="1400" dirty="0" err="1" smtClean="0"/>
              <a:t>message.setFrom</a:t>
            </a:r>
            <a:r>
              <a:rPr lang="en-US" altLang="zh-CN" sz="1400" dirty="0" smtClean="0"/>
              <a:t>(new </a:t>
            </a:r>
            <a:r>
              <a:rPr lang="en-US" altLang="zh-CN" sz="1400" dirty="0" err="1" smtClean="0"/>
              <a:t>InternetAddress</a:t>
            </a:r>
            <a:r>
              <a:rPr lang="en-US" altLang="zh-CN" sz="1400" dirty="0" smtClean="0"/>
              <a:t>(from));</a:t>
            </a:r>
          </a:p>
          <a:p>
            <a:pPr lvl="2">
              <a:lnSpc>
                <a:spcPct val="90000"/>
              </a:lnSpc>
            </a:pPr>
            <a:r>
              <a:rPr lang="en-US" altLang="zh-CN" sz="1400" dirty="0" err="1" smtClean="0"/>
              <a:t>message.addRecipient</a:t>
            </a:r>
            <a:r>
              <a:rPr lang="en-US" altLang="zh-CN" sz="1400" dirty="0" smtClean="0"/>
              <a:t>(Message.RecipientType.TO, new </a:t>
            </a:r>
            <a:r>
              <a:rPr lang="en-US" altLang="zh-CN" sz="1400" dirty="0" err="1" smtClean="0"/>
              <a:t>InternetAddress</a:t>
            </a:r>
            <a:r>
              <a:rPr lang="en-US" altLang="zh-CN" sz="1400" dirty="0" smtClean="0"/>
              <a:t>(to));</a:t>
            </a:r>
          </a:p>
          <a:p>
            <a:pPr lvl="2">
              <a:lnSpc>
                <a:spcPct val="90000"/>
              </a:lnSpc>
            </a:pPr>
            <a:r>
              <a:rPr lang="en-US" altLang="zh-CN" sz="1400" dirty="0" err="1" smtClean="0"/>
              <a:t>message.setSubject</a:t>
            </a:r>
            <a:r>
              <a:rPr lang="en-US" altLang="zh-CN" sz="1400" dirty="0" smtClean="0"/>
              <a:t>("Hello </a:t>
            </a:r>
            <a:r>
              <a:rPr lang="en-US" altLang="zh-CN" sz="1400" dirty="0" err="1" smtClean="0"/>
              <a:t>JavaMail</a:t>
            </a:r>
            <a:r>
              <a:rPr lang="en-US" altLang="zh-CN" sz="1400" dirty="0" smtClean="0"/>
              <a:t>");</a:t>
            </a:r>
          </a:p>
          <a:p>
            <a:pPr lvl="2">
              <a:lnSpc>
                <a:spcPct val="90000"/>
              </a:lnSpc>
            </a:pPr>
            <a:r>
              <a:rPr lang="en-US" altLang="zh-CN" sz="1400" dirty="0" err="1" smtClean="0"/>
              <a:t>message.setText</a:t>
            </a:r>
            <a:r>
              <a:rPr lang="en-US" altLang="zh-CN" sz="1400" dirty="0" smtClean="0"/>
              <a:t>("Welcome to </a:t>
            </a:r>
            <a:r>
              <a:rPr lang="en-US" altLang="zh-CN" sz="1400" dirty="0" err="1" smtClean="0"/>
              <a:t>JavaMail</a:t>
            </a:r>
            <a:r>
              <a:rPr lang="en-US" altLang="zh-CN" sz="1400" dirty="0" smtClean="0"/>
              <a:t>");</a:t>
            </a:r>
            <a:endParaRPr lang="zh-CN" altLang="en-US" sz="1400" dirty="0" smtClean="0"/>
          </a:p>
          <a:p>
            <a:pPr lvl="1">
              <a:lnSpc>
                <a:spcPct val="90000"/>
              </a:lnSpc>
            </a:pPr>
            <a:r>
              <a:rPr lang="zh-CN" altLang="en-US" sz="1600" dirty="0" smtClean="0"/>
              <a:t>使用</a:t>
            </a:r>
            <a:r>
              <a:rPr lang="en-US" altLang="zh-CN" sz="1600" dirty="0" smtClean="0"/>
              <a:t>Transport</a:t>
            </a:r>
            <a:r>
              <a:rPr lang="zh-CN" altLang="en-US" sz="1600" dirty="0" smtClean="0"/>
              <a:t>将邮件发出</a:t>
            </a:r>
          </a:p>
          <a:p>
            <a:pPr lvl="2">
              <a:lnSpc>
                <a:spcPct val="90000"/>
              </a:lnSpc>
            </a:pPr>
            <a:r>
              <a:rPr lang="en-US" altLang="zh-CN" sz="1400" dirty="0" err="1" smtClean="0"/>
              <a:t>Transport.send</a:t>
            </a:r>
            <a:r>
              <a:rPr lang="en-US" altLang="zh-CN" sz="1400" dirty="0" smtClean="0"/>
              <a:t>(message);</a:t>
            </a:r>
            <a:endParaRPr lang="zh-CN" altLang="en-US" sz="1400" dirty="0" smtClean="0"/>
          </a:p>
        </p:txBody>
      </p:sp>
      <p:sp>
        <p:nvSpPr>
          <p:cNvPr id="17410" name="Rectangle 2"/>
          <p:cNvSpPr>
            <a:spLocks noGrp="1" noChangeArrowheads="1"/>
          </p:cNvSpPr>
          <p:nvPr>
            <p:ph type="title"/>
          </p:nvPr>
        </p:nvSpPr>
        <p:spPr/>
        <p:txBody>
          <a:bodyPr>
            <a:normAutofit fontScale="90000"/>
          </a:bodyPr>
          <a:lstStyle/>
          <a:p>
            <a:r>
              <a:rPr lang="zh-CN" altLang="en-US" smtClean="0"/>
              <a:t>发送邮件</a:t>
            </a:r>
            <a:endParaRPr lang="zh-CN" altLang="zh-CN" smtClean="0"/>
          </a:p>
        </p:txBody>
      </p:sp>
    </p:spTree>
    <p:extLst>
      <p:ext uri="{BB962C8B-B14F-4D97-AF65-F5344CB8AC3E}">
        <p14:creationId xmlns:p14="http://schemas.microsoft.com/office/powerpoint/2010/main" val="42286335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zh-CN" altLang="en-US" sz="2800" dirty="0" smtClean="0"/>
              <a:t>某些网站有电子期刊的功能，通常会使用</a:t>
            </a:r>
            <a:r>
              <a:rPr lang="en-US" altLang="zh-CN" sz="2800" dirty="0" smtClean="0"/>
              <a:t>HTML</a:t>
            </a:r>
            <a:r>
              <a:rPr lang="zh-CN" altLang="en-US" sz="2800" dirty="0" smtClean="0"/>
              <a:t>格式来表现丰富的内容</a:t>
            </a:r>
          </a:p>
          <a:p>
            <a:r>
              <a:rPr lang="zh-CN" altLang="en-US" sz="2800" dirty="0" smtClean="0"/>
              <a:t>发送</a:t>
            </a:r>
            <a:r>
              <a:rPr lang="en-US" altLang="zh-CN" sz="2800" dirty="0" smtClean="0"/>
              <a:t>HTML</a:t>
            </a:r>
            <a:r>
              <a:rPr lang="zh-CN" altLang="en-US" sz="2800" dirty="0" smtClean="0"/>
              <a:t>格式内容的邮件与普通邮件的不同点为：</a:t>
            </a:r>
          </a:p>
          <a:p>
            <a:pPr lvl="1"/>
            <a:r>
              <a:rPr lang="zh-CN" altLang="en-US" sz="2400" dirty="0" smtClean="0"/>
              <a:t>使用</a:t>
            </a:r>
            <a:r>
              <a:rPr lang="en-US" altLang="zh-CN" sz="2400" dirty="0" err="1" smtClean="0"/>
              <a:t>MimeBodyPart</a:t>
            </a:r>
            <a:r>
              <a:rPr lang="zh-CN" altLang="en-US" sz="2400" dirty="0" smtClean="0"/>
              <a:t>类的</a:t>
            </a:r>
            <a:r>
              <a:rPr lang="en-US" altLang="zh-CN" sz="2400" dirty="0" err="1" smtClean="0"/>
              <a:t>setContent</a:t>
            </a:r>
            <a:r>
              <a:rPr lang="zh-CN" altLang="en-US" sz="2400" dirty="0" smtClean="0"/>
              <a:t>方法设定邮件的</a:t>
            </a:r>
            <a:r>
              <a:rPr lang="en-US" altLang="zh-CN" sz="2400" dirty="0" smtClean="0"/>
              <a:t>MIME</a:t>
            </a:r>
            <a:r>
              <a:rPr lang="zh-CN" altLang="en-US" sz="2400" dirty="0" smtClean="0"/>
              <a:t>类型</a:t>
            </a:r>
            <a:r>
              <a:rPr lang="en-US" altLang="zh-CN" sz="2400" dirty="0" smtClean="0"/>
              <a:t>(text/plain</a:t>
            </a:r>
            <a:r>
              <a:rPr lang="zh-CN" altLang="en-US" sz="2400" dirty="0" smtClean="0"/>
              <a:t>或</a:t>
            </a:r>
            <a:r>
              <a:rPr lang="en-US" altLang="zh-CN" sz="2400" dirty="0" smtClean="0"/>
              <a:t>text/html)</a:t>
            </a:r>
          </a:p>
          <a:p>
            <a:endParaRPr lang="en-US" altLang="zh-CN" sz="2800" dirty="0" smtClean="0"/>
          </a:p>
        </p:txBody>
      </p:sp>
      <p:sp>
        <p:nvSpPr>
          <p:cNvPr id="19458" name="Rectangle 2"/>
          <p:cNvSpPr>
            <a:spLocks noGrp="1" noChangeArrowheads="1"/>
          </p:cNvSpPr>
          <p:nvPr>
            <p:ph type="title"/>
          </p:nvPr>
        </p:nvSpPr>
        <p:spPr/>
        <p:txBody>
          <a:bodyPr>
            <a:normAutofit fontScale="90000"/>
          </a:bodyPr>
          <a:lstStyle/>
          <a:p>
            <a:r>
              <a:rPr lang="zh-CN" altLang="en-US" smtClean="0"/>
              <a:t>发送</a:t>
            </a:r>
            <a:r>
              <a:rPr lang="en-US" altLang="zh-CN" smtClean="0"/>
              <a:t>HTML</a:t>
            </a:r>
            <a:r>
              <a:rPr lang="zh-CN" altLang="en-US" smtClean="0"/>
              <a:t>格式邮件</a:t>
            </a:r>
          </a:p>
        </p:txBody>
      </p:sp>
      <p:sp>
        <p:nvSpPr>
          <p:cNvPr id="19460" name="TextBox 3"/>
          <p:cNvSpPr txBox="1">
            <a:spLocks noChangeArrowheads="1"/>
          </p:cNvSpPr>
          <p:nvPr/>
        </p:nvSpPr>
        <p:spPr bwMode="auto">
          <a:xfrm>
            <a:off x="1447800" y="3291830"/>
            <a:ext cx="6477000" cy="163121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marL="914400">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a:defRPr sz="2000">
                <a:solidFill>
                  <a:schemeClr val="tx1"/>
                </a:solidFill>
                <a:latin typeface="微软雅黑" pitchFamily="34" charset="-122"/>
                <a:ea typeface="微软雅黑" pitchFamily="34" charset="-122"/>
              </a:defRPr>
            </a:lvl6pPr>
            <a:lvl7pPr>
              <a:defRPr sz="2000">
                <a:solidFill>
                  <a:schemeClr val="tx1"/>
                </a:solidFill>
                <a:latin typeface="微软雅黑" pitchFamily="34" charset="-122"/>
                <a:ea typeface="微软雅黑" pitchFamily="34" charset="-122"/>
              </a:defRPr>
            </a:lvl7pPr>
            <a:lvl8pPr>
              <a:defRPr sz="2000">
                <a:solidFill>
                  <a:schemeClr val="tx1"/>
                </a:solidFill>
                <a:latin typeface="微软雅黑" pitchFamily="34" charset="-122"/>
                <a:ea typeface="微软雅黑" pitchFamily="34" charset="-122"/>
              </a:defRPr>
            </a:lvl8pPr>
            <a:lvl9pPr>
              <a:defRPr sz="2000">
                <a:solidFill>
                  <a:schemeClr val="tx1"/>
                </a:solidFill>
                <a:latin typeface="微软雅黑" pitchFamily="34" charset="-122"/>
                <a:ea typeface="微软雅黑" pitchFamily="34" charset="-122"/>
              </a:defRPr>
            </a:lvl9pPr>
          </a:lstStyle>
          <a:p>
            <a:pPr lvl="2" eaLnBrk="1" hangingPunct="1"/>
            <a:r>
              <a:rPr lang="en-US" altLang="zh-CN" sz="2000" dirty="0">
                <a:latin typeface="Arial" charset="0"/>
                <a:ea typeface="宋体" charset="-122"/>
              </a:rPr>
              <a:t>new </a:t>
            </a:r>
            <a:r>
              <a:rPr lang="en-US" altLang="zh-CN" sz="2000" dirty="0" err="1">
                <a:latin typeface="Arial" charset="0"/>
                <a:ea typeface="宋体" charset="-122"/>
              </a:rPr>
              <a:t>MimeBodyPart</a:t>
            </a:r>
            <a:r>
              <a:rPr lang="en-US" altLang="zh-CN" sz="2000" dirty="0">
                <a:latin typeface="Arial" charset="0"/>
                <a:ea typeface="宋体" charset="-122"/>
              </a:rPr>
              <a:t>().</a:t>
            </a:r>
            <a:r>
              <a:rPr lang="en-US" altLang="zh-CN" sz="2000" dirty="0" err="1">
                <a:latin typeface="Arial" charset="0"/>
                <a:ea typeface="宋体" charset="-122"/>
              </a:rPr>
              <a:t>setContent</a:t>
            </a:r>
            <a:r>
              <a:rPr lang="en-US" altLang="zh-CN" sz="2000" dirty="0">
                <a:latin typeface="Arial" charset="0"/>
                <a:ea typeface="宋体" charset="-122"/>
              </a:rPr>
              <a:t>(</a:t>
            </a:r>
            <a:br>
              <a:rPr lang="en-US" altLang="zh-CN" sz="2000" dirty="0">
                <a:latin typeface="Arial" charset="0"/>
                <a:ea typeface="宋体" charset="-122"/>
              </a:rPr>
            </a:br>
            <a:r>
              <a:rPr lang="en-US" altLang="zh-CN" sz="2000" dirty="0">
                <a:latin typeface="Arial" charset="0"/>
                <a:ea typeface="宋体" charset="-122"/>
              </a:rPr>
              <a:t>          </a:t>
            </a:r>
            <a:r>
              <a:rPr lang="en-US" altLang="zh-CN" sz="2000" dirty="0" err="1">
                <a:latin typeface="Arial" charset="0"/>
                <a:ea typeface="宋体" charset="-122"/>
              </a:rPr>
              <a:t>messageText</a:t>
            </a:r>
            <a:r>
              <a:rPr lang="en-US" altLang="zh-CN" sz="2000" dirty="0">
                <a:latin typeface="Arial" charset="0"/>
                <a:ea typeface="宋体" charset="-122"/>
              </a:rPr>
              <a:t>,”text/</a:t>
            </a:r>
            <a:r>
              <a:rPr lang="en-US" altLang="zh-CN" sz="2000" dirty="0" err="1">
                <a:latin typeface="Arial" charset="0"/>
                <a:ea typeface="宋体" charset="-122"/>
              </a:rPr>
              <a:t>html;charset</a:t>
            </a:r>
            <a:r>
              <a:rPr lang="en-US" altLang="zh-CN" sz="2000" dirty="0">
                <a:latin typeface="Arial" charset="0"/>
                <a:ea typeface="宋体" charset="-122"/>
              </a:rPr>
              <a:t>=gb2312”);</a:t>
            </a:r>
          </a:p>
          <a:p>
            <a:pPr lvl="2" eaLnBrk="1" hangingPunct="1"/>
            <a:r>
              <a:rPr lang="en-US" altLang="zh-CN" sz="2000" dirty="0">
                <a:latin typeface="Arial" charset="0"/>
                <a:ea typeface="宋体" charset="-122"/>
              </a:rPr>
              <a:t>new </a:t>
            </a:r>
            <a:r>
              <a:rPr lang="en-US" altLang="zh-CN" sz="2000" dirty="0" err="1">
                <a:latin typeface="Arial" charset="0"/>
                <a:ea typeface="宋体" charset="-122"/>
              </a:rPr>
              <a:t>MimeMultipart</a:t>
            </a:r>
            <a:r>
              <a:rPr lang="en-US" altLang="zh-CN" sz="2000" dirty="0">
                <a:latin typeface="Arial" charset="0"/>
                <a:ea typeface="宋体" charset="-122"/>
              </a:rPr>
              <a:t>().</a:t>
            </a:r>
            <a:r>
              <a:rPr lang="en-US" altLang="zh-CN" sz="2000" dirty="0" err="1">
                <a:latin typeface="Arial" charset="0"/>
                <a:ea typeface="宋体" charset="-122"/>
              </a:rPr>
              <a:t>addBodyPart</a:t>
            </a:r>
            <a:r>
              <a:rPr lang="en-US" altLang="zh-CN" sz="2000" dirty="0">
                <a:latin typeface="Arial" charset="0"/>
                <a:ea typeface="宋体" charset="-122"/>
              </a:rPr>
              <a:t>(</a:t>
            </a:r>
            <a:br>
              <a:rPr lang="en-US" altLang="zh-CN" sz="2000" dirty="0">
                <a:latin typeface="Arial" charset="0"/>
                <a:ea typeface="宋体" charset="-122"/>
              </a:rPr>
            </a:br>
            <a:r>
              <a:rPr lang="en-US" altLang="zh-CN" sz="2000" dirty="0">
                <a:latin typeface="Arial" charset="0"/>
                <a:ea typeface="宋体" charset="-122"/>
              </a:rPr>
              <a:t>            </a:t>
            </a:r>
            <a:r>
              <a:rPr lang="en-US" altLang="zh-CN" sz="2000" dirty="0" err="1">
                <a:latin typeface="Arial" charset="0"/>
                <a:ea typeface="宋体" charset="-122"/>
              </a:rPr>
              <a:t>mimeBodyPart</a:t>
            </a:r>
            <a:r>
              <a:rPr lang="en-US" altLang="zh-CN" sz="2000" dirty="0">
                <a:latin typeface="Arial" charset="0"/>
                <a:ea typeface="宋体" charset="-122"/>
              </a:rPr>
              <a:t>);</a:t>
            </a:r>
          </a:p>
          <a:p>
            <a:pPr lvl="2" eaLnBrk="1" hangingPunct="1"/>
            <a:r>
              <a:rPr lang="en-US" altLang="zh-CN" sz="2000" dirty="0" err="1">
                <a:latin typeface="Arial" charset="0"/>
                <a:ea typeface="宋体" charset="-122"/>
              </a:rPr>
              <a:t>message.setContent</a:t>
            </a:r>
            <a:r>
              <a:rPr lang="en-US" altLang="zh-CN" sz="2000" dirty="0">
                <a:latin typeface="Arial" charset="0"/>
                <a:ea typeface="宋体" charset="-122"/>
              </a:rPr>
              <a:t>(</a:t>
            </a:r>
            <a:r>
              <a:rPr lang="en-US" altLang="zh-CN" sz="2000" dirty="0" err="1">
                <a:latin typeface="Arial" charset="0"/>
                <a:ea typeface="宋体" charset="-122"/>
              </a:rPr>
              <a:t>mimeMultipart</a:t>
            </a:r>
            <a:r>
              <a:rPr lang="en-US" altLang="zh-CN" sz="2000" dirty="0">
                <a:latin typeface="Arial" charset="0"/>
                <a:ea typeface="宋体" charset="-122"/>
              </a:rPr>
              <a:t>);</a:t>
            </a:r>
          </a:p>
        </p:txBody>
      </p:sp>
    </p:spTree>
    <p:extLst>
      <p:ext uri="{BB962C8B-B14F-4D97-AF65-F5344CB8AC3E}">
        <p14:creationId xmlns:p14="http://schemas.microsoft.com/office/powerpoint/2010/main" val="23181529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smtClean="0"/>
              <a:t>将邮件内容存入</a:t>
            </a:r>
            <a:r>
              <a:rPr lang="en-US" altLang="zh-CN" smtClean="0"/>
              <a:t>MimeBodyPart</a:t>
            </a:r>
            <a:r>
              <a:rPr lang="zh-CN" altLang="en-US" smtClean="0"/>
              <a:t>对象中</a:t>
            </a:r>
          </a:p>
          <a:p>
            <a:r>
              <a:rPr lang="zh-CN" altLang="en-US" smtClean="0"/>
              <a:t>将附件文件存入另一个</a:t>
            </a:r>
            <a:r>
              <a:rPr lang="en-US" altLang="zh-CN" smtClean="0"/>
              <a:t>MimeBodyPart</a:t>
            </a:r>
            <a:r>
              <a:rPr lang="zh-CN" altLang="en-US" smtClean="0"/>
              <a:t>对象中</a:t>
            </a:r>
          </a:p>
          <a:p>
            <a:r>
              <a:rPr lang="zh-CN" altLang="en-US" smtClean="0"/>
              <a:t>把两个</a:t>
            </a:r>
            <a:r>
              <a:rPr lang="en-US" altLang="zh-CN" smtClean="0"/>
              <a:t>MimeBodyPart</a:t>
            </a:r>
            <a:r>
              <a:rPr lang="zh-CN" altLang="en-US" smtClean="0"/>
              <a:t>对象添加到</a:t>
            </a:r>
            <a:r>
              <a:rPr lang="en-US" altLang="zh-CN" smtClean="0"/>
              <a:t>MimeMultipart</a:t>
            </a:r>
            <a:r>
              <a:rPr lang="zh-CN" altLang="en-US" smtClean="0"/>
              <a:t>对象中</a:t>
            </a:r>
            <a:endParaRPr lang="en-US" altLang="zh-CN" smtClean="0"/>
          </a:p>
          <a:p>
            <a:r>
              <a:rPr lang="zh-CN" altLang="en-US" smtClean="0"/>
              <a:t>合二为一地加入</a:t>
            </a:r>
            <a:r>
              <a:rPr lang="en-US" altLang="zh-CN" smtClean="0"/>
              <a:t>Message</a:t>
            </a:r>
            <a:r>
              <a:rPr lang="zh-CN" altLang="en-US" smtClean="0"/>
              <a:t>对象中送出</a:t>
            </a:r>
            <a:endParaRPr lang="en-US" altLang="zh-CN" smtClean="0"/>
          </a:p>
          <a:p>
            <a:pPr lvl="1"/>
            <a:endParaRPr lang="zh-CN" altLang="en-US" smtClean="0"/>
          </a:p>
          <a:p>
            <a:pPr lvl="1"/>
            <a:r>
              <a:rPr lang="zh-CN" altLang="en-US" smtClean="0"/>
              <a:t>在</a:t>
            </a:r>
            <a:r>
              <a:rPr lang="en-US" altLang="zh-CN" smtClean="0"/>
              <a:t>C/S</a:t>
            </a:r>
            <a:r>
              <a:rPr lang="zh-CN" altLang="en-US" smtClean="0"/>
              <a:t>结构的程序里可以方便的增加附件</a:t>
            </a:r>
          </a:p>
          <a:p>
            <a:pPr lvl="1"/>
            <a:r>
              <a:rPr lang="zh-CN" altLang="en-US" smtClean="0"/>
              <a:t>在</a:t>
            </a:r>
            <a:r>
              <a:rPr lang="en-US" altLang="zh-CN" smtClean="0"/>
              <a:t>B/S</a:t>
            </a:r>
            <a:r>
              <a:rPr lang="zh-CN" altLang="en-US" smtClean="0"/>
              <a:t>结构应用中需要实现文件上传功能</a:t>
            </a:r>
          </a:p>
        </p:txBody>
      </p:sp>
      <p:sp>
        <p:nvSpPr>
          <p:cNvPr id="20482" name="Rectangle 2"/>
          <p:cNvSpPr>
            <a:spLocks noGrp="1" noChangeArrowheads="1"/>
          </p:cNvSpPr>
          <p:nvPr>
            <p:ph type="title"/>
          </p:nvPr>
        </p:nvSpPr>
        <p:spPr/>
        <p:txBody>
          <a:bodyPr>
            <a:normAutofit fontScale="90000"/>
          </a:bodyPr>
          <a:lstStyle/>
          <a:p>
            <a:r>
              <a:rPr lang="zh-CN" altLang="zh-CN" smtClean="0"/>
              <a:t>发送</a:t>
            </a:r>
            <a:r>
              <a:rPr lang="zh-CN" altLang="en-US" smtClean="0"/>
              <a:t>带附件的邮件</a:t>
            </a:r>
            <a:endParaRPr lang="zh-CN" altLang="zh-CN" smtClean="0"/>
          </a:p>
        </p:txBody>
      </p:sp>
    </p:spTree>
    <p:extLst>
      <p:ext uri="{BB962C8B-B14F-4D97-AF65-F5344CB8AC3E}">
        <p14:creationId xmlns:p14="http://schemas.microsoft.com/office/powerpoint/2010/main" val="40379579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Autofit/>
          </a:bodyPr>
          <a:lstStyle/>
          <a:p>
            <a:r>
              <a:rPr lang="zh-CN" altLang="en-US" sz="2400" dirty="0" smtClean="0"/>
              <a:t>使用</a:t>
            </a:r>
            <a:r>
              <a:rPr lang="en-US" altLang="zh-CN" sz="2400" dirty="0" err="1" smtClean="0"/>
              <a:t>JavaMail</a:t>
            </a:r>
            <a:r>
              <a:rPr lang="zh-CN" altLang="en-US" sz="2400" dirty="0" smtClean="0"/>
              <a:t>接收普通邮件</a:t>
            </a:r>
            <a:endParaRPr lang="en-US" altLang="zh-CN" sz="2400" dirty="0" smtClean="0"/>
          </a:p>
          <a:p>
            <a:pPr lvl="1"/>
            <a:r>
              <a:rPr lang="zh-CN" altLang="en-US" sz="1800" dirty="0" smtClean="0"/>
              <a:t>设定所使用的</a:t>
            </a:r>
            <a:r>
              <a:rPr lang="en-US" altLang="zh-CN" sz="1800" dirty="0" smtClean="0"/>
              <a:t>Mail</a:t>
            </a:r>
            <a:r>
              <a:rPr lang="zh-CN" altLang="en-US" sz="1800" dirty="0" smtClean="0"/>
              <a:t>服务器和所使用的传输协议</a:t>
            </a:r>
            <a:endParaRPr lang="en-US" altLang="zh-CN" sz="1800" dirty="0" smtClean="0"/>
          </a:p>
          <a:p>
            <a:pPr lvl="2"/>
            <a:r>
              <a:rPr lang="en-US" altLang="zh-CN" sz="1600" dirty="0" err="1" smtClean="0"/>
              <a:t>props.setProperty</a:t>
            </a:r>
            <a:r>
              <a:rPr lang="en-US" altLang="zh-CN" sz="1600" dirty="0" smtClean="0"/>
              <a:t>("</a:t>
            </a:r>
            <a:r>
              <a:rPr lang="en-US" altLang="zh-CN" sz="1600" dirty="0" err="1" smtClean="0"/>
              <a:t>mail.store.protocol</a:t>
            </a:r>
            <a:r>
              <a:rPr lang="en-US" altLang="zh-CN" sz="1600" dirty="0" smtClean="0"/>
              <a:t>", protocol); </a:t>
            </a:r>
            <a:endParaRPr lang="zh-CN" altLang="en-US" sz="1600" dirty="0" smtClean="0"/>
          </a:p>
          <a:p>
            <a:pPr lvl="2"/>
            <a:r>
              <a:rPr lang="en-US" altLang="zh-CN" sz="1600" dirty="0" err="1" smtClean="0"/>
              <a:t>props.setProperty</a:t>
            </a:r>
            <a:r>
              <a:rPr lang="en-US" altLang="zh-CN" sz="1600" dirty="0" smtClean="0"/>
              <a:t>("mail.pop3.host", pop3Server); </a:t>
            </a:r>
          </a:p>
          <a:p>
            <a:pPr lvl="1"/>
            <a:r>
              <a:rPr lang="zh-CN" altLang="en-US" sz="1800" dirty="0" smtClean="0"/>
              <a:t>创建</a:t>
            </a:r>
            <a:r>
              <a:rPr lang="en-US" altLang="zh-CN" sz="1800" dirty="0" smtClean="0"/>
              <a:t>Session</a:t>
            </a:r>
            <a:r>
              <a:rPr lang="zh-CN" altLang="en-US" sz="1800" dirty="0" smtClean="0"/>
              <a:t>对象</a:t>
            </a:r>
            <a:endParaRPr lang="en-US" altLang="zh-CN" sz="1800" dirty="0" smtClean="0"/>
          </a:p>
          <a:p>
            <a:pPr lvl="2"/>
            <a:r>
              <a:rPr lang="en-US" altLang="zh-CN" sz="1600" dirty="0" smtClean="0"/>
              <a:t>Session </a:t>
            </a:r>
            <a:r>
              <a:rPr lang="en-US" altLang="zh-CN" sz="1600" dirty="0" err="1" smtClean="0"/>
              <a:t>session</a:t>
            </a:r>
            <a:r>
              <a:rPr lang="en-US" altLang="zh-CN" sz="1600" dirty="0" smtClean="0"/>
              <a:t> = </a:t>
            </a:r>
            <a:r>
              <a:rPr lang="en-US" altLang="zh-CN" sz="1600" dirty="0" err="1" smtClean="0"/>
              <a:t>Session.getDefaultInstance</a:t>
            </a:r>
            <a:r>
              <a:rPr lang="en-US" altLang="zh-CN" sz="1600" dirty="0" smtClean="0"/>
              <a:t>(props, null);</a:t>
            </a:r>
            <a:endParaRPr lang="zh-CN" altLang="en-US" sz="1600" dirty="0" smtClean="0"/>
          </a:p>
          <a:p>
            <a:pPr lvl="1"/>
            <a:r>
              <a:rPr lang="zh-CN" altLang="en-US" sz="1800" dirty="0" smtClean="0"/>
              <a:t>使用</a:t>
            </a:r>
            <a:r>
              <a:rPr lang="en-US" altLang="zh-CN" sz="1800" dirty="0" smtClean="0"/>
              <a:t>Session</a:t>
            </a:r>
            <a:r>
              <a:rPr lang="zh-CN" altLang="en-US" sz="1800" dirty="0" smtClean="0"/>
              <a:t>得到</a:t>
            </a:r>
            <a:r>
              <a:rPr lang="en-US" altLang="zh-CN" sz="1800" dirty="0" smtClean="0"/>
              <a:t>Store</a:t>
            </a:r>
            <a:r>
              <a:rPr lang="zh-CN" altLang="en-US" sz="1800" dirty="0" smtClean="0"/>
              <a:t>，并连接</a:t>
            </a:r>
          </a:p>
          <a:p>
            <a:pPr lvl="2"/>
            <a:r>
              <a:rPr lang="en-US" altLang="zh-CN" sz="1600" dirty="0" smtClean="0"/>
              <a:t>Store </a:t>
            </a:r>
            <a:r>
              <a:rPr lang="en-US" altLang="zh-CN" sz="1600" dirty="0" err="1" smtClean="0"/>
              <a:t>store</a:t>
            </a:r>
            <a:r>
              <a:rPr lang="en-US" altLang="zh-CN" sz="1600" dirty="0" smtClean="0"/>
              <a:t> = </a:t>
            </a:r>
            <a:r>
              <a:rPr lang="en-US" altLang="zh-CN" sz="1600" dirty="0" err="1" smtClean="0"/>
              <a:t>session.getStore</a:t>
            </a:r>
            <a:r>
              <a:rPr lang="en-US" altLang="zh-CN" sz="1600" dirty="0" smtClean="0"/>
              <a:t>("pop3"); </a:t>
            </a:r>
          </a:p>
          <a:p>
            <a:pPr lvl="2"/>
            <a:r>
              <a:rPr lang="en-US" altLang="zh-CN" sz="1600" dirty="0" err="1" smtClean="0"/>
              <a:t>store.connect</a:t>
            </a:r>
            <a:r>
              <a:rPr lang="en-US" altLang="zh-CN" sz="1600" dirty="0" smtClean="0"/>
              <a:t>(pop3Server</a:t>
            </a:r>
            <a:r>
              <a:rPr lang="zh-CN" altLang="en-US" sz="1600" dirty="0" smtClean="0"/>
              <a:t>，</a:t>
            </a:r>
            <a:r>
              <a:rPr lang="en-US" altLang="zh-CN" sz="1600" dirty="0" smtClean="0"/>
              <a:t>username</a:t>
            </a:r>
            <a:r>
              <a:rPr lang="zh-CN" altLang="en-US" sz="1600" dirty="0" smtClean="0"/>
              <a:t>，</a:t>
            </a:r>
            <a:r>
              <a:rPr lang="en-US" altLang="zh-CN" sz="1600" dirty="0" smtClean="0"/>
              <a:t>password);</a:t>
            </a:r>
          </a:p>
          <a:p>
            <a:pPr lvl="1"/>
            <a:r>
              <a:rPr lang="zh-CN" altLang="en-US" sz="1800" dirty="0" smtClean="0"/>
              <a:t>从</a:t>
            </a:r>
            <a:r>
              <a:rPr lang="en-US" altLang="zh-CN" sz="1800" dirty="0" smtClean="0"/>
              <a:t>Store</a:t>
            </a:r>
            <a:r>
              <a:rPr lang="zh-CN" altLang="en-US" sz="1800" dirty="0" smtClean="0"/>
              <a:t>中取得收件箱，并打开，获取邮件信息</a:t>
            </a:r>
          </a:p>
          <a:p>
            <a:pPr lvl="2"/>
            <a:r>
              <a:rPr lang="da-DK" altLang="en-US" sz="1600" dirty="0" smtClean="0"/>
              <a:t>Folder folder = store.getFolder("INBOX");</a:t>
            </a:r>
          </a:p>
          <a:p>
            <a:pPr lvl="2"/>
            <a:r>
              <a:rPr lang="da-DK" altLang="en-US" sz="1600" dirty="0" smtClean="0"/>
              <a:t>folder.open(Folder.READ_ONLY);</a:t>
            </a:r>
          </a:p>
          <a:p>
            <a:pPr lvl="2"/>
            <a:r>
              <a:rPr lang="da-DK" altLang="en-US" sz="1600" dirty="0" smtClean="0"/>
              <a:t>Message message[] = folder.getMessages();</a:t>
            </a:r>
            <a:endParaRPr lang="en-US" altLang="zh-CN" sz="1600" dirty="0" smtClean="0"/>
          </a:p>
        </p:txBody>
      </p:sp>
      <p:sp>
        <p:nvSpPr>
          <p:cNvPr id="21506" name="Rectangle 2"/>
          <p:cNvSpPr>
            <a:spLocks noGrp="1" noChangeArrowheads="1"/>
          </p:cNvSpPr>
          <p:nvPr>
            <p:ph type="title"/>
          </p:nvPr>
        </p:nvSpPr>
        <p:spPr/>
        <p:txBody>
          <a:bodyPr>
            <a:normAutofit fontScale="90000"/>
          </a:bodyPr>
          <a:lstStyle/>
          <a:p>
            <a:r>
              <a:rPr lang="zh-CN" altLang="zh-CN" smtClean="0"/>
              <a:t>接收邮件</a:t>
            </a:r>
          </a:p>
        </p:txBody>
      </p:sp>
    </p:spTree>
    <p:extLst>
      <p:ext uri="{BB962C8B-B14F-4D97-AF65-F5344CB8AC3E}">
        <p14:creationId xmlns:p14="http://schemas.microsoft.com/office/powerpoint/2010/main" val="286055994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fontScale="92500" lnSpcReduction="20000"/>
          </a:bodyPr>
          <a:lstStyle/>
          <a:p>
            <a:pPr eaLnBrk="1" hangingPunct="1"/>
            <a:r>
              <a:rPr lang="zh-CN" altLang="en-US" dirty="0" smtClean="0"/>
              <a:t>邮件传输的基本原理</a:t>
            </a:r>
            <a:endParaRPr lang="en-US" altLang="zh-CN" dirty="0" smtClean="0"/>
          </a:p>
          <a:p>
            <a:pPr eaLnBrk="1" hangingPunct="1"/>
            <a:r>
              <a:rPr lang="zh-CN" altLang="en-US" dirty="0" smtClean="0"/>
              <a:t>邮件服务中常用的协议</a:t>
            </a:r>
            <a:endParaRPr lang="en-US" altLang="zh-CN" dirty="0" smtClean="0"/>
          </a:p>
          <a:p>
            <a:pPr lvl="1" eaLnBrk="1" hangingPunct="1"/>
            <a:r>
              <a:rPr lang="en-US" altLang="zh-CN" dirty="0" smtClean="0"/>
              <a:t>SMTP</a:t>
            </a:r>
            <a:r>
              <a:rPr lang="zh-CN" altLang="en-US" dirty="0" smtClean="0"/>
              <a:t>协议</a:t>
            </a:r>
            <a:endParaRPr lang="en-US" altLang="zh-CN" dirty="0" smtClean="0"/>
          </a:p>
          <a:p>
            <a:pPr lvl="1" eaLnBrk="1" hangingPunct="1"/>
            <a:r>
              <a:rPr lang="en-US" altLang="zh-CN" dirty="0" smtClean="0"/>
              <a:t>POP</a:t>
            </a:r>
            <a:r>
              <a:rPr lang="zh-CN" altLang="en-US" dirty="0" smtClean="0"/>
              <a:t>协议</a:t>
            </a:r>
            <a:endParaRPr lang="en-US" altLang="zh-CN" dirty="0" smtClean="0"/>
          </a:p>
          <a:p>
            <a:pPr lvl="1" eaLnBrk="1" hangingPunct="1"/>
            <a:r>
              <a:rPr lang="en-US" altLang="zh-CN" dirty="0" smtClean="0"/>
              <a:t>IMAP</a:t>
            </a:r>
            <a:r>
              <a:rPr lang="zh-CN" altLang="en-US" dirty="0" smtClean="0"/>
              <a:t>协议</a:t>
            </a:r>
            <a:endParaRPr lang="en-US" altLang="zh-CN" dirty="0" smtClean="0"/>
          </a:p>
          <a:p>
            <a:pPr eaLnBrk="1" hangingPunct="1"/>
            <a:r>
              <a:rPr lang="en-US" altLang="zh-CN" dirty="0" err="1" smtClean="0"/>
              <a:t>JavaMail</a:t>
            </a:r>
            <a:r>
              <a:rPr lang="zh-CN" altLang="en-US" dirty="0" smtClean="0"/>
              <a:t>进行邮件的收发</a:t>
            </a:r>
            <a:endParaRPr lang="en-US" altLang="zh-CN" dirty="0" smtClean="0"/>
          </a:p>
          <a:p>
            <a:pPr lvl="1" eaLnBrk="1" hangingPunct="1"/>
            <a:r>
              <a:rPr lang="zh-CN" altLang="en-US" dirty="0" smtClean="0"/>
              <a:t>接收邮件</a:t>
            </a:r>
            <a:endParaRPr lang="en-US" altLang="zh-CN" dirty="0" smtClean="0"/>
          </a:p>
          <a:p>
            <a:pPr lvl="1" eaLnBrk="1" hangingPunct="1"/>
            <a:r>
              <a:rPr lang="zh-CN" altLang="en-US" dirty="0" smtClean="0"/>
              <a:t>发送邮件</a:t>
            </a:r>
          </a:p>
        </p:txBody>
      </p:sp>
      <p:sp>
        <p:nvSpPr>
          <p:cNvPr id="22530" name="Rectangle 2"/>
          <p:cNvSpPr>
            <a:spLocks noGrp="1" noChangeArrowheads="1"/>
          </p:cNvSpPr>
          <p:nvPr>
            <p:ph type="title"/>
          </p:nvPr>
        </p:nvSpPr>
        <p:spPr/>
        <p:txBody>
          <a:bodyPr>
            <a:normAutofit fontScale="90000"/>
          </a:bodyPr>
          <a:lstStyle/>
          <a:p>
            <a:pPr eaLnBrk="1" hangingPunct="1"/>
            <a:r>
              <a:rPr lang="zh-CN" altLang="zh-CN" smtClean="0"/>
              <a:t>小结</a:t>
            </a:r>
          </a:p>
        </p:txBody>
      </p:sp>
    </p:spTree>
    <p:extLst>
      <p:ext uri="{BB962C8B-B14F-4D97-AF65-F5344CB8AC3E}">
        <p14:creationId xmlns:p14="http://schemas.microsoft.com/office/powerpoint/2010/main" val="3695244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marL="0" indent="0">
              <a:buNone/>
            </a:pPr>
            <a:r>
              <a:rPr lang="en-US" altLang="zh-CN" dirty="0" smtClean="0">
                <a:solidFill>
                  <a:srgbClr val="FF0000"/>
                </a:solidFill>
              </a:rPr>
              <a:t>14.1 </a:t>
            </a:r>
            <a:r>
              <a:rPr lang="zh-CN" altLang="en-US" dirty="0" smtClean="0">
                <a:solidFill>
                  <a:srgbClr val="FF0000"/>
                </a:solidFill>
              </a:rPr>
              <a:t>电子邮件</a:t>
            </a:r>
            <a:r>
              <a:rPr lang="en-US" altLang="zh-CN" dirty="0" smtClean="0">
                <a:solidFill>
                  <a:srgbClr val="FF0000"/>
                </a:solidFill>
              </a:rPr>
              <a:t>(Email)</a:t>
            </a:r>
          </a:p>
          <a:p>
            <a:pPr marL="0" indent="0">
              <a:buNone/>
            </a:pPr>
            <a:r>
              <a:rPr lang="en-US" altLang="zh-CN" dirty="0" smtClean="0"/>
              <a:t>14.2 </a:t>
            </a:r>
            <a:r>
              <a:rPr lang="en-US" altLang="zh-CN" dirty="0" err="1" smtClean="0"/>
              <a:t>JavaMail</a:t>
            </a:r>
            <a:endParaRPr lang="en-US" altLang="zh-CN" dirty="0" smtClean="0"/>
          </a:p>
        </p:txBody>
      </p:sp>
      <p:sp>
        <p:nvSpPr>
          <p:cNvPr id="7170" name="Rectangle 2"/>
          <p:cNvSpPr>
            <a:spLocks noGrp="1" noChangeArrowheads="1"/>
          </p:cNvSpPr>
          <p:nvPr>
            <p:ph type="title"/>
          </p:nvPr>
        </p:nvSpPr>
        <p:spPr/>
        <p:txBody>
          <a:bodyPr>
            <a:normAutofit fontScale="90000"/>
          </a:bodyPr>
          <a:lstStyle/>
          <a:p>
            <a:r>
              <a:rPr lang="zh-CN" altLang="en-US" dirty="0"/>
              <a:t>本章大纲</a:t>
            </a:r>
            <a:endParaRPr lang="zh-CN" altLang="zh-CN" dirty="0" smtClean="0"/>
          </a:p>
        </p:txBody>
      </p:sp>
    </p:spTree>
    <p:extLst>
      <p:ext uri="{BB962C8B-B14F-4D97-AF65-F5344CB8AC3E}">
        <p14:creationId xmlns:p14="http://schemas.microsoft.com/office/powerpoint/2010/main" val="178401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fontScale="92500" lnSpcReduction="20000"/>
          </a:bodyPr>
          <a:lstStyle/>
          <a:p>
            <a:r>
              <a:rPr lang="zh-CN" altLang="en-US" dirty="0" smtClean="0"/>
              <a:t>电子邮件是目前网络上使用最多的服务，电子邮件的应用越来越广泛</a:t>
            </a:r>
            <a:endParaRPr lang="en-US" altLang="zh-CN" dirty="0" smtClean="0"/>
          </a:p>
          <a:p>
            <a:pPr lvl="1"/>
            <a:r>
              <a:rPr lang="zh-CN" altLang="en-US" dirty="0" smtClean="0"/>
              <a:t>正常的通信往来</a:t>
            </a:r>
            <a:endParaRPr lang="en-US" altLang="zh-CN" dirty="0" smtClean="0"/>
          </a:p>
          <a:p>
            <a:pPr lvl="1"/>
            <a:r>
              <a:rPr lang="zh-CN" altLang="en-US" dirty="0" smtClean="0"/>
              <a:t>账号注册时，找回密码时等</a:t>
            </a:r>
            <a:endParaRPr lang="en-US" altLang="zh-CN" dirty="0" smtClean="0"/>
          </a:p>
          <a:p>
            <a:pPr lvl="1"/>
            <a:r>
              <a:rPr lang="zh-CN" altLang="en-US" dirty="0" smtClean="0"/>
              <a:t>测试报告的发送</a:t>
            </a:r>
            <a:endParaRPr lang="en-US" altLang="zh-CN" dirty="0" smtClean="0"/>
          </a:p>
          <a:p>
            <a:r>
              <a:rPr lang="zh-CN" altLang="en-US" dirty="0" smtClean="0"/>
              <a:t>一般发送的邮件主要可以分解成</a:t>
            </a:r>
            <a:r>
              <a:rPr lang="en-US" altLang="zh-CN" dirty="0" smtClean="0"/>
              <a:t>2</a:t>
            </a:r>
            <a:r>
              <a:rPr lang="zh-CN" altLang="en-US" dirty="0" smtClean="0"/>
              <a:t>大部分</a:t>
            </a:r>
          </a:p>
          <a:p>
            <a:pPr lvl="1"/>
            <a:r>
              <a:rPr lang="zh-CN" altLang="en-US" dirty="0" smtClean="0"/>
              <a:t>一部分是发信人、接信人、主题等邮件标头</a:t>
            </a:r>
          </a:p>
          <a:p>
            <a:pPr lvl="1"/>
            <a:r>
              <a:rPr lang="zh-CN" altLang="en-US" dirty="0" smtClean="0"/>
              <a:t>另外一部分是邮件内容，有可能带附件</a:t>
            </a:r>
          </a:p>
          <a:p>
            <a:endParaRPr lang="zh-CN" altLang="en-US" dirty="0" smtClean="0"/>
          </a:p>
        </p:txBody>
      </p:sp>
      <p:sp>
        <p:nvSpPr>
          <p:cNvPr id="8194" name="Rectangle 2"/>
          <p:cNvSpPr>
            <a:spLocks noGrp="1" noChangeArrowheads="1"/>
          </p:cNvSpPr>
          <p:nvPr>
            <p:ph type="title"/>
          </p:nvPr>
        </p:nvSpPr>
        <p:spPr/>
        <p:txBody>
          <a:bodyPr>
            <a:normAutofit fontScale="90000"/>
          </a:bodyPr>
          <a:lstStyle/>
          <a:p>
            <a:r>
              <a:rPr lang="zh-CN" altLang="en-US" smtClean="0"/>
              <a:t>电子邮件</a:t>
            </a:r>
            <a:r>
              <a:rPr lang="en-US" altLang="zh-CN" smtClean="0"/>
              <a:t>(Email)</a:t>
            </a:r>
          </a:p>
        </p:txBody>
      </p:sp>
    </p:spTree>
    <p:extLst>
      <p:ext uri="{BB962C8B-B14F-4D97-AF65-F5344CB8AC3E}">
        <p14:creationId xmlns:p14="http://schemas.microsoft.com/office/powerpoint/2010/main" val="1891082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9218" name="Rectangle 2"/>
          <p:cNvSpPr>
            <a:spLocks noGrp="1" noChangeArrowheads="1"/>
          </p:cNvSpPr>
          <p:nvPr>
            <p:ph type="title"/>
          </p:nvPr>
        </p:nvSpPr>
        <p:spPr/>
        <p:txBody>
          <a:bodyPr>
            <a:normAutofit fontScale="90000"/>
          </a:bodyPr>
          <a:lstStyle/>
          <a:p>
            <a:r>
              <a:rPr lang="en-US" altLang="zh-CN" smtClean="0"/>
              <a:t>Email</a:t>
            </a:r>
            <a:r>
              <a:rPr lang="zh-CN" altLang="en-US" smtClean="0"/>
              <a:t>的传输</a:t>
            </a:r>
          </a:p>
        </p:txBody>
      </p:sp>
      <p:pic>
        <p:nvPicPr>
          <p:cNvPr id="921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38" y="800100"/>
            <a:ext cx="8964612"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9917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fontScale="92500" lnSpcReduction="10000"/>
          </a:bodyPr>
          <a:lstStyle/>
          <a:p>
            <a:pPr>
              <a:lnSpc>
                <a:spcPct val="90000"/>
              </a:lnSpc>
              <a:defRPr/>
            </a:pPr>
            <a:r>
              <a:rPr lang="en-US" altLang="zh-CN" dirty="0"/>
              <a:t>SMTP</a:t>
            </a:r>
          </a:p>
          <a:p>
            <a:pPr lvl="1">
              <a:lnSpc>
                <a:spcPct val="90000"/>
              </a:lnSpc>
              <a:defRPr/>
            </a:pPr>
            <a:r>
              <a:rPr lang="zh-CN" altLang="en-US" sz="2400" dirty="0">
                <a:cs typeface="+mn-cs"/>
              </a:rPr>
              <a:t>简单邮件传输协议</a:t>
            </a:r>
            <a:r>
              <a:rPr lang="en-US" altLang="zh-CN" sz="2400" dirty="0">
                <a:cs typeface="+mn-cs"/>
              </a:rPr>
              <a:t>(</a:t>
            </a:r>
            <a:r>
              <a:rPr lang="en-US" altLang="zh-CN" sz="2400" dirty="0" err="1">
                <a:cs typeface="+mn-cs"/>
              </a:rPr>
              <a:t>SimpleMailTransferProtocol,SMTP</a:t>
            </a:r>
            <a:r>
              <a:rPr lang="en-US" altLang="zh-CN" sz="2400" dirty="0">
                <a:cs typeface="+mn-cs"/>
              </a:rPr>
              <a:t>)</a:t>
            </a:r>
            <a:r>
              <a:rPr lang="zh-CN" altLang="en-US" sz="2400" dirty="0">
                <a:cs typeface="+mn-cs"/>
              </a:rPr>
              <a:t>由</a:t>
            </a:r>
            <a:r>
              <a:rPr lang="en-US" altLang="zh-CN" sz="2400" dirty="0">
                <a:cs typeface="+mn-cs"/>
              </a:rPr>
              <a:t>RFC821</a:t>
            </a:r>
            <a:r>
              <a:rPr lang="zh-CN" altLang="en-US" sz="2400" dirty="0">
                <a:cs typeface="+mn-cs"/>
              </a:rPr>
              <a:t>定义，</a:t>
            </a:r>
            <a:r>
              <a:rPr lang="zh-CN" altLang="zh-CN" sz="2400" dirty="0">
                <a:cs typeface="+mn-cs"/>
              </a:rPr>
              <a:t>是一种TCP协议支持的提供可靠且有效电子邮件传输的</a:t>
            </a:r>
            <a:r>
              <a:rPr lang="zh-CN" altLang="zh-CN" sz="2400" dirty="0">
                <a:solidFill>
                  <a:srgbClr val="FF0000"/>
                </a:solidFill>
                <a:cs typeface="+mn-cs"/>
              </a:rPr>
              <a:t>应用层协议</a:t>
            </a:r>
            <a:endParaRPr lang="en-US" altLang="zh-CN" sz="2400" dirty="0">
              <a:cs typeface="+mn-cs"/>
            </a:endParaRPr>
          </a:p>
          <a:p>
            <a:pPr lvl="1">
              <a:lnSpc>
                <a:spcPct val="90000"/>
              </a:lnSpc>
              <a:defRPr/>
            </a:pPr>
            <a:r>
              <a:rPr lang="en-US" altLang="zh-CN" sz="2400" dirty="0">
                <a:cs typeface="+mn-cs"/>
              </a:rPr>
              <a:t>SMTP</a:t>
            </a:r>
            <a:r>
              <a:rPr lang="zh-CN" altLang="en-US" sz="2400" dirty="0">
                <a:cs typeface="+mn-cs"/>
              </a:rPr>
              <a:t>服务器会中转消息给接收方</a:t>
            </a:r>
            <a:r>
              <a:rPr lang="en-US" altLang="zh-CN" sz="2400" dirty="0">
                <a:cs typeface="+mn-cs"/>
              </a:rPr>
              <a:t>SMTP</a:t>
            </a:r>
            <a:r>
              <a:rPr lang="zh-CN" altLang="en-US" sz="2400" dirty="0">
                <a:cs typeface="+mn-cs"/>
              </a:rPr>
              <a:t>服务器以便最终让用户经由</a:t>
            </a:r>
            <a:r>
              <a:rPr lang="en-US" altLang="zh-CN" sz="2400" dirty="0">
                <a:cs typeface="+mn-cs"/>
              </a:rPr>
              <a:t>POP</a:t>
            </a:r>
            <a:r>
              <a:rPr lang="zh-CN" altLang="en-US" sz="2400" dirty="0">
                <a:cs typeface="+mn-cs"/>
              </a:rPr>
              <a:t>或者</a:t>
            </a:r>
            <a:r>
              <a:rPr lang="en-US" altLang="zh-CN" sz="2400" dirty="0">
                <a:cs typeface="+mn-cs"/>
              </a:rPr>
              <a:t>IMAP</a:t>
            </a:r>
            <a:r>
              <a:rPr lang="zh-CN" altLang="en-US" sz="2400" dirty="0">
                <a:cs typeface="+mn-cs"/>
              </a:rPr>
              <a:t>获得邮件内容</a:t>
            </a:r>
            <a:endParaRPr lang="en-US" altLang="zh-CN" sz="2400" dirty="0">
              <a:cs typeface="+mn-cs"/>
            </a:endParaRPr>
          </a:p>
          <a:p>
            <a:pPr>
              <a:lnSpc>
                <a:spcPct val="90000"/>
              </a:lnSpc>
              <a:defRPr/>
            </a:pPr>
            <a:r>
              <a:rPr lang="en-US" altLang="zh-CN" dirty="0"/>
              <a:t>POP</a:t>
            </a:r>
          </a:p>
          <a:p>
            <a:pPr lvl="1">
              <a:lnSpc>
                <a:spcPct val="90000"/>
              </a:lnSpc>
              <a:defRPr/>
            </a:pPr>
            <a:r>
              <a:rPr lang="zh-CN" altLang="en-US" sz="2400" dirty="0">
                <a:cs typeface="+mn-cs"/>
              </a:rPr>
              <a:t>邮局协议</a:t>
            </a:r>
            <a:r>
              <a:rPr lang="en-US" altLang="zh-CN" sz="2400" dirty="0">
                <a:cs typeface="+mn-cs"/>
              </a:rPr>
              <a:t>(Post Office Protocol) </a:t>
            </a:r>
            <a:r>
              <a:rPr lang="zh-CN" altLang="en-US" sz="2400" dirty="0">
                <a:cs typeface="+mn-cs"/>
              </a:rPr>
              <a:t>，目前的版本是</a:t>
            </a:r>
            <a:r>
              <a:rPr lang="en-US" altLang="zh-CN" sz="2400" dirty="0">
                <a:cs typeface="+mn-cs"/>
              </a:rPr>
              <a:t>3</a:t>
            </a:r>
            <a:r>
              <a:rPr lang="zh-CN" altLang="en-US" sz="2400" dirty="0">
                <a:cs typeface="+mn-cs"/>
              </a:rPr>
              <a:t>，故又称为</a:t>
            </a:r>
            <a:r>
              <a:rPr lang="en-US" altLang="zh-CN" sz="2400" dirty="0">
                <a:cs typeface="+mn-cs"/>
              </a:rPr>
              <a:t>POP3</a:t>
            </a:r>
            <a:r>
              <a:rPr lang="zh-CN" altLang="en-US" sz="2400" dirty="0">
                <a:cs typeface="+mn-cs"/>
              </a:rPr>
              <a:t>协议，是由</a:t>
            </a:r>
            <a:r>
              <a:rPr lang="en-US" altLang="zh-CN" sz="2400" dirty="0">
                <a:cs typeface="+mn-cs"/>
              </a:rPr>
              <a:t>RFC1939</a:t>
            </a:r>
            <a:r>
              <a:rPr lang="zh-CN" altLang="en-US" sz="2400" dirty="0">
                <a:cs typeface="+mn-cs"/>
              </a:rPr>
              <a:t>定义的</a:t>
            </a:r>
            <a:endParaRPr lang="en-US" altLang="zh-CN" sz="2400" dirty="0">
              <a:cs typeface="+mn-cs"/>
            </a:endParaRPr>
          </a:p>
          <a:p>
            <a:pPr lvl="1">
              <a:lnSpc>
                <a:spcPct val="90000"/>
              </a:lnSpc>
              <a:defRPr/>
            </a:pPr>
            <a:r>
              <a:rPr lang="en-US" altLang="zh-CN" sz="2400" dirty="0">
                <a:cs typeface="+mn-cs"/>
              </a:rPr>
              <a:t>POP</a:t>
            </a:r>
            <a:r>
              <a:rPr lang="zh-CN" altLang="en-US" sz="2400" dirty="0">
                <a:cs typeface="+mn-cs"/>
              </a:rPr>
              <a:t>协议是允许电子邮件客户端下载服务器上的邮件的协议</a:t>
            </a:r>
          </a:p>
        </p:txBody>
      </p:sp>
      <p:sp>
        <p:nvSpPr>
          <p:cNvPr id="10242" name="Rectangle 2"/>
          <p:cNvSpPr>
            <a:spLocks noGrp="1" noChangeArrowheads="1"/>
          </p:cNvSpPr>
          <p:nvPr>
            <p:ph type="title"/>
          </p:nvPr>
        </p:nvSpPr>
        <p:spPr/>
        <p:txBody>
          <a:bodyPr>
            <a:normAutofit fontScale="90000"/>
          </a:bodyPr>
          <a:lstStyle/>
          <a:p>
            <a:r>
              <a:rPr lang="zh-CN" altLang="zh-CN" smtClean="0"/>
              <a:t>邮件传输协议</a:t>
            </a:r>
          </a:p>
        </p:txBody>
      </p:sp>
    </p:spTree>
    <p:extLst>
      <p:ext uri="{BB962C8B-B14F-4D97-AF65-F5344CB8AC3E}">
        <p14:creationId xmlns:p14="http://schemas.microsoft.com/office/powerpoint/2010/main" val="364153035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Autofit/>
          </a:bodyPr>
          <a:lstStyle/>
          <a:p>
            <a:pPr>
              <a:lnSpc>
                <a:spcPct val="160000"/>
              </a:lnSpc>
              <a:defRPr/>
            </a:pPr>
            <a:r>
              <a:rPr lang="en-US" altLang="zh-CN" sz="2400" dirty="0"/>
              <a:t>IMAP</a:t>
            </a:r>
          </a:p>
          <a:p>
            <a:pPr lvl="1">
              <a:lnSpc>
                <a:spcPct val="80000"/>
              </a:lnSpc>
              <a:defRPr/>
            </a:pPr>
            <a:r>
              <a:rPr lang="zh-CN" altLang="en-US" sz="2200" dirty="0"/>
              <a:t>是更高级的用户接收邮件的协议，是由</a:t>
            </a:r>
            <a:r>
              <a:rPr lang="en-US" altLang="zh-CN" sz="2200" dirty="0"/>
              <a:t>RFC2060</a:t>
            </a:r>
            <a:r>
              <a:rPr lang="zh-CN" altLang="en-US" sz="2200" dirty="0"/>
              <a:t>定义的</a:t>
            </a:r>
            <a:endParaRPr lang="en-US" altLang="zh-CN" sz="2200" dirty="0"/>
          </a:p>
          <a:p>
            <a:pPr lvl="1">
              <a:lnSpc>
                <a:spcPct val="80000"/>
              </a:lnSpc>
              <a:defRPr/>
            </a:pPr>
            <a:r>
              <a:rPr lang="en-US" altLang="zh-CN" sz="2200" dirty="0"/>
              <a:t>IMAP</a:t>
            </a:r>
            <a:r>
              <a:rPr lang="zh-CN" altLang="en-US" sz="2200" dirty="0"/>
              <a:t>全称是因特网消息访问协议</a:t>
            </a:r>
            <a:r>
              <a:rPr lang="en-US" altLang="zh-CN" sz="2200" dirty="0"/>
              <a:t>(Internet Message Access Protocol)</a:t>
            </a:r>
            <a:r>
              <a:rPr lang="zh-CN" altLang="en-US" sz="2200" dirty="0"/>
              <a:t>，目前用的版本是</a:t>
            </a:r>
            <a:r>
              <a:rPr lang="en-US" altLang="zh-CN" sz="2200" dirty="0"/>
              <a:t>4</a:t>
            </a:r>
            <a:r>
              <a:rPr lang="zh-CN" altLang="en-US" sz="2200" dirty="0"/>
              <a:t>，故又称为</a:t>
            </a:r>
            <a:r>
              <a:rPr lang="en-US" altLang="zh-CN" sz="2200" dirty="0"/>
              <a:t>IMAP4</a:t>
            </a:r>
            <a:r>
              <a:rPr lang="zh-CN" altLang="en-US" sz="2200" dirty="0"/>
              <a:t>协议</a:t>
            </a:r>
            <a:endParaRPr lang="en-US" altLang="zh-CN" sz="2200" dirty="0"/>
          </a:p>
          <a:p>
            <a:pPr>
              <a:lnSpc>
                <a:spcPct val="160000"/>
              </a:lnSpc>
              <a:defRPr/>
            </a:pPr>
            <a:r>
              <a:rPr lang="en-US" altLang="zh-CN" sz="2400" dirty="0" smtClean="0"/>
              <a:t>MIME</a:t>
            </a:r>
            <a:endParaRPr lang="en-US" altLang="zh-CN" sz="2400" dirty="0"/>
          </a:p>
          <a:p>
            <a:pPr lvl="1">
              <a:lnSpc>
                <a:spcPct val="80000"/>
              </a:lnSpc>
              <a:defRPr/>
            </a:pPr>
            <a:r>
              <a:rPr lang="zh-CN" altLang="en-US" sz="2200" dirty="0"/>
              <a:t>多用途互联网邮件扩展类型</a:t>
            </a:r>
            <a:r>
              <a:rPr lang="en-US" altLang="zh-CN" sz="2200" dirty="0"/>
              <a:t>(</a:t>
            </a:r>
            <a:r>
              <a:rPr lang="en-US" altLang="zh-CN" sz="2200" dirty="0" err="1"/>
              <a:t>MultipurposeInternetMailExtensions</a:t>
            </a:r>
            <a:r>
              <a:rPr lang="en-US" altLang="zh-CN" sz="2200" dirty="0"/>
              <a:t>)</a:t>
            </a:r>
            <a:r>
              <a:rPr lang="zh-CN" altLang="en-US" sz="2200" dirty="0"/>
              <a:t>，它</a:t>
            </a:r>
            <a:r>
              <a:rPr lang="zh-CN" altLang="en-US" sz="2200" dirty="0">
                <a:solidFill>
                  <a:srgbClr val="FF0000"/>
                </a:solidFill>
              </a:rPr>
              <a:t>不是邮件传输协议</a:t>
            </a:r>
            <a:r>
              <a:rPr lang="zh-CN" altLang="en-US" sz="2200" dirty="0"/>
              <a:t>，但是对于</a:t>
            </a:r>
            <a:r>
              <a:rPr lang="zh-CN" altLang="en-US" sz="2200" dirty="0">
                <a:solidFill>
                  <a:srgbClr val="FF0000"/>
                </a:solidFill>
              </a:rPr>
              <a:t>传输的内容的消息、附件</a:t>
            </a:r>
            <a:r>
              <a:rPr lang="zh-CN" altLang="en-US" sz="2200" dirty="0"/>
              <a:t>以及其他的内容定义了格式。可以理解成一个定义格式的标准</a:t>
            </a:r>
            <a:endParaRPr lang="en-US" altLang="zh-CN" sz="2200" dirty="0"/>
          </a:p>
        </p:txBody>
      </p:sp>
      <p:sp>
        <p:nvSpPr>
          <p:cNvPr id="12290" name="Rectangle 2"/>
          <p:cNvSpPr>
            <a:spLocks noGrp="1" noChangeArrowheads="1"/>
          </p:cNvSpPr>
          <p:nvPr>
            <p:ph type="title"/>
          </p:nvPr>
        </p:nvSpPr>
        <p:spPr/>
        <p:txBody>
          <a:bodyPr>
            <a:normAutofit fontScale="90000"/>
          </a:bodyPr>
          <a:lstStyle/>
          <a:p>
            <a:r>
              <a:rPr lang="zh-CN" altLang="en-US" smtClean="0"/>
              <a:t>邮件传输协议</a:t>
            </a:r>
            <a:r>
              <a:rPr lang="en-US" altLang="zh-CN" smtClean="0"/>
              <a:t>(</a:t>
            </a:r>
            <a:r>
              <a:rPr lang="zh-CN" altLang="en-US" smtClean="0"/>
              <a:t>续</a:t>
            </a:r>
            <a:r>
              <a:rPr lang="en-US" altLang="zh-CN" smtClean="0"/>
              <a:t>)</a:t>
            </a:r>
          </a:p>
        </p:txBody>
      </p:sp>
    </p:spTree>
    <p:extLst>
      <p:ext uri="{BB962C8B-B14F-4D97-AF65-F5344CB8AC3E}">
        <p14:creationId xmlns:p14="http://schemas.microsoft.com/office/powerpoint/2010/main" val="53096406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marL="0" indent="0">
              <a:buNone/>
            </a:pPr>
            <a:r>
              <a:rPr lang="en-US" altLang="zh-CN" dirty="0" smtClean="0"/>
              <a:t>14.1 </a:t>
            </a:r>
            <a:r>
              <a:rPr lang="zh-CN" altLang="en-US" dirty="0" smtClean="0"/>
              <a:t>电子邮件</a:t>
            </a:r>
            <a:r>
              <a:rPr lang="en-US" altLang="zh-CN" dirty="0" smtClean="0"/>
              <a:t>(Email)</a:t>
            </a:r>
          </a:p>
          <a:p>
            <a:pPr marL="0" indent="0">
              <a:buNone/>
            </a:pPr>
            <a:r>
              <a:rPr lang="en-US" altLang="zh-CN" dirty="0" smtClean="0">
                <a:solidFill>
                  <a:srgbClr val="FF0000"/>
                </a:solidFill>
              </a:rPr>
              <a:t>14.2 </a:t>
            </a:r>
            <a:r>
              <a:rPr lang="en-US" altLang="zh-CN" dirty="0" err="1" smtClean="0">
                <a:solidFill>
                  <a:srgbClr val="FF0000"/>
                </a:solidFill>
              </a:rPr>
              <a:t>JavaMail</a:t>
            </a:r>
            <a:endParaRPr lang="en-US" altLang="zh-CN" dirty="0" smtClean="0">
              <a:solidFill>
                <a:srgbClr val="FF0000"/>
              </a:solidFill>
            </a:endParaRPr>
          </a:p>
        </p:txBody>
      </p:sp>
      <p:sp>
        <p:nvSpPr>
          <p:cNvPr id="7170" name="Rectangle 2"/>
          <p:cNvSpPr>
            <a:spLocks noGrp="1" noChangeArrowheads="1"/>
          </p:cNvSpPr>
          <p:nvPr>
            <p:ph type="title"/>
          </p:nvPr>
        </p:nvSpPr>
        <p:spPr/>
        <p:txBody>
          <a:bodyPr>
            <a:normAutofit fontScale="90000"/>
          </a:bodyPr>
          <a:lstStyle/>
          <a:p>
            <a:r>
              <a:rPr lang="zh-CN" altLang="en-US" dirty="0"/>
              <a:t>本章大纲</a:t>
            </a:r>
            <a:endParaRPr lang="zh-CN" altLang="zh-CN" dirty="0" smtClean="0"/>
          </a:p>
        </p:txBody>
      </p:sp>
    </p:spTree>
    <p:extLst>
      <p:ext uri="{BB962C8B-B14F-4D97-AF65-F5344CB8AC3E}">
        <p14:creationId xmlns:p14="http://schemas.microsoft.com/office/powerpoint/2010/main" val="1669420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323528" y="731212"/>
            <a:ext cx="8229600" cy="3394472"/>
          </a:xfrm>
        </p:spPr>
        <p:txBody>
          <a:bodyPr>
            <a:normAutofit/>
          </a:bodyPr>
          <a:lstStyle/>
          <a:p>
            <a:r>
              <a:rPr lang="en-US" altLang="zh-CN" sz="2800" dirty="0" err="1" smtClean="0"/>
              <a:t>JavaMail</a:t>
            </a:r>
            <a:r>
              <a:rPr lang="zh-CN" altLang="en-US" sz="2800" dirty="0" smtClean="0"/>
              <a:t>是</a:t>
            </a:r>
            <a:r>
              <a:rPr lang="en-US" altLang="zh-CN" sz="2800" dirty="0" smtClean="0"/>
              <a:t>sun</a:t>
            </a:r>
            <a:r>
              <a:rPr lang="zh-CN" altLang="en-US" sz="2800" dirty="0" smtClean="0"/>
              <a:t>公司发布的，在</a:t>
            </a:r>
            <a:r>
              <a:rPr lang="en-US" altLang="zh-CN" sz="2800" dirty="0" smtClean="0"/>
              <a:t>Java</a:t>
            </a:r>
            <a:r>
              <a:rPr lang="zh-CN" altLang="en-US" sz="2800" dirty="0" smtClean="0"/>
              <a:t>程序中处理</a:t>
            </a:r>
            <a:r>
              <a:rPr lang="en-US" altLang="zh-CN" sz="2800" dirty="0" smtClean="0"/>
              <a:t>Email</a:t>
            </a:r>
            <a:r>
              <a:rPr lang="zh-CN" altLang="en-US" sz="2800" dirty="0" smtClean="0"/>
              <a:t>的</a:t>
            </a:r>
            <a:r>
              <a:rPr lang="en-US" altLang="zh-CN" sz="2800" dirty="0" smtClean="0"/>
              <a:t>API</a:t>
            </a:r>
          </a:p>
          <a:p>
            <a:pPr lvl="1"/>
            <a:r>
              <a:rPr lang="en-US" altLang="zh-CN" sz="2400" dirty="0" err="1" smtClean="0"/>
              <a:t>JavaMail</a:t>
            </a:r>
            <a:r>
              <a:rPr lang="zh-CN" altLang="en-US" sz="2400" dirty="0" smtClean="0"/>
              <a:t>是开发人员在应用程序中实现邮件发送和接收功能的一套标准开发类库，支持常用的邮件协议，如</a:t>
            </a:r>
            <a:r>
              <a:rPr lang="en-US" altLang="zh-CN" sz="2400" dirty="0" smtClean="0"/>
              <a:t>SMTP</a:t>
            </a:r>
            <a:r>
              <a:rPr lang="zh-CN" altLang="en-US" sz="2400" dirty="0" smtClean="0"/>
              <a:t>、</a:t>
            </a:r>
            <a:r>
              <a:rPr lang="en-US" altLang="zh-CN" sz="2400" dirty="0" smtClean="0"/>
              <a:t>POP3</a:t>
            </a:r>
            <a:r>
              <a:rPr lang="zh-CN" altLang="en-US" sz="2400" dirty="0" smtClean="0"/>
              <a:t>、</a:t>
            </a:r>
            <a:r>
              <a:rPr lang="en-US" altLang="zh-CN" sz="2400" dirty="0" smtClean="0"/>
              <a:t>IMAP</a:t>
            </a:r>
          </a:p>
        </p:txBody>
      </p:sp>
      <p:sp>
        <p:nvSpPr>
          <p:cNvPr id="14338" name="Rectangle 2"/>
          <p:cNvSpPr>
            <a:spLocks noGrp="1" noChangeArrowheads="1"/>
          </p:cNvSpPr>
          <p:nvPr>
            <p:ph type="title"/>
          </p:nvPr>
        </p:nvSpPr>
        <p:spPr/>
        <p:txBody>
          <a:bodyPr>
            <a:normAutofit fontScale="90000"/>
          </a:bodyPr>
          <a:lstStyle/>
          <a:p>
            <a:r>
              <a:rPr lang="en-US" altLang="zh-CN" smtClean="0"/>
              <a:t>JavaMail</a:t>
            </a:r>
            <a:r>
              <a:rPr lang="zh-CN" altLang="en-US" smtClean="0"/>
              <a:t>介绍</a:t>
            </a:r>
          </a:p>
        </p:txBody>
      </p:sp>
      <p:pic>
        <p:nvPicPr>
          <p:cNvPr id="143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571750"/>
            <a:ext cx="38608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1474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a:bodyPr>
          <a:lstStyle/>
          <a:p>
            <a:r>
              <a:rPr lang="en-US" altLang="zh-CN" dirty="0" err="1" smtClean="0"/>
              <a:t>JavaMail</a:t>
            </a:r>
            <a:r>
              <a:rPr lang="zh-CN" altLang="en-US" dirty="0" smtClean="0"/>
              <a:t>目前没有被加在标准的</a:t>
            </a:r>
            <a:r>
              <a:rPr lang="en-US" altLang="zh-CN" dirty="0" err="1" smtClean="0"/>
              <a:t>JDK</a:t>
            </a:r>
            <a:r>
              <a:rPr lang="zh-CN" altLang="en-US" dirty="0" smtClean="0"/>
              <a:t>中，使用</a:t>
            </a:r>
            <a:r>
              <a:rPr lang="en-US" altLang="zh-CN" dirty="0" err="1" smtClean="0"/>
              <a:t>JavaMail</a:t>
            </a:r>
            <a:r>
              <a:rPr lang="zh-CN" altLang="en-US" dirty="0" smtClean="0"/>
              <a:t>必须另行下载，</a:t>
            </a:r>
            <a:r>
              <a:rPr lang="en-US" altLang="zh-CN" dirty="0" smtClean="0"/>
              <a:t>https</a:t>
            </a:r>
            <a:r>
              <a:rPr lang="en-US" altLang="zh-CN" dirty="0"/>
              <a:t>://javaee.github.io/javamail</a:t>
            </a:r>
            <a:r>
              <a:rPr lang="en-US" altLang="zh-CN" dirty="0" smtClean="0"/>
              <a:t>/</a:t>
            </a:r>
          </a:p>
        </p:txBody>
      </p:sp>
      <p:sp>
        <p:nvSpPr>
          <p:cNvPr id="15362" name="Rectangle 2"/>
          <p:cNvSpPr>
            <a:spLocks noGrp="1" noChangeArrowheads="1"/>
          </p:cNvSpPr>
          <p:nvPr>
            <p:ph type="title"/>
          </p:nvPr>
        </p:nvSpPr>
        <p:spPr/>
        <p:txBody>
          <a:bodyPr>
            <a:normAutofit fontScale="90000"/>
          </a:bodyPr>
          <a:lstStyle/>
          <a:p>
            <a:r>
              <a:rPr lang="zh-CN" altLang="en-US" smtClean="0"/>
              <a:t>所需</a:t>
            </a:r>
            <a:r>
              <a:rPr lang="en-US" altLang="zh-CN" smtClean="0"/>
              <a:t>Jar</a:t>
            </a:r>
            <a:r>
              <a:rPr lang="zh-CN" altLang="en-US" smtClean="0"/>
              <a:t>包</a:t>
            </a:r>
          </a:p>
        </p:txBody>
      </p:sp>
    </p:spTree>
    <p:extLst>
      <p:ext uri="{BB962C8B-B14F-4D97-AF65-F5344CB8AC3E}">
        <p14:creationId xmlns:p14="http://schemas.microsoft.com/office/powerpoint/2010/main" val="190551517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Selenium环境搭建</Template>
  <TotalTime>3464</TotalTime>
  <Words>872</Words>
  <Application>Microsoft Office PowerPoint</Application>
  <PresentationFormat>全屏显示(16:9)</PresentationFormat>
  <Paragraphs>122</Paragraphs>
  <Slides>15</Slides>
  <Notes>6</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moban</vt:lpstr>
      <vt:lpstr>14  邮件管理（JavaMail）</vt:lpstr>
      <vt:lpstr>本章大纲</vt:lpstr>
      <vt:lpstr>电子邮件(Email)</vt:lpstr>
      <vt:lpstr>Email的传输</vt:lpstr>
      <vt:lpstr>邮件传输协议</vt:lpstr>
      <vt:lpstr>邮件传输协议(续)</vt:lpstr>
      <vt:lpstr>本章大纲</vt:lpstr>
      <vt:lpstr>JavaMail介绍</vt:lpstr>
      <vt:lpstr>所需Jar包</vt:lpstr>
      <vt:lpstr>JavaMail主要组件</vt:lpstr>
      <vt:lpstr>发送邮件</vt:lpstr>
      <vt:lpstr>发送HTML格式邮件</vt:lpstr>
      <vt:lpstr>发送带附件的邮件</vt:lpstr>
      <vt:lpstr>接收邮件</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admin</dc:creator>
  <cp:lastModifiedBy>admin</cp:lastModifiedBy>
  <cp:revision>216</cp:revision>
  <dcterms:created xsi:type="dcterms:W3CDTF">2013-08-27T00:31:35Z</dcterms:created>
  <dcterms:modified xsi:type="dcterms:W3CDTF">2019-05-19T23:48:34Z</dcterms:modified>
</cp:coreProperties>
</file>