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68"/>
  </p:notesMasterIdLst>
  <p:sldIdLst>
    <p:sldId id="365" r:id="rId3"/>
    <p:sldId id="350" r:id="rId4"/>
    <p:sldId id="286" r:id="rId5"/>
    <p:sldId id="287" r:id="rId6"/>
    <p:sldId id="288" r:id="rId7"/>
    <p:sldId id="289" r:id="rId8"/>
    <p:sldId id="290" r:id="rId9"/>
    <p:sldId id="369" r:id="rId10"/>
    <p:sldId id="291" r:id="rId11"/>
    <p:sldId id="347" r:id="rId12"/>
    <p:sldId id="378" r:id="rId13"/>
    <p:sldId id="321" r:id="rId14"/>
    <p:sldId id="322" r:id="rId15"/>
    <p:sldId id="348" r:id="rId16"/>
    <p:sldId id="317" r:id="rId17"/>
    <p:sldId id="353" r:id="rId18"/>
    <p:sldId id="323" r:id="rId19"/>
    <p:sldId id="358" r:id="rId20"/>
    <p:sldId id="363" r:id="rId21"/>
    <p:sldId id="324" r:id="rId22"/>
    <p:sldId id="351" r:id="rId23"/>
    <p:sldId id="325" r:id="rId24"/>
    <p:sldId id="326" r:id="rId25"/>
    <p:sldId id="370" r:id="rId26"/>
    <p:sldId id="327" r:id="rId27"/>
    <p:sldId id="343" r:id="rId28"/>
    <p:sldId id="330" r:id="rId29"/>
    <p:sldId id="331" r:id="rId30"/>
    <p:sldId id="359" r:id="rId31"/>
    <p:sldId id="332" r:id="rId32"/>
    <p:sldId id="333" r:id="rId33"/>
    <p:sldId id="336" r:id="rId34"/>
    <p:sldId id="337" r:id="rId35"/>
    <p:sldId id="338" r:id="rId36"/>
    <p:sldId id="360" r:id="rId37"/>
    <p:sldId id="361" r:id="rId38"/>
    <p:sldId id="371" r:id="rId39"/>
    <p:sldId id="379" r:id="rId40"/>
    <p:sldId id="311" r:id="rId41"/>
    <p:sldId id="312" r:id="rId42"/>
    <p:sldId id="372" r:id="rId43"/>
    <p:sldId id="313" r:id="rId44"/>
    <p:sldId id="373" r:id="rId45"/>
    <p:sldId id="303" r:id="rId46"/>
    <p:sldId id="314" r:id="rId47"/>
    <p:sldId id="315" r:id="rId48"/>
    <p:sldId id="300" r:id="rId49"/>
    <p:sldId id="301" r:id="rId50"/>
    <p:sldId id="302" r:id="rId51"/>
    <p:sldId id="374" r:id="rId52"/>
    <p:sldId id="305" r:id="rId53"/>
    <p:sldId id="375" r:id="rId54"/>
    <p:sldId id="381" r:id="rId55"/>
    <p:sldId id="364" r:id="rId56"/>
    <p:sldId id="382" r:id="rId57"/>
    <p:sldId id="383" r:id="rId58"/>
    <p:sldId id="384" r:id="rId59"/>
    <p:sldId id="385" r:id="rId60"/>
    <p:sldId id="380" r:id="rId61"/>
    <p:sldId id="306" r:id="rId62"/>
    <p:sldId id="307" r:id="rId63"/>
    <p:sldId id="345" r:id="rId64"/>
    <p:sldId id="376" r:id="rId65"/>
    <p:sldId id="346" r:id="rId66"/>
    <p:sldId id="377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CC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87823" autoAdjust="0"/>
  </p:normalViewPr>
  <p:slideViewPr>
    <p:cSldViewPr>
      <p:cViewPr varScale="1">
        <p:scale>
          <a:sx n="62" d="100"/>
          <a:sy n="62" d="100"/>
        </p:scale>
        <p:origin x="-11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C5579-6417-46C5-B960-ABB470D18560}" type="doc">
      <dgm:prSet loTypeId="urn:microsoft.com/office/officeart/2005/8/layout/matrix3" loCatId="matrix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8CCE755-5483-470A-9F45-F91269E29D96}">
      <dgm:prSet phldrT="[文本]"/>
      <dgm:spPr>
        <a:solidFill>
          <a:srgbClr val="99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case</a:t>
          </a:r>
          <a:endParaRPr lang="zh-CN" altLang="en-US" dirty="0">
            <a:solidFill>
              <a:schemeClr val="tx1"/>
            </a:solidFill>
          </a:endParaRPr>
        </a:p>
      </dgm:t>
    </dgm:pt>
    <dgm:pt modelId="{63A7E984-8D1B-4900-8B76-20E620E6C7D5}" type="par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B169EA3C-71D3-4272-AE1C-CFBE41095AB0}" type="sib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DF1753F-C867-4669-94A9-14C5D0958575}">
      <dgm:prSet phldrT="[文本]"/>
      <dgm:spPr>
        <a:solidFill>
          <a:srgbClr val="00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suite </a:t>
          </a:r>
          <a:endParaRPr lang="zh-CN" altLang="en-US" dirty="0">
            <a:solidFill>
              <a:schemeClr val="tx1"/>
            </a:solidFill>
          </a:endParaRPr>
        </a:p>
      </dgm:t>
    </dgm:pt>
    <dgm:pt modelId="{9DA76ED4-17EF-4389-9DD3-72F58263BF8C}" type="par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DE0DEB6-2B99-4471-BC82-2E1D24AE9A3A}" type="sib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C90ECF4-9D1A-4221-9526-9E29D62E620B}">
      <dgm:prSet phldrT="[文本]"/>
      <dgm:spPr>
        <a:solidFill>
          <a:srgbClr val="FF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runner </a:t>
          </a:r>
          <a:endParaRPr lang="zh-CN" altLang="en-US" dirty="0">
            <a:solidFill>
              <a:schemeClr val="tx1"/>
            </a:solidFill>
          </a:endParaRPr>
        </a:p>
      </dgm:t>
    </dgm:pt>
    <dgm:pt modelId="{0B66ACD1-1E37-4148-A0A5-0B6914031E56}" type="par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CE90858-5E28-40B3-B846-77B4971F0053}" type="sib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85A4034D-943C-4063-ADA0-EF46871F31D8}">
      <dgm:prSet phldrT="[文本]"/>
      <dgm:spPr>
        <a:solidFill>
          <a:srgbClr val="66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fixture</a:t>
          </a:r>
          <a:endParaRPr lang="zh-CN" altLang="en-US" dirty="0">
            <a:solidFill>
              <a:schemeClr val="tx1"/>
            </a:solidFill>
          </a:endParaRPr>
        </a:p>
      </dgm:t>
    </dgm:pt>
    <dgm:pt modelId="{ACD9A944-014B-4398-AA9E-4E9BDE91B439}" type="par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F3BC2611-4E91-402A-BCF1-226EE130C196}" type="sib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FD19D22-DD79-493F-9AA4-BD3B4D802110}" type="pres">
      <dgm:prSet presAssocID="{D48C5579-6417-46C5-B960-ABB470D185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90F718-2B20-4B03-8195-1794C05B9BBC}" type="pres">
      <dgm:prSet presAssocID="{D48C5579-6417-46C5-B960-ABB470D18560}" presName="diamond" presStyleLbl="bgShp" presStyleIdx="0" presStyleCnt="1"/>
      <dgm:spPr/>
    </dgm:pt>
    <dgm:pt modelId="{DBCC5BCD-81D4-4E7D-9FE9-7E5329295F92}" type="pres">
      <dgm:prSet presAssocID="{D48C5579-6417-46C5-B960-ABB470D18560}" presName="quad1" presStyleLbl="node1" presStyleIdx="0" presStyleCnt="4" custScaleX="107692" custScaleY="968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13BEA-022D-4BD6-A6CD-3E599079D875}" type="pres">
      <dgm:prSet presAssocID="{D48C5579-6417-46C5-B960-ABB470D1856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2A103-4418-4A99-A62D-0CF2DDF487EC}" type="pres">
      <dgm:prSet presAssocID="{D48C5579-6417-46C5-B960-ABB470D1856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F4B87-2887-44D7-A3DA-6ECB444654EA}" type="pres">
      <dgm:prSet presAssocID="{D48C5579-6417-46C5-B960-ABB470D1856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93A9AF-CF5C-4BAD-B819-3DA7EA64F84D}" type="presOf" srcId="{98CCE755-5483-470A-9F45-F91269E29D96}" destId="{DBCC5BCD-81D4-4E7D-9FE9-7E5329295F92}" srcOrd="0" destOrd="0" presId="urn:microsoft.com/office/officeart/2005/8/layout/matrix3"/>
    <dgm:cxn modelId="{5A3FDCDE-AA1D-4ED6-9E17-2451278D45C8}" type="presOf" srcId="{D48C5579-6417-46C5-B960-ABB470D18560}" destId="{EFD19D22-DD79-493F-9AA4-BD3B4D802110}" srcOrd="0" destOrd="0" presId="urn:microsoft.com/office/officeart/2005/8/layout/matrix3"/>
    <dgm:cxn modelId="{49E4082E-2F4D-4F6A-A078-7D55EE4EC7F6}" type="presOf" srcId="{3C90ECF4-9D1A-4221-9526-9E29D62E620B}" destId="{F1C2A103-4418-4A99-A62D-0CF2DDF487EC}" srcOrd="0" destOrd="0" presId="urn:microsoft.com/office/officeart/2005/8/layout/matrix3"/>
    <dgm:cxn modelId="{4BBEF3C2-F2CE-4416-A407-5BFDF50CFFD2}" srcId="{D48C5579-6417-46C5-B960-ABB470D18560}" destId="{85A4034D-943C-4063-ADA0-EF46871F31D8}" srcOrd="3" destOrd="0" parTransId="{ACD9A944-014B-4398-AA9E-4E9BDE91B439}" sibTransId="{F3BC2611-4E91-402A-BCF1-226EE130C196}"/>
    <dgm:cxn modelId="{E081E456-BE7E-43DB-AD83-330A7861F5F3}" type="presOf" srcId="{9DF1753F-C867-4669-94A9-14C5D0958575}" destId="{F1513BEA-022D-4BD6-A6CD-3E599079D875}" srcOrd="0" destOrd="0" presId="urn:microsoft.com/office/officeart/2005/8/layout/matrix3"/>
    <dgm:cxn modelId="{21FC737B-E603-453C-8518-86E54B021384}" srcId="{D48C5579-6417-46C5-B960-ABB470D18560}" destId="{98CCE755-5483-470A-9F45-F91269E29D96}" srcOrd="0" destOrd="0" parTransId="{63A7E984-8D1B-4900-8B76-20E620E6C7D5}" sibTransId="{B169EA3C-71D3-4272-AE1C-CFBE41095AB0}"/>
    <dgm:cxn modelId="{A229F13C-64DE-4B82-A495-82BC8810C531}" type="presOf" srcId="{85A4034D-943C-4063-ADA0-EF46871F31D8}" destId="{CAEF4B87-2887-44D7-A3DA-6ECB444654EA}" srcOrd="0" destOrd="0" presId="urn:microsoft.com/office/officeart/2005/8/layout/matrix3"/>
    <dgm:cxn modelId="{17CB98E7-CD26-4FD5-8A90-4E5F450D40E3}" srcId="{D48C5579-6417-46C5-B960-ABB470D18560}" destId="{9DF1753F-C867-4669-94A9-14C5D0958575}" srcOrd="1" destOrd="0" parTransId="{9DA76ED4-17EF-4389-9DD3-72F58263BF8C}" sibTransId="{0DE0DEB6-2B99-4471-BC82-2E1D24AE9A3A}"/>
    <dgm:cxn modelId="{023A0373-406F-4ABF-B84F-E34ED221C015}" srcId="{D48C5579-6417-46C5-B960-ABB470D18560}" destId="{3C90ECF4-9D1A-4221-9526-9E29D62E620B}" srcOrd="2" destOrd="0" parTransId="{0B66ACD1-1E37-4148-A0A5-0B6914031E56}" sibTransId="{6CE90858-5E28-40B3-B846-77B4971F0053}"/>
    <dgm:cxn modelId="{A7AF8575-C525-48F7-B93F-54C468296266}" type="presParOf" srcId="{EFD19D22-DD79-493F-9AA4-BD3B4D802110}" destId="{1090F718-2B20-4B03-8195-1794C05B9BBC}" srcOrd="0" destOrd="0" presId="urn:microsoft.com/office/officeart/2005/8/layout/matrix3"/>
    <dgm:cxn modelId="{A27A2C16-E977-4D3B-A31B-799CED8380E3}" type="presParOf" srcId="{EFD19D22-DD79-493F-9AA4-BD3B4D802110}" destId="{DBCC5BCD-81D4-4E7D-9FE9-7E5329295F92}" srcOrd="1" destOrd="0" presId="urn:microsoft.com/office/officeart/2005/8/layout/matrix3"/>
    <dgm:cxn modelId="{D6842647-0FF9-4527-92AC-57892AEA25CB}" type="presParOf" srcId="{EFD19D22-DD79-493F-9AA4-BD3B4D802110}" destId="{F1513BEA-022D-4BD6-A6CD-3E599079D875}" srcOrd="2" destOrd="0" presId="urn:microsoft.com/office/officeart/2005/8/layout/matrix3"/>
    <dgm:cxn modelId="{F63F4E1C-40D1-4FC4-92AE-B0D24EE645AD}" type="presParOf" srcId="{EFD19D22-DD79-493F-9AA4-BD3B4D802110}" destId="{F1C2A103-4418-4A99-A62D-0CF2DDF487EC}" srcOrd="3" destOrd="0" presId="urn:microsoft.com/office/officeart/2005/8/layout/matrix3"/>
    <dgm:cxn modelId="{85492F2C-7B7E-458D-8D5E-CE080946C293}" type="presParOf" srcId="{EFD19D22-DD79-493F-9AA4-BD3B4D802110}" destId="{CAEF4B87-2887-44D7-A3DA-6ECB444654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0F718-2B20-4B03-8195-1794C05B9BB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BCC5BCD-81D4-4E7D-9FE9-7E5329295F92}">
      <dsp:nvSpPr>
        <dsp:cNvPr id="0" name=""/>
        <dsp:cNvSpPr/>
      </dsp:nvSpPr>
      <dsp:spPr>
        <a:xfrm>
          <a:off x="2213898" y="458014"/>
          <a:ext cx="1900899" cy="1709029"/>
        </a:xfrm>
        <a:prstGeom prst="roundRect">
          <a:avLst/>
        </a:prstGeom>
        <a:solidFill>
          <a:srgbClr val="99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 case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297326" y="541442"/>
        <a:ext cx="1734043" cy="1542173"/>
      </dsp:txXfrm>
    </dsp:sp>
    <dsp:sp modelId="{F1513BEA-022D-4BD6-A6CD-3E599079D875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rgbClr val="00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 suite 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4268855" y="516132"/>
        <a:ext cx="1592793" cy="1592793"/>
      </dsp:txXfrm>
    </dsp:sp>
    <dsp:sp modelId="{F1C2A103-4418-4A99-A62D-0CF2DDF487EC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rgbClr val="FF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</a:t>
          </a:r>
          <a:r>
            <a:rPr lang="en-US" sz="3600" b="1" i="0" kern="1200" dirty="0" smtClean="0">
              <a:solidFill>
                <a:srgbClr val="FF0000"/>
              </a:solidFill>
            </a:rPr>
            <a:t> </a:t>
          </a:r>
          <a:r>
            <a:rPr lang="en-US" sz="3600" b="1" i="0" kern="1200" dirty="0" smtClean="0">
              <a:solidFill>
                <a:schemeClr val="tx1"/>
              </a:solidFill>
            </a:rPr>
            <a:t>runner 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367950" y="2417036"/>
        <a:ext cx="1592793" cy="1592793"/>
      </dsp:txXfrm>
    </dsp:sp>
    <dsp:sp modelId="{CAEF4B87-2887-44D7-A3DA-6ECB444654EA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rgbClr val="66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</a:t>
          </a:r>
          <a:r>
            <a:rPr lang="en-US" sz="3600" b="1" i="0" kern="1200" dirty="0" smtClean="0">
              <a:solidFill>
                <a:srgbClr val="FF0000"/>
              </a:solidFill>
            </a:rPr>
            <a:t> </a:t>
          </a:r>
          <a:r>
            <a:rPr lang="en-US" sz="3600" b="1" i="0" kern="1200" dirty="0" smtClean="0">
              <a:solidFill>
                <a:schemeClr val="tx1"/>
              </a:solidFill>
            </a:rPr>
            <a:t>fixture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E5E8A-7204-4BE5-BBDF-75DD32ECDB7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26F3-6211-4242-8E58-98B90C7F6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87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driver.execute_script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"arguments[0].click();"</a:t>
            </a:r>
            <a:r>
              <a:rPr lang="en-US" altLang="zh-CN" dirty="0" smtClean="0"/>
              <a:t>, element)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1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2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69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</a:rPr>
              <a:t>TestSuite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类构造测试集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0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5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123QWE</a:t>
            </a:r>
            <a:r>
              <a:rPr lang="zh-CN" altLang="en-US" dirty="0" smtClean="0"/>
              <a:t>，注意 标题必须是</a:t>
            </a:r>
            <a:r>
              <a:rPr lang="en-US" altLang="zh-CN" dirty="0" smtClean="0"/>
              <a:t>subject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如果是单词就会报错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5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6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45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1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7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</a:t>
            </a:r>
            <a:r>
              <a:rPr lang="en-US" altLang="zh-CN" dirty="0" smtClean="0"/>
              <a:t>) </a:t>
            </a:r>
            <a:r>
              <a:rPr lang="zh-CN" altLang="en-US" dirty="0" smtClean="0"/>
              <a:t>打印个数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7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百度，设置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搜索设置的例子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 txBox="1">
            <a:spLocks/>
          </p:cNvSpPr>
          <p:nvPr/>
        </p:nvSpPr>
        <p:spPr bwMode="auto">
          <a:xfrm>
            <a:off x="730241" y="1097074"/>
            <a:ext cx="7773206" cy="149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3109" tIns="36554" rIns="73109" bIns="36554" anchor="b"/>
          <a:lstStyle>
            <a:lvl1pPr marL="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zh-CN" sz="43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Welcome-2016</a:t>
            </a:r>
            <a:endParaRPr lang="zh-CN" altLang="en-US" sz="6400" kern="0" dirty="0">
              <a:solidFill>
                <a:srgbClr val="FF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730241" y="4115031"/>
            <a:ext cx="7773206" cy="684327"/>
          </a:xfrm>
          <a:prstGeom prst="rect">
            <a:avLst/>
          </a:prstGeom>
        </p:spPr>
        <p:txBody>
          <a:bodyPr lIns="73152" tIns="36576" rIns="73152" bIns="36576"/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5pPr>
            <a:lvl6pPr marL="14859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6pPr>
            <a:lvl7pPr marL="19431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7pPr>
            <a:lvl8pPr marL="24003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8pPr>
            <a:lvl9pPr marL="28575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9pPr>
          </a:lstStyle>
          <a:p>
            <a:pPr algn="ctr" defTabSz="731535">
              <a:defRPr/>
            </a:pPr>
            <a:r>
              <a:rPr lang="zh-CN" altLang="en-US" sz="2600" kern="0" dirty="0">
                <a:solidFill>
                  <a:srgbClr val="FF0000"/>
                </a:solidFill>
              </a:rPr>
              <a:t>中国信息化培训中心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4377" y="3056338"/>
            <a:ext cx="8230138" cy="5427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3800" kern="0" baseline="0" dirty="0">
                <a:solidFill>
                  <a:srgbClr val="FF0000"/>
                </a:solidFill>
                <a:latin typeface="+mj-ea"/>
                <a:sym typeface="Franklin Gothic Book" panose="020B0503020102020204" pitchFamily="34" charset="0"/>
              </a:defRPr>
            </a:lvl1pPr>
          </a:lstStyle>
          <a:p>
            <a:pPr lvl="0" algn="ctr" defTabSz="73153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408828907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1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8" y="2130277"/>
            <a:ext cx="7773206" cy="1092917"/>
          </a:xfrm>
        </p:spPr>
        <p:txBody>
          <a:bodyPr/>
          <a:lstStyle>
            <a:lvl1pPr algn="ctr">
              <a:defRPr sz="53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985" y="3429000"/>
            <a:ext cx="6399725" cy="709653"/>
          </a:xfrm>
        </p:spPr>
        <p:txBody>
          <a:bodyPr/>
          <a:lstStyle>
            <a:lvl1pPr marL="0" indent="0" algn="ctr">
              <a:buNone/>
              <a:defRPr sz="2600"/>
            </a:lvl1pPr>
            <a:lvl2pPr marL="365767" indent="0" algn="ctr">
              <a:buNone/>
              <a:defRPr/>
            </a:lvl2pPr>
            <a:lvl3pPr marL="731535" indent="0" algn="ctr">
              <a:buNone/>
              <a:defRPr/>
            </a:lvl3pPr>
            <a:lvl4pPr marL="1097302" indent="0" algn="ctr">
              <a:buNone/>
              <a:defRPr/>
            </a:lvl4pPr>
            <a:lvl5pPr marL="1463069" indent="0" algn="ctr">
              <a:buNone/>
              <a:defRPr/>
            </a:lvl5pPr>
            <a:lvl6pPr marL="1828836" indent="0" algn="ctr">
              <a:buNone/>
              <a:defRPr/>
            </a:lvl6pPr>
            <a:lvl7pPr marL="2194604" indent="0" algn="ctr">
              <a:buNone/>
              <a:defRPr/>
            </a:lvl7pPr>
            <a:lvl8pPr marL="2560371" indent="0" algn="ctr">
              <a:buNone/>
              <a:defRPr/>
            </a:lvl8pPr>
            <a:lvl9pPr marL="292613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008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/>
          <a:stretch>
            <a:fillRect/>
          </a:stretch>
        </p:blipFill>
        <p:spPr bwMode="auto">
          <a:xfrm>
            <a:off x="1" y="1980595"/>
            <a:ext cx="4437609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37610" y="479277"/>
            <a:ext cx="4585439" cy="5282595"/>
          </a:xfrm>
          <a:solidFill>
            <a:srgbClr val="C00000"/>
          </a:solidFill>
        </p:spPr>
        <p:txBody>
          <a:bodyPr/>
          <a:lstStyle>
            <a:lvl1pPr marL="365767" indent="-365767" algn="l" defTabSz="822977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lang="zh-CN" altLang="en-US" sz="1900" b="1" kern="1200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点击此处添加一级目录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矩形 1"/>
          <p:cNvSpPr/>
          <p:nvPr/>
        </p:nvSpPr>
        <p:spPr>
          <a:xfrm>
            <a:off x="2376709" y="3382022"/>
            <a:ext cx="1351424" cy="412421"/>
          </a:xfrm>
          <a:prstGeom prst="rect">
            <a:avLst/>
          </a:prstGeom>
        </p:spPr>
        <p:txBody>
          <a:bodyPr wrap="square" lIns="73152" tIns="36576" rIns="73152" bIns="36576">
            <a:spAutoFit/>
          </a:bodyPr>
          <a:lstStyle/>
          <a:p>
            <a:r>
              <a:rPr lang="en-US" altLang="zh-CN" sz="2200" b="0" dirty="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2200" b="0" dirty="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35" y="2511085"/>
            <a:ext cx="1250599" cy="735586"/>
          </a:xfrm>
          <a:prstGeom prst="rect">
            <a:avLst/>
          </a:prstGeom>
        </p:spPr>
        <p:txBody>
          <a:bodyPr wrap="none" lIns="73152" tIns="36576" rIns="73152" bIns="36576">
            <a:spAutoFit/>
          </a:bodyPr>
          <a:lstStyle/>
          <a:p>
            <a:r>
              <a:rPr lang="zh-CN" altLang="en-US" sz="4300" b="1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75454166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07967" y="3634810"/>
            <a:ext cx="1399679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[</a:t>
            </a:r>
            <a:r>
              <a:rPr lang="zh-CN" altLang="en-US" sz="13800" b="0" baseline="0" dirty="0">
                <a:solidFill>
                  <a:srgbClr val="C00000"/>
                </a:solidFill>
                <a:latin typeface="FrankRuehl"/>
                <a:ea typeface="黑体" panose="02010609060101010101" pitchFamily="49" charset="-122"/>
                <a:sym typeface="FrankRuehl"/>
              </a:rPr>
              <a:t> </a:t>
            </a: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]</a:t>
            </a:r>
            <a:endParaRPr lang="zh-CN" altLang="en-US" sz="13800" b="1" dirty="0">
              <a:solidFill>
                <a:srgbClr val="C00000"/>
              </a:solidFill>
              <a:latin typeface="Latha"/>
              <a:ea typeface="宋体" panose="02010600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24"/>
            <a:ext cx="9144000" cy="32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635343" y="4763356"/>
            <a:ext cx="3681872" cy="11218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5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插入章节标题</a:t>
            </a: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3683143" y="5725126"/>
            <a:ext cx="853724" cy="4216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" tIns="41148" rIns="28800" bIns="4114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中培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96709" y="3270030"/>
            <a:ext cx="1379269" cy="32685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 algn="ctr">
              <a:buNone/>
              <a:defRPr lang="zh-CN" altLang="en-US" sz="13800" b="1" kern="1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08617" lvl="0" indent="-308617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927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58548"/>
            <a:ext cx="4633820" cy="29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7"/>
          <a:stretch>
            <a:fillRect/>
          </a:stretch>
        </p:blipFill>
        <p:spPr bwMode="auto">
          <a:xfrm>
            <a:off x="4633822" y="958548"/>
            <a:ext cx="4519588" cy="29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713089" y="4805636"/>
            <a:ext cx="7552673" cy="107567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300" kern="1200" baseline="0" dirty="0"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插入</a:t>
            </a:r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2416364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14"/>
          <p:cNvCxnSpPr>
            <a:cxnSpLocks noChangeShapeType="1"/>
          </p:cNvCxnSpPr>
          <p:nvPr/>
        </p:nvCxnSpPr>
        <p:spPr bwMode="auto">
          <a:xfrm flipH="1">
            <a:off x="14785" y="742346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3379" y="142114"/>
            <a:ext cx="8230138" cy="5427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>
            <a:lvl1pPr>
              <a:def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defTabSz="731535">
              <a:buFont typeface="Arial" panose="020B0604020202020204" pitchFamily="34" charset="0"/>
              <a:buNone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 hasCustomPrompt="1"/>
          </p:nvPr>
        </p:nvSpPr>
        <p:spPr>
          <a:xfrm>
            <a:off x="341686" y="1161145"/>
            <a:ext cx="8460630" cy="5007429"/>
          </a:xfrm>
        </p:spPr>
        <p:txBody>
          <a:bodyPr/>
          <a:lstStyle>
            <a:lvl1pPr marL="227943" indent="-22794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900" baseline="0"/>
            </a:lvl1pPr>
            <a:lvl2pPr marL="498894" indent="-189236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lang="zh-CN" altLang="en-US" sz="19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2pPr>
            <a:lvl3pPr marL="769846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baseline="0"/>
            </a:lvl3pPr>
            <a:lvl4pPr marL="1079504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baseline="0"/>
            </a:lvl4pPr>
            <a:lvl5pPr marL="1389162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baseline="0"/>
            </a:lvl5pPr>
          </a:lstStyle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600075" lvl="1" indent="-289370" algn="l" defTabSz="822977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673955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14"/>
          <p:cNvCxnSpPr>
            <a:cxnSpLocks noChangeShapeType="1"/>
          </p:cNvCxnSpPr>
          <p:nvPr/>
        </p:nvCxnSpPr>
        <p:spPr bwMode="auto">
          <a:xfrm flipH="1">
            <a:off x="14785" y="742346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8784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spLocks noChangeArrowheads="1"/>
          </p:cNvSpPr>
          <p:nvPr/>
        </p:nvSpPr>
        <p:spPr bwMode="auto">
          <a:xfrm>
            <a:off x="3472677" y="3017763"/>
            <a:ext cx="236385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3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</a:t>
            </a:r>
            <a:r>
              <a:rPr lang="en-US" altLang="zh-CN" sz="53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hanks!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9668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7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6932" y="143026"/>
            <a:ext cx="8230138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302" y="1307801"/>
            <a:ext cx="8228794" cy="45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498894" lvl="1" indent="-189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  <p:sp>
        <p:nvSpPr>
          <p:cNvPr id="1028" name="矩形 6"/>
          <p:cNvSpPr>
            <a:spLocks noChangeArrowheads="1"/>
          </p:cNvSpPr>
          <p:nvPr/>
        </p:nvSpPr>
        <p:spPr bwMode="auto">
          <a:xfrm>
            <a:off x="1" y="6514798"/>
            <a:ext cx="9143999" cy="6993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180" y="0"/>
            <a:ext cx="114908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 spd="slow"/>
  <p:hf hdr="0" dt="0"/>
  <p:txStyles>
    <p:titleStyle>
      <a:lvl1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2pPr>
      <a:lvl3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3pPr>
      <a:lvl4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4pPr>
      <a:lvl5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5pPr>
      <a:lvl6pPr marL="1188744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6pPr>
      <a:lvl7pPr marL="1554510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7pPr>
      <a:lvl8pPr marL="1920278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8pPr>
      <a:lvl9pPr marL="2286046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9pPr>
    </p:titleStyle>
    <p:bodyStyle>
      <a:lvl1pPr marL="429269" indent="-227335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1pPr>
      <a:lvl2pPr marL="756095" indent="-445389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2pPr>
      <a:lvl3pPr marL="893642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3pPr>
      <a:lvl4pPr marL="1203301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4pPr>
      <a:lvl5pPr marL="1512960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CN" altLang="en-US" sz="16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5pPr>
      <a:lvl6pPr marL="2217465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6pPr>
      <a:lvl7pPr marL="2583232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7pPr>
      <a:lvl8pPr marL="2948999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8pPr>
      <a:lvl9pPr marL="3314766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9pPr>
    </p:bodyStyle>
    <p:otherStyle>
      <a:defPPr>
        <a:defRPr lang="zh-CN"/>
      </a:defPPr>
      <a:lvl1pPr marL="0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7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5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302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69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36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604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71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138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ungwaiyip.info/software/HTMLTestRunn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 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的自动化测试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4566319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https://seleniumhq.github.io/selenium/docs/api/py</a:t>
            </a:r>
            <a:r>
              <a:rPr lang="en-US" altLang="zh-CN" sz="2400" dirty="0" smtClean="0">
                <a:solidFill>
                  <a:schemeClr val="bg1"/>
                </a:solidFill>
              </a:rPr>
              <a:t>/#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https://seleniumhq.github.io/selenium/docs/api/py/api.html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Community</a:t>
            </a:r>
            <a:r>
              <a:rPr lang="zh-CN" altLang="en-US" b="1" dirty="0" smtClean="0"/>
              <a:t>版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200128" cy="261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2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15.2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常用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9126858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+mn-ea"/>
                <a:ea typeface="+mn-ea"/>
              </a:rPr>
              <a:t>下载相应的浏览器</a:t>
            </a:r>
            <a:r>
              <a:rPr lang="zh-CN" altLang="en-US" sz="2900" dirty="0" smtClean="0">
                <a:latin typeface="+mn-ea"/>
                <a:ea typeface="+mn-ea"/>
              </a:rPr>
              <a:t>驱动，</a:t>
            </a:r>
            <a:r>
              <a:rPr lang="en-US" altLang="zh-CN" sz="2900" dirty="0" smtClean="0">
                <a:latin typeface="+mn-ea"/>
                <a:ea typeface="+mn-ea"/>
              </a:rPr>
              <a:t>geckodriver.exe</a:t>
            </a:r>
            <a:r>
              <a:rPr lang="zh-CN" altLang="en-US" sz="2900" dirty="0" smtClean="0">
                <a:latin typeface="+mn-ea"/>
                <a:ea typeface="+mn-ea"/>
              </a:rPr>
              <a:t>放在</a:t>
            </a:r>
            <a:r>
              <a:rPr lang="en-US" altLang="zh-CN" sz="2900" dirty="0">
                <a:latin typeface="+mn-ea"/>
                <a:ea typeface="+mn-ea"/>
              </a:rPr>
              <a:t>D:\</a:t>
            </a:r>
            <a:r>
              <a:rPr lang="en-US" altLang="zh-CN" sz="2900" dirty="0" smtClean="0">
                <a:latin typeface="+mn-ea"/>
                <a:ea typeface="+mn-ea"/>
              </a:rPr>
              <a:t>Programs\Python\Python35</a:t>
            </a:r>
            <a:r>
              <a:rPr lang="zh-CN" altLang="en-US" sz="2900" dirty="0" smtClean="0">
                <a:latin typeface="+mn-ea"/>
                <a:ea typeface="+mn-ea"/>
              </a:rPr>
              <a:t>目录下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zh-CN" sz="2900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sz="2900" dirty="0" smtClean="0">
                <a:latin typeface="+mn-ea"/>
                <a:ea typeface="+mn-ea"/>
                <a:hlinkClick r:id="rId3"/>
              </a:rPr>
              <a:t>sites.google.com/a/chromium.org/chromedriver/downloads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>
                <a:latin typeface="+mn-ea"/>
                <a:ea typeface="+mn-ea"/>
              </a:rPr>
              <a:t>https://</a:t>
            </a:r>
            <a:r>
              <a:rPr lang="en-US" altLang="zh-CN" sz="2900" dirty="0" smtClean="0">
                <a:latin typeface="+mn-ea"/>
                <a:ea typeface="+mn-ea"/>
              </a:rPr>
              <a:t>github.com/mozilla/geckodriver/releases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Firefox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geckodriver.exe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的版本</a:t>
            </a:r>
            <a:endParaRPr lang="en-US" altLang="zh-CN" sz="2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from time import sleep</a:t>
            </a:r>
            <a:b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= 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browser.get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"http://www.baidu.com"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"kw"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"selenium"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).click()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浏览器驱动的部署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driver.set_window_size(480</a:t>
            </a:r>
            <a:r>
              <a:rPr lang="en-US" altLang="zh-CN" sz="2000" dirty="0">
                <a:latin typeface="微软雅黑" panose="020B0503020204020204" pitchFamily="34" charset="-122"/>
              </a:rPr>
              <a:t>, 600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)//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设置浏览器尺寸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=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webdriver.Firefox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</a:t>
            </a:r>
            <a:r>
              <a:rPr lang="en-US" altLang="zh-CN" sz="2000" dirty="0">
                <a:latin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</a:rPr>
              <a:t>webdriver.Chrome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driver.get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second_url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driver.back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driver.forward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driver.refresh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driver.quit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设置浏览器全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driver.maximize_window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382509"/>
          </a:xfrm>
        </p:spPr>
        <p:txBody>
          <a:bodyPr>
            <a:noAutofit/>
          </a:bodyPr>
          <a:lstStyle/>
          <a:p>
            <a:r>
              <a:rPr lang="zh-CN" altLang="en-US" dirty="0"/>
              <a:t>对浏览器的操作</a:t>
            </a:r>
          </a:p>
        </p:txBody>
      </p:sp>
    </p:spTree>
    <p:extLst>
      <p:ext uri="{BB962C8B-B14F-4D97-AF65-F5344CB8AC3E}">
        <p14:creationId xmlns:p14="http://schemas.microsoft.com/office/powerpoint/2010/main" val="28754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754906" cy="288032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定位元素的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1161145"/>
            <a:ext cx="8802314" cy="50074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driver.find_element_by_id(</a:t>
            </a:r>
            <a:r>
              <a:rPr lang="en-US" altLang="zh-CN" sz="2000" b="1" dirty="0">
                <a:latin typeface="微软雅黑" panose="020B0503020204020204" pitchFamily="34" charset="-122"/>
              </a:rPr>
              <a:t>"kw"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wd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driver.find_element_by_class_name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s_ipt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driver.find_element_by_css_selector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"#kw"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"//*[@id='kw']"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driver.find_element_by_tag_name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"input"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新闻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driver.find_element_by_partial_link_text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或者使用另外的定位方式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>
                <a:solidFill>
                  <a:srgbClr val="FF0000"/>
                </a:solidFill>
              </a:rPr>
              <a:t>selenium.webdriver.common.by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By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driver.find_element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By.ID,</a:t>
            </a:r>
            <a:r>
              <a:rPr lang="en-US" altLang="zh-CN" sz="2000" b="1" dirty="0" err="1"/>
              <a:t>"kw</a:t>
            </a:r>
            <a:r>
              <a:rPr lang="en-US" altLang="zh-CN" sz="2000" b="1" dirty="0"/>
              <a:t>"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send_keys</a:t>
            </a:r>
            <a:r>
              <a:rPr lang="en-US" altLang="zh-CN" sz="2000" dirty="0"/>
              <a:t>(</a:t>
            </a:r>
            <a:r>
              <a:rPr lang="en-US" altLang="zh-CN" sz="2000" b="1" dirty="0"/>
              <a:t>"</a:t>
            </a:r>
            <a:r>
              <a:rPr lang="en-US" altLang="zh-CN" sz="2000" b="1" dirty="0" err="1"/>
              <a:t>taobao</a:t>
            </a:r>
            <a:r>
              <a:rPr lang="en-US" altLang="zh-CN" sz="2000" b="1" dirty="0"/>
              <a:t>"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定位方法举例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1161145"/>
            <a:ext cx="10350994" cy="500742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复合属性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("//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input[@id='kw' and @class='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su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']/span/input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使用索引号进行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定位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(“//input[2]")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模糊</a:t>
            </a:r>
            <a:r>
              <a:rPr lang="zh-CN" altLang="en-US" sz="2400" dirty="0">
                <a:latin typeface="微软雅黑" panose="020B0503020204020204" pitchFamily="34" charset="-122"/>
              </a:rPr>
              <a:t>的属性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值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[starts-with(@alt,’div1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’)]”)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定位方法</a:t>
            </a:r>
            <a:r>
              <a:rPr lang="zh-CN" altLang="en-US" dirty="0" smtClean="0"/>
              <a:t>举例（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7419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文本框输入：</a:t>
            </a:r>
            <a:r>
              <a:rPr lang="en-US" altLang="zh-CN" dirty="0" err="1" smtClean="0"/>
              <a:t>send_keys</a:t>
            </a:r>
            <a:r>
              <a:rPr lang="en-US" altLang="zh-CN" dirty="0" smtClean="0"/>
              <a:t>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按钮</a:t>
            </a:r>
            <a:r>
              <a:rPr lang="en-US" altLang="zh-CN" dirty="0" smtClean="0"/>
              <a:t>/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下拉框点击：</a:t>
            </a:r>
            <a:r>
              <a:rPr lang="en-US" altLang="zh-CN" dirty="0" smtClean="0"/>
              <a:t>click()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# </a:t>
            </a:r>
            <a:r>
              <a:rPr lang="zh-CN" altLang="en-US" dirty="0"/>
              <a:t>选择页面上所有的 </a:t>
            </a:r>
            <a:r>
              <a:rPr lang="en-US" altLang="zh-CN" dirty="0"/>
              <a:t>tag name </a:t>
            </a:r>
            <a:r>
              <a:rPr lang="zh-CN" altLang="en-US" dirty="0"/>
              <a:t>为 </a:t>
            </a:r>
            <a:r>
              <a:rPr lang="en-US" altLang="zh-CN" dirty="0"/>
              <a:t>input 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inputs </a:t>
            </a:r>
            <a:r>
              <a:rPr lang="en-US" altLang="zh-CN" dirty="0"/>
              <a:t>= </a:t>
            </a:r>
            <a:r>
              <a:rPr lang="en-US" altLang="zh-CN" dirty="0" err="1"/>
              <a:t>driver.find_elements_by_tag_name</a:t>
            </a:r>
            <a:r>
              <a:rPr lang="en-US" altLang="zh-CN" dirty="0"/>
              <a:t>('input</a:t>
            </a:r>
            <a:r>
              <a:rPr lang="en-US" altLang="zh-CN" dirty="0" smtClean="0"/>
              <a:t>')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然后从中过滤出 </a:t>
            </a:r>
            <a:r>
              <a:rPr lang="en-US" altLang="zh-CN" dirty="0" err="1"/>
              <a:t>tpye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checkbox </a:t>
            </a:r>
            <a:r>
              <a:rPr lang="zh-CN" altLang="en-US" dirty="0"/>
              <a:t>的元素，单击勾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i in inputs: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if </a:t>
            </a:r>
            <a:r>
              <a:rPr lang="en-US" altLang="zh-CN" dirty="0" err="1"/>
              <a:t>i.get_attribute</a:t>
            </a:r>
            <a:r>
              <a:rPr lang="en-US" altLang="zh-CN" dirty="0"/>
              <a:t>('type') == 'checkbox':   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	 </a:t>
            </a:r>
            <a:r>
              <a:rPr lang="en-US" altLang="zh-CN" dirty="0" err="1"/>
              <a:t>i.click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表单提交： 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submit()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返回元素的尺寸：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size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返回元素的文本：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text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获得属性值：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get_attribute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(“”)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设置该属性是否用户可见：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is_displayed</a:t>
            </a:r>
            <a:r>
              <a:rPr lang="en-US" altLang="zh-CN" sz="2400" dirty="0">
                <a:latin typeface="微软雅黑" panose="020B0503020204020204" pitchFamily="34" charset="-122"/>
              </a:rPr>
              <a:t>()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 err="1">
                <a:solidFill>
                  <a:srgbClr val="FF0000"/>
                </a:solidFill>
              </a:rPr>
              <a:t>selenium.webdriver.support.select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Select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</a:rPr>
              <a:t>称为选择类，主要使用场景在下拉菜单或者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列表中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操作方法有两种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方法一：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driver.find_element_by_id</a:t>
            </a:r>
            <a:r>
              <a:rPr lang="en-US" altLang="zh-CN" sz="2000" dirty="0">
                <a:latin typeface="微软雅黑" panose="020B0503020204020204" pitchFamily="34" charset="-122"/>
              </a:rPr>
              <a:t>("31").click()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方法二：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select=Select(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"fruit"</a:t>
            </a:r>
            <a:r>
              <a:rPr lang="en-US" altLang="zh-CN" sz="2000" dirty="0">
                <a:latin typeface="微软雅黑" panose="020B0503020204020204" pitchFamily="34" charset="-122"/>
              </a:rPr>
              <a:t>))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select_by_index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通过索引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select_by_value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</a:rPr>
              <a:t>值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select_by_visible_text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通过文本值定位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下拉框（</a:t>
            </a:r>
            <a:r>
              <a:rPr lang="en-US" altLang="zh-CN" dirty="0"/>
              <a:t>select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11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15.1 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环境搭建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15.2  </a:t>
            </a:r>
            <a:r>
              <a:rPr lang="en-US" altLang="zh-CN" sz="3600" b="1" dirty="0">
                <a:latin typeface="+mn-ea"/>
                <a:ea typeface="+mn-ea"/>
              </a:rPr>
              <a:t>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8860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from </a:t>
            </a:r>
            <a:r>
              <a:rPr lang="en-US" altLang="zh-CN" sz="2400" dirty="0" err="1">
                <a:solidFill>
                  <a:srgbClr val="FF0000"/>
                </a:solidFill>
              </a:rPr>
              <a:t>selenium.webdriver.common.action_chains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import </a:t>
            </a:r>
            <a:r>
              <a:rPr lang="en-US" altLang="zh-CN" sz="2400" dirty="0" err="1">
                <a:solidFill>
                  <a:srgbClr val="FF0000"/>
                </a:solidFill>
              </a:rPr>
              <a:t>ActionChains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类中封装了鼠标操作的方法。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p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erform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：执行所有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中存储的行为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move_to_element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：悬停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context_click</a:t>
            </a:r>
            <a:r>
              <a:rPr lang="zh-CN" altLang="en-US" sz="2000" dirty="0">
                <a:latin typeface="微软雅黑" panose="020B0503020204020204" pitchFamily="34" charset="-122"/>
              </a:rPr>
              <a:t>：右击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double_click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：双击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drag_and_drop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：拖动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000" dirty="0" smtClean="0"/>
              <a:t>例：</a:t>
            </a:r>
            <a:r>
              <a:rPr lang="en-US" altLang="zh-CN" sz="2000" dirty="0" smtClean="0"/>
              <a:t>setting=</a:t>
            </a:r>
            <a:r>
              <a:rPr lang="en-US" altLang="zh-CN" sz="2000" dirty="0" err="1" smtClean="0"/>
              <a:t>driver.find_element_by_link_text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“</a:t>
            </a:r>
            <a:r>
              <a:rPr lang="zh-CN" altLang="en-US" sz="2000" b="1" dirty="0" smtClean="0"/>
              <a:t>设置</a:t>
            </a:r>
            <a:r>
              <a:rPr lang="en-US" altLang="zh-CN" sz="2000" b="1" dirty="0" smtClean="0"/>
              <a:t>”</a:t>
            </a:r>
            <a:r>
              <a:rPr lang="en-US" altLang="zh-CN" sz="2000" dirty="0" smtClean="0"/>
              <a:t>)(</a:t>
            </a:r>
            <a:r>
              <a:rPr lang="zh-CN" altLang="en-US" sz="2000" dirty="0" smtClean="0"/>
              <a:t>百度的例子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ActionChains</a:t>
            </a:r>
            <a:r>
              <a:rPr lang="en-US" altLang="zh-CN" sz="2000" dirty="0"/>
              <a:t>(driver).</a:t>
            </a:r>
            <a:r>
              <a:rPr lang="en-US" altLang="zh-CN" sz="2000" dirty="0" err="1"/>
              <a:t>move_to_element</a:t>
            </a:r>
            <a:r>
              <a:rPr lang="en-US" altLang="zh-CN" sz="2000" dirty="0"/>
              <a:t>(setting).perform()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265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ActionChains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00" y="1196752"/>
            <a:ext cx="9001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模拟键盘的操作需要导入键盘模块</a:t>
            </a:r>
            <a:r>
              <a:rPr lang="zh-CN" altLang="en-US" dirty="0" smtClean="0">
                <a:latin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selenium.webdriver.common.keys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import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Keys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模拟</a:t>
            </a:r>
            <a:r>
              <a:rPr lang="en-US" altLang="zh-CN" sz="2000" dirty="0">
                <a:latin typeface="微软雅黑" panose="020B0503020204020204" pitchFamily="34" charset="-122"/>
              </a:rPr>
              <a:t>Enter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键：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Keys.ENTER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键盘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</a:rPr>
              <a:t>F12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(Keys.F1)</a:t>
            </a:r>
            <a:r>
              <a:rPr lang="zh-CN" altLang="en-US" sz="2000" dirty="0">
                <a:latin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改成对应的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快捷键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复制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Ctrl+C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Keys.CONTROL,'c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粘贴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Ctrl+V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Keys.CONTROL,'v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全</a:t>
            </a:r>
            <a:r>
              <a:rPr lang="zh-CN" altLang="en-US" sz="2000" dirty="0">
                <a:latin typeface="微软雅黑" panose="020B0503020204020204" pitchFamily="34" charset="-122"/>
              </a:rPr>
              <a:t>选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Ctrl+A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Keys.CONTROL,'a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剪切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Ctrl+X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Keys.CONTROL,'x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向下键：</a:t>
            </a:r>
            <a:r>
              <a:rPr lang="en-US" altLang="zh-CN" sz="2000" dirty="0" err="1" smtClean="0"/>
              <a:t>send_keys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Keys.DOWN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制表</a:t>
            </a:r>
            <a:r>
              <a:rPr lang="zh-CN" altLang="en-US" sz="2000" dirty="0">
                <a:latin typeface="微软雅黑" panose="020B0503020204020204" pitchFamily="34" charset="-122"/>
              </a:rPr>
              <a:t>键</a:t>
            </a:r>
            <a:r>
              <a:rPr lang="en-US" altLang="zh-CN" sz="2000" dirty="0">
                <a:latin typeface="微软雅黑" panose="020B0503020204020204" pitchFamily="34" charset="-122"/>
              </a:rPr>
              <a:t>Tab: 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Keys.TAB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) 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5" y="1052736"/>
            <a:ext cx="9292453" cy="34710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现实：当浏览器加载页面时，页面上的元素并不会同时被加载，因此增加了定位元素的困难（</a:t>
            </a:r>
            <a:r>
              <a:rPr lang="en-US" altLang="zh-CN" sz="2400" dirty="0" err="1" smtClean="0">
                <a:latin typeface="+mn-ea"/>
                <a:ea typeface="+mn-ea"/>
              </a:rPr>
              <a:t>ElementNotVisibleException</a:t>
            </a:r>
            <a:r>
              <a:rPr lang="zh-CN" altLang="en-US" sz="2400" dirty="0" smtClean="0">
                <a:latin typeface="+mn-ea"/>
                <a:ea typeface="+mn-ea"/>
              </a:rPr>
              <a:t>错误）。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WebDriver</a:t>
            </a:r>
            <a:r>
              <a:rPr lang="zh-CN" altLang="en-US" dirty="0">
                <a:latin typeface="+mn-ea"/>
                <a:ea typeface="+mn-ea"/>
              </a:rPr>
              <a:t>提供了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种类型的等待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显示等待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WebDriverWait</a:t>
            </a:r>
            <a:r>
              <a:rPr lang="zh-CN" altLang="en-US" sz="2400" dirty="0">
                <a:latin typeface="+mn-ea"/>
                <a:ea typeface="+mn-ea"/>
              </a:rPr>
              <a:t>类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：使</a:t>
            </a:r>
            <a:r>
              <a:rPr lang="en-US" altLang="zh-CN" sz="2400" dirty="0">
                <a:latin typeface="+mn-ea"/>
                <a:ea typeface="+mn-ea"/>
              </a:rPr>
              <a:t>WebDriver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等待某个条件</a:t>
            </a:r>
            <a:r>
              <a:rPr lang="zh-CN" altLang="en-US" sz="2400" dirty="0">
                <a:latin typeface="+mn-ea"/>
                <a:ea typeface="+mn-ea"/>
              </a:rPr>
              <a:t>成立时继续执行，否则在达到最大时间长时抛出超出时间异常（</a:t>
            </a:r>
            <a:r>
              <a:rPr lang="en-US" altLang="zh-CN" sz="2400" dirty="0" err="1">
                <a:latin typeface="+mn-ea"/>
                <a:ea typeface="+mn-ea"/>
              </a:rPr>
              <a:t>TimeoutException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隐式等待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implicitly_wait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：通过</a:t>
            </a:r>
            <a:r>
              <a:rPr lang="zh-CN" altLang="en-US" sz="2400" dirty="0" smtClean="0">
                <a:latin typeface="+mn-ea"/>
                <a:ea typeface="+mn-ea"/>
              </a:rPr>
              <a:t>一定</a:t>
            </a:r>
            <a:r>
              <a:rPr lang="zh-CN" altLang="en-US" sz="2400" dirty="0">
                <a:latin typeface="+mn-ea"/>
                <a:ea typeface="+mn-ea"/>
              </a:rPr>
              <a:t>时长</a:t>
            </a:r>
            <a:r>
              <a:rPr lang="zh-CN" altLang="en-US" sz="2400" dirty="0" smtClean="0">
                <a:latin typeface="+mn-ea"/>
                <a:ea typeface="+mn-ea"/>
              </a:rPr>
              <a:t>的</a:t>
            </a:r>
            <a:r>
              <a:rPr lang="zh-CN" altLang="en-US" sz="2400" dirty="0">
                <a:latin typeface="+mn-ea"/>
                <a:ea typeface="+mn-ea"/>
              </a:rPr>
              <a:t>等待页面上元素加载完成。如果超出了设置的时间长，元素还未被加载，则抛出异常</a:t>
            </a:r>
            <a:r>
              <a:rPr lang="en-US" altLang="zh-CN" sz="2400" dirty="0" err="1">
                <a:latin typeface="+mn-ea"/>
                <a:ea typeface="+mn-ea"/>
              </a:rPr>
              <a:t>NoSuchElementException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382509"/>
          </a:xfrm>
        </p:spPr>
        <p:txBody>
          <a:bodyPr>
            <a:noAutofit/>
          </a:bodyPr>
          <a:lstStyle/>
          <a:p>
            <a:r>
              <a:rPr lang="zh-CN" altLang="en-US" dirty="0"/>
              <a:t>元素等待</a:t>
            </a:r>
          </a:p>
        </p:txBody>
      </p:sp>
    </p:spTree>
    <p:extLst>
      <p:ext uri="{BB962C8B-B14F-4D97-AF65-F5344CB8AC3E}">
        <p14:creationId xmlns:p14="http://schemas.microsoft.com/office/powerpoint/2010/main" val="8494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WebDriverWait</a:t>
            </a:r>
            <a:r>
              <a:rPr lang="zh-CN" altLang="en-US" sz="3200" dirty="0" smtClean="0">
                <a:latin typeface="+mn-ea"/>
                <a:ea typeface="+mn-ea"/>
              </a:rPr>
              <a:t>类提供等待方法；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r>
              <a:rPr lang="zh-CN" altLang="en-US" sz="3200" dirty="0" smtClean="0">
                <a:latin typeface="+mn-ea"/>
                <a:ea typeface="+mn-ea"/>
              </a:rPr>
              <a:t>类提供预制条件判断的方法。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参考表：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80920" cy="403284"/>
          </a:xfrm>
        </p:spPr>
        <p:txBody>
          <a:bodyPr>
            <a:noAutofit/>
          </a:bodyPr>
          <a:lstStyle/>
          <a:p>
            <a:r>
              <a:rPr lang="zh-CN" altLang="en-US" dirty="0"/>
              <a:t>显示等待</a:t>
            </a:r>
          </a:p>
        </p:txBody>
      </p:sp>
    </p:spTree>
    <p:extLst>
      <p:ext uri="{BB962C8B-B14F-4D97-AF65-F5344CB8AC3E}">
        <p14:creationId xmlns:p14="http://schemas.microsoft.com/office/powerpoint/2010/main" val="41429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113956"/>
              </p:ext>
            </p:extLst>
          </p:nvPr>
        </p:nvGraphicFramePr>
        <p:xfrm>
          <a:off x="179512" y="908720"/>
          <a:ext cx="9217025" cy="57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88"/>
                <a:gridCol w="565313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title_is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判断标题是否等于预期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title_contains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判断标题是否包含预期字符串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，不一定可见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判断元素是否可见，参数是定位后的元素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presence_of_all_elements_located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判断是否至少有一个元素存在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text_to_be_present_in_element_value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</a:p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frame_to_be_available_and_switch_to_it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判断表单是否切进去，如果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，并且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invisibility_of_element_located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判断元素是否不可见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element_to_be_clickable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判断元素是否可点击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element_to_be_selected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判断元素是否被选择，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alert_is_present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判断页面是否存在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80920" cy="403284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dirty="0" err="1" smtClean="0"/>
              <a:t>expected_conditions</a:t>
            </a:r>
            <a:r>
              <a:rPr lang="zh-CN" altLang="en-US" dirty="0" smtClean="0"/>
              <a:t>类提供的判断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4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13" y="2420888"/>
            <a:ext cx="7729995" cy="326350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Driver</a:t>
            </a:r>
            <a:r>
              <a:rPr lang="zh-CN" altLang="en-US" sz="2000" dirty="0">
                <a:latin typeface="微软雅黑" panose="020B0503020204020204" pitchFamily="34" charset="-122"/>
              </a:rPr>
              <a:t>：浏览器驱动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</a:rPr>
              <a:t>：最长超时，默认以秒为单位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Poll_frequency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检测间隔的（步长）时间，默认为</a:t>
            </a:r>
            <a:r>
              <a:rPr lang="en-US" altLang="zh-CN" sz="2000" dirty="0">
                <a:latin typeface="微软雅黑" panose="020B0503020204020204" pitchFamily="34" charset="-122"/>
              </a:rPr>
              <a:t>0.5s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Ignored_exceptions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超时后的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异常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</a:rPr>
              <a:t>默认情况下抛出</a:t>
            </a:r>
            <a:r>
              <a:rPr lang="en-US" altLang="zh-CN" sz="2000" dirty="0" err="1">
                <a:latin typeface="微软雅黑" panose="020B0503020204020204" pitchFamily="34" charset="-122"/>
              </a:rPr>
              <a:t>NoSuchElementException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WebDriverWait</a:t>
            </a:r>
            <a:r>
              <a:rPr lang="zh-CN" altLang="en-US" sz="2000" dirty="0">
                <a:latin typeface="微软雅黑" panose="020B0503020204020204" pitchFamily="34" charset="-122"/>
              </a:rPr>
              <a:t>一般与</a:t>
            </a:r>
            <a:r>
              <a:rPr lang="en-US" altLang="zh-CN" sz="2000" dirty="0">
                <a:latin typeface="微软雅黑" panose="020B0503020204020204" pitchFamily="34" charset="-122"/>
              </a:rPr>
              <a:t>until()</a:t>
            </a:r>
            <a:r>
              <a:rPr lang="zh-CN" altLang="en-US" sz="2000" dirty="0">
                <a:latin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</a:rPr>
              <a:t>until_not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方法配合使用。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10" y="476673"/>
            <a:ext cx="8696690" cy="72007"/>
          </a:xfrm>
        </p:spPr>
        <p:txBody>
          <a:bodyPr>
            <a:noAutofit/>
          </a:bodyPr>
          <a:lstStyle/>
          <a:p>
            <a:r>
              <a:rPr lang="en-US" altLang="zh-CN" dirty="0" err="1"/>
              <a:t>WebDriverWait</a:t>
            </a:r>
            <a:r>
              <a:rPr lang="zh-CN" altLang="en-US" dirty="0"/>
              <a:t>类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41213"/>
            <a:ext cx="867645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element =WebDriverWait(driver,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0.5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).until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(EC.presence_of_element_located(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By.NAME,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"username“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# </a:t>
            </a:r>
            <a:r>
              <a:rPr lang="zh-CN" altLang="en-US" sz="2400" dirty="0">
                <a:latin typeface="微软雅黑" panose="020B0503020204020204" pitchFamily="34" charset="-122"/>
              </a:rPr>
              <a:t>设置隐式等待为 </a:t>
            </a:r>
            <a:r>
              <a:rPr lang="en-US" altLang="zh-CN" sz="2400" dirty="0">
                <a:latin typeface="微软雅黑" panose="020B0503020204020204" pitchFamily="34" charset="-122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秒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driver.implicitly_wait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(10)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还可使用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sleep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方法达到等待的效果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from </a:t>
            </a:r>
            <a:r>
              <a:rPr lang="en-US" altLang="zh-CN" sz="2400" dirty="0"/>
              <a:t>time </a:t>
            </a:r>
            <a:r>
              <a:rPr lang="en-US" altLang="zh-CN" sz="2400" b="1" dirty="0"/>
              <a:t>import </a:t>
            </a:r>
            <a:r>
              <a:rPr lang="en-US" altLang="zh-CN" sz="2400" dirty="0" smtClean="0"/>
              <a:t>sleep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sleep(5)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196" y="332657"/>
            <a:ext cx="8210949" cy="36004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定位一组元素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" y="4232707"/>
            <a:ext cx="8594306" cy="1283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2914" y="908720"/>
            <a:ext cx="8431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多用于以下场景：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批量操作元素，勾选所有的复选框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先获取一组元素，再从这组对象过滤出需要操作的元素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driver.find_elements_by_xpath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("//input[@type='checkbox']")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i in fruit: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i.click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sleep(1)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693" y="558924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获取最后一个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pop(0)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获取一组元素的第一个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4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webdriver</a:t>
            </a:r>
            <a:r>
              <a:rPr lang="zh-CN" altLang="en-US" sz="2400" dirty="0"/>
              <a:t>只能在一个页面上对元素进行</a:t>
            </a:r>
            <a:r>
              <a:rPr lang="zh-CN" altLang="en-US" sz="2400" dirty="0" smtClean="0"/>
              <a:t>定位，对于</a:t>
            </a:r>
            <a:r>
              <a:rPr lang="en-US" altLang="zh-CN" sz="2400" dirty="0"/>
              <a:t>frame/iframe</a:t>
            </a:r>
            <a:r>
              <a:rPr lang="zh-CN" altLang="en-US" sz="2400" dirty="0" smtClean="0"/>
              <a:t>嵌套页面上的元素无法直接定位，需要通过</a:t>
            </a:r>
            <a:r>
              <a:rPr lang="en-US" altLang="zh-CN" sz="2400" dirty="0" err="1" smtClean="0"/>
              <a:t>switch_to.frame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方法进行切换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driver.switch_to.frame(</a:t>
            </a:r>
            <a:r>
              <a:rPr lang="en-US" altLang="zh-CN" sz="2400" b="1" dirty="0" smtClean="0"/>
              <a:t>“</a:t>
            </a:r>
            <a:r>
              <a:rPr lang="en-US" altLang="zh-CN" sz="2400" dirty="0" smtClean="0"/>
              <a:t>leftframe</a:t>
            </a:r>
            <a:r>
              <a:rPr lang="en-US" altLang="zh-CN" sz="2400" b="1" dirty="0" smtClean="0"/>
              <a:t>”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默认可以取表单的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、如果没有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，可以先通过</a:t>
            </a:r>
            <a:r>
              <a:rPr lang="en-US" altLang="zh-CN" sz="2400" dirty="0" smtClean="0"/>
              <a:t>xpath</a:t>
            </a:r>
            <a:r>
              <a:rPr lang="zh-CN" altLang="en-US" sz="2400" dirty="0" smtClean="0"/>
              <a:t>定位到</a:t>
            </a:r>
            <a:r>
              <a:rPr lang="en-US" altLang="zh-CN" sz="2400" dirty="0" smtClean="0"/>
              <a:t>iframe</a:t>
            </a:r>
            <a:r>
              <a:rPr lang="zh-CN" altLang="en-US" sz="2400" dirty="0" smtClean="0"/>
              <a:t>，再将定位对象传给</a:t>
            </a:r>
            <a:r>
              <a:rPr lang="en-US" altLang="zh-CN" sz="2400" dirty="0" smtClean="0"/>
              <a:t>driver.switch_to.frame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altLang="zh-CN" sz="2400" dirty="0" smtClean="0"/>
              <a:t>xf </a:t>
            </a:r>
            <a:r>
              <a:rPr lang="fr-FR" altLang="zh-CN" sz="2400" dirty="0"/>
              <a:t>=driver.find_element_by_xpath(</a:t>
            </a:r>
            <a:r>
              <a:rPr lang="fr-FR" altLang="zh-CN" sz="2400" b="1" dirty="0"/>
              <a:t>"//*[@src='left.html']"</a:t>
            </a:r>
            <a:r>
              <a:rPr lang="fr-FR" altLang="zh-CN" sz="2400" dirty="0"/>
              <a:t>)</a:t>
            </a:r>
            <a:br>
              <a:rPr lang="fr-FR" altLang="zh-CN" sz="2400" dirty="0"/>
            </a:br>
            <a:r>
              <a:rPr lang="fr-FR" altLang="zh-CN" sz="2400" dirty="0"/>
              <a:t>driver.switch_to.frame(xf</a:t>
            </a:r>
            <a:r>
              <a:rPr lang="fr-FR" altLang="zh-CN" sz="24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driver.switch_to.parent_frame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跳到上一层表单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driver.switch_to.default_content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回到最外层的表单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84887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多表单切换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" y="836712"/>
            <a:ext cx="9144000" cy="26642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current_window_handle</a:t>
            </a:r>
            <a:r>
              <a:rPr lang="zh-CN" altLang="en-US" sz="2400" dirty="0" smtClean="0"/>
              <a:t>：获得当前窗口句柄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window_handles</a:t>
            </a:r>
            <a:r>
              <a:rPr lang="zh-CN" altLang="en-US" sz="2400" dirty="0" smtClean="0"/>
              <a:t>：返回所有窗口的句柄到当前会话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driver.switch_to.window()</a:t>
            </a:r>
            <a:r>
              <a:rPr lang="zh-CN" altLang="en-US" sz="2400" dirty="0" smtClean="0"/>
              <a:t>：用于切换到相应的窗口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6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0891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窗口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749570"/>
            <a:ext cx="83529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"https://www.baidu.com/"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baidu_window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driver.current_window_handle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driver.execute_script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window.open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('http://localhost:8032/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Mymovie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/')"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获得当前所有打开的窗口</a:t>
            </a:r>
            <a:b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all_handles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driver.window_handles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all_handles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handle==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baidu_window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driver.switch_to.window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(handle)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driver.title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可应用于多平台包括</a:t>
            </a:r>
            <a:r>
              <a:rPr lang="en-US" altLang="zh-CN" dirty="0">
                <a:latin typeface="+mn-ea"/>
                <a:ea typeface="+mn-ea"/>
              </a:rPr>
              <a:t>windows</a:t>
            </a:r>
            <a:r>
              <a:rPr lang="zh-CN" altLang="en-US" dirty="0">
                <a:latin typeface="+mn-ea"/>
                <a:ea typeface="+mn-ea"/>
              </a:rPr>
              <a:t>、 </a:t>
            </a:r>
            <a:r>
              <a:rPr lang="en-US" altLang="zh-CN" dirty="0">
                <a:latin typeface="+mn-ea"/>
                <a:ea typeface="+mn-ea"/>
              </a:rPr>
              <a:t>Linux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Mac OS X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官网：</a:t>
            </a:r>
            <a:r>
              <a:rPr lang="en-US" altLang="zh-CN" dirty="0">
                <a:latin typeface="+mn-ea"/>
                <a:ea typeface="+mn-ea"/>
                <a:hlinkClick r:id="rId2"/>
              </a:rPr>
              <a:t>http://www.python.org/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可以</a:t>
            </a:r>
            <a:r>
              <a:rPr lang="zh-CN" altLang="en-US" dirty="0">
                <a:latin typeface="+mn-ea"/>
                <a:ea typeface="+mn-ea"/>
              </a:rPr>
              <a:t>在以下链接中</a:t>
            </a:r>
            <a:r>
              <a:rPr lang="zh-CN" altLang="en-US" dirty="0" smtClean="0">
                <a:latin typeface="+mn-ea"/>
                <a:ea typeface="+mn-ea"/>
              </a:rPr>
              <a:t>下载</a:t>
            </a:r>
            <a:r>
              <a:rPr lang="en-US" altLang="zh-CN" dirty="0" smtClean="0">
                <a:latin typeface="+mn-ea"/>
                <a:ea typeface="+mn-ea"/>
              </a:rPr>
              <a:t>Python </a:t>
            </a:r>
            <a:r>
              <a:rPr lang="zh-CN" altLang="en-US" dirty="0">
                <a:latin typeface="+mn-ea"/>
                <a:ea typeface="+mn-ea"/>
              </a:rPr>
              <a:t>的文档，你可以下载 </a:t>
            </a:r>
            <a:r>
              <a:rPr lang="en-US" altLang="zh-CN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PDF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PostScript </a:t>
            </a:r>
            <a:r>
              <a:rPr lang="zh-CN" altLang="en-US" dirty="0">
                <a:latin typeface="+mn-ea"/>
                <a:ea typeface="+mn-ea"/>
              </a:rPr>
              <a:t>等格式的文档。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文档下载地址：</a:t>
            </a:r>
            <a:r>
              <a:rPr lang="en-US" altLang="zh-CN" dirty="0">
                <a:latin typeface="+mn-ea"/>
                <a:ea typeface="+mn-ea"/>
                <a:hlinkClick r:id="rId3"/>
              </a:rPr>
              <a:t>www.python.org/doc/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16" y="908720"/>
            <a:ext cx="8412713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中处理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</a:t>
            </a:r>
            <a:r>
              <a:rPr lang="zh-CN" altLang="en-US" sz="2400" dirty="0">
                <a:latin typeface="微软雅黑" panose="020B0503020204020204" pitchFamily="34" charset="-122"/>
              </a:rPr>
              <a:t>所生成的</a:t>
            </a:r>
            <a:r>
              <a:rPr lang="en-US" altLang="zh-CN" sz="2400" dirty="0">
                <a:latin typeface="微软雅黑" panose="020B0503020204020204" pitchFamily="34" charset="-122"/>
              </a:rPr>
              <a:t>alert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confirm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</a:rPr>
              <a:t>十分简单，具体方法是使用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switch_to.alert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a.accept() 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确定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取消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a.text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获取弹出框里的文字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a=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driver.switch_to.alert</a:t>
            </a:r>
            <a:r>
              <a:rPr lang="en-US" altLang="zh-CN" sz="2000" dirty="0">
                <a:latin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sleep(2)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print(</a:t>
            </a:r>
            <a:r>
              <a:rPr lang="en-US" altLang="zh-CN" sz="2000" dirty="0" err="1">
                <a:latin typeface="微软雅黑" panose="020B0503020204020204" pitchFamily="34" charset="-122"/>
              </a:rPr>
              <a:t>a.text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a.accept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"hello"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44816" cy="670541"/>
          </a:xfrm>
        </p:spPr>
        <p:txBody>
          <a:bodyPr/>
          <a:lstStyle/>
          <a:p>
            <a:r>
              <a:rPr lang="zh-CN" altLang="en-US" dirty="0" smtClean="0"/>
              <a:t>警告框</a:t>
            </a:r>
            <a:r>
              <a:rPr lang="en-US" altLang="zh-CN" dirty="0" smtClean="0"/>
              <a:t>Alert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9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7886700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文件上传操作也较常见，上传功能操作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并没有提供对应的方法。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上传过程一般要打开一个系统的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窗口，从窗口选择本地文件添加（问题：如何操作本地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窗口）。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上传本地文件；只要定位上传按钮，通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添加本地文件路径就可以了。绝对路径和相对路径都可。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208" y="908720"/>
            <a:ext cx="7886700" cy="4824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需要验证浏览器中是否存在某个</a:t>
            </a:r>
            <a:r>
              <a:rPr lang="en-US" altLang="zh-CN" dirty="0" smtClean="0">
                <a:latin typeface="+mn-ea"/>
                <a:ea typeface="+mn-ea"/>
              </a:rPr>
              <a:t>cookie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webdriver </a:t>
            </a:r>
            <a:r>
              <a:rPr lang="zh-CN" altLang="en-US" dirty="0">
                <a:latin typeface="+mn-ea"/>
                <a:ea typeface="+mn-ea"/>
              </a:rPr>
              <a:t>操作</a:t>
            </a:r>
            <a:r>
              <a:rPr lang="en-US" altLang="zh-CN" dirty="0">
                <a:latin typeface="+mn-ea"/>
                <a:ea typeface="+mn-ea"/>
              </a:rPr>
              <a:t>cookie </a:t>
            </a:r>
            <a:r>
              <a:rPr lang="zh-CN" altLang="en-US" dirty="0">
                <a:latin typeface="+mn-ea"/>
                <a:ea typeface="+mn-ea"/>
              </a:rPr>
              <a:t>的方法有：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get_cookies</a:t>
            </a:r>
            <a:r>
              <a:rPr lang="en-US" altLang="zh-CN" sz="2000" dirty="0">
                <a:latin typeface="+mn-ea"/>
                <a:ea typeface="+mn-ea"/>
              </a:rPr>
              <a:t>()</a:t>
            </a:r>
            <a:r>
              <a:rPr lang="zh-CN" altLang="en-US" sz="2000" dirty="0">
                <a:latin typeface="+mn-ea"/>
                <a:ea typeface="+mn-ea"/>
              </a:rPr>
              <a:t>：获得所有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get_cookie</a:t>
            </a:r>
            <a:r>
              <a:rPr lang="en-US" altLang="zh-CN" sz="2000" dirty="0">
                <a:latin typeface="+mn-ea"/>
                <a:ea typeface="+mn-ea"/>
              </a:rPr>
              <a:t>(name):</a:t>
            </a:r>
            <a:r>
              <a:rPr lang="zh-CN" altLang="en-US" sz="2000" dirty="0">
                <a:latin typeface="+mn-ea"/>
                <a:ea typeface="+mn-ea"/>
              </a:rPr>
              <a:t>返回特定</a:t>
            </a:r>
            <a:r>
              <a:rPr lang="en-US" altLang="zh-CN" sz="2000" dirty="0">
                <a:latin typeface="+mn-ea"/>
                <a:ea typeface="+mn-ea"/>
              </a:rPr>
              <a:t>name </a:t>
            </a:r>
            <a:r>
              <a:rPr lang="zh-CN" altLang="en-US" sz="2000" dirty="0">
                <a:latin typeface="+mn-ea"/>
                <a:ea typeface="+mn-ea"/>
              </a:rPr>
              <a:t>有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add_cookie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cookie_dict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：添加</a:t>
            </a:r>
            <a:r>
              <a:rPr lang="en-US" altLang="zh-CN" sz="2000" dirty="0">
                <a:latin typeface="+mn-ea"/>
                <a:ea typeface="+mn-ea"/>
              </a:rPr>
              <a:t>cookie</a:t>
            </a:r>
            <a:r>
              <a:rPr lang="zh-CN" altLang="en-US" sz="2000" dirty="0">
                <a:latin typeface="+mn-ea"/>
                <a:ea typeface="+mn-ea"/>
              </a:rPr>
              <a:t>，必须有</a:t>
            </a:r>
            <a:r>
              <a:rPr lang="en-US" altLang="zh-CN" sz="2000" dirty="0">
                <a:latin typeface="+mn-ea"/>
                <a:ea typeface="+mn-ea"/>
              </a:rPr>
              <a:t>name 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value </a:t>
            </a:r>
            <a:r>
              <a:rPr lang="zh-CN" altLang="en-US" sz="2000" dirty="0">
                <a:latin typeface="+mn-ea"/>
                <a:ea typeface="+mn-ea"/>
              </a:rPr>
              <a:t>值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delete_cookie</a:t>
            </a:r>
            <a:r>
              <a:rPr lang="en-US" altLang="zh-CN" sz="2000" dirty="0">
                <a:latin typeface="+mn-ea"/>
                <a:ea typeface="+mn-ea"/>
              </a:rPr>
              <a:t>(name)</a:t>
            </a:r>
            <a:r>
              <a:rPr lang="zh-CN" altLang="en-US" sz="2000" dirty="0">
                <a:latin typeface="+mn-ea"/>
                <a:ea typeface="+mn-ea"/>
              </a:rPr>
              <a:t>：删除特定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部分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delete_all_cookies</a:t>
            </a:r>
            <a:r>
              <a:rPr lang="en-US" altLang="zh-CN" sz="2000" dirty="0">
                <a:latin typeface="+mn-ea"/>
                <a:ea typeface="+mn-ea"/>
              </a:rPr>
              <a:t>()</a:t>
            </a:r>
            <a:r>
              <a:rPr lang="zh-CN" altLang="en-US" sz="2000" dirty="0">
                <a:latin typeface="+mn-ea"/>
                <a:ea typeface="+mn-ea"/>
              </a:rPr>
              <a:t>：删除所有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</a:p>
          <a:p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44816" cy="598533"/>
          </a:xfrm>
        </p:spPr>
        <p:txBody>
          <a:bodyPr>
            <a:no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ookie</a:t>
            </a:r>
            <a:r>
              <a:rPr lang="zh-CN" altLang="en-US" dirty="0" smtClean="0"/>
              <a:t>的操作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5085184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driver.add_cookie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({'name' : 'foo', 'value' : 'bar'})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driver.add_cookie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({'name' : 'foo', 'value' : 'bar', 'path' : '/'})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56" y="980728"/>
            <a:ext cx="90010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当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遇到没法完成的操作时，可以考虑借用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400" dirty="0">
                <a:latin typeface="微软雅黑" panose="020B0503020204020204" pitchFamily="34" charset="-122"/>
              </a:rPr>
              <a:t>来完成。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 WebDriver </a:t>
            </a:r>
            <a:r>
              <a:rPr lang="zh-CN" altLang="en-US" sz="2400" dirty="0">
                <a:latin typeface="微软雅黑" panose="020B0503020204020204" pitchFamily="34" charset="-122"/>
              </a:rPr>
              <a:t>提供了</a:t>
            </a:r>
            <a:r>
              <a:rPr lang="en-US" altLang="zh-CN" sz="2400" dirty="0" err="1">
                <a:latin typeface="微软雅黑" panose="020B0503020204020204" pitchFamily="34" charset="-122"/>
              </a:rPr>
              <a:t>execute_script</a:t>
            </a:r>
            <a:r>
              <a:rPr lang="en-US" altLang="zh-CN" sz="2400" dirty="0">
                <a:latin typeface="微软雅黑" panose="020B0503020204020204" pitchFamily="34" charset="-122"/>
              </a:rPr>
              <a:t>() </a:t>
            </a:r>
            <a:r>
              <a:rPr lang="zh-CN" altLang="en-US" sz="2400" dirty="0">
                <a:latin typeface="微软雅黑" panose="020B0503020204020204" pitchFamily="34" charset="-122"/>
              </a:rPr>
              <a:t>接口用来调用</a:t>
            </a:r>
            <a:r>
              <a:rPr lang="en-US" altLang="zh-CN" sz="2400" dirty="0" err="1">
                <a:latin typeface="微软雅黑" panose="020B0503020204020204" pitchFamily="34" charset="-122"/>
              </a:rPr>
              <a:t>js</a:t>
            </a:r>
            <a:r>
              <a:rPr lang="en-US" altLang="zh-CN" sz="2400" dirty="0"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代码。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案例：浏览器的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滚动条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"</a:t>
            </a:r>
            <a:r>
              <a:rPr lang="en-US" altLang="zh-CN" sz="2400" b="1" dirty="0" err="1"/>
              <a:t>window.scrollTo</a:t>
            </a:r>
            <a:r>
              <a:rPr lang="en-US" altLang="zh-CN" sz="2400" b="1" dirty="0"/>
              <a:t>(100,300)"</a:t>
            </a:r>
            <a:br>
              <a:rPr lang="en-US" altLang="zh-CN" sz="2400" b="1" dirty="0"/>
            </a:br>
            <a:r>
              <a:rPr lang="en-US" altLang="zh-CN" sz="2400" dirty="0" err="1"/>
              <a:t>driver.execute_script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myHeader</a:t>
            </a:r>
            <a:r>
              <a:rPr lang="en-US" altLang="zh-CN" sz="2400" dirty="0" smtClean="0"/>
              <a:t>").</a:t>
            </a:r>
            <a:r>
              <a:rPr lang="en-US" altLang="zh-CN" sz="2400" dirty="0"/>
              <a:t>click</a:t>
            </a:r>
            <a:r>
              <a:rPr lang="en-US" altLang="zh-CN" sz="2400" dirty="0" smtClean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train_date</a:t>
            </a:r>
            <a:r>
              <a:rPr lang="en-US" altLang="zh-CN" sz="2400" dirty="0" smtClean="0"/>
              <a:t>").</a:t>
            </a:r>
            <a:r>
              <a:rPr lang="en-US" altLang="zh-CN" sz="2400" dirty="0" err="1" smtClean="0"/>
              <a:t>removeAttribute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readonly</a:t>
            </a:r>
            <a:r>
              <a:rPr lang="en-US" altLang="zh-CN" sz="2400" dirty="0" smtClean="0"/>
              <a:t>');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6491064" cy="648072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</a:t>
            </a:r>
            <a:r>
              <a:rPr lang="zh-CN" altLang="en-US" sz="2600" dirty="0">
                <a:latin typeface="微软雅黑" panose="020B0503020204020204" pitchFamily="34" charset="-122"/>
              </a:rPr>
              <a:t>的设计目的是为了在移动设备上支持多媒体。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 </a:t>
            </a:r>
            <a:r>
              <a:rPr lang="zh-CN" altLang="en-US" sz="2600" dirty="0">
                <a:latin typeface="微软雅黑" panose="020B0503020204020204" pitchFamily="34" charset="-122"/>
              </a:rPr>
              <a:t>中的一些有趣的新特性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：</a:t>
            </a:r>
            <a:r>
              <a:rPr lang="en-US" altLang="zh-CN" sz="2600" dirty="0">
                <a:latin typeface="微软雅黑" panose="020B0503020204020204" pitchFamily="34" charset="-122"/>
              </a:rPr>
              <a:t>http://videojs.com/</a:t>
            </a:r>
            <a:endParaRPr lang="zh-CN" altLang="en-US" sz="26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用于绘画的 </a:t>
            </a:r>
            <a:r>
              <a:rPr lang="en-US" altLang="zh-CN" sz="2200" dirty="0"/>
              <a:t>canvas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用于媒介回放的 </a:t>
            </a:r>
            <a:r>
              <a:rPr lang="en-US" altLang="zh-CN" sz="2200" dirty="0"/>
              <a:t>video </a:t>
            </a:r>
            <a:r>
              <a:rPr lang="zh-CN" altLang="en-US" sz="2200" dirty="0"/>
              <a:t>和 </a:t>
            </a:r>
            <a:r>
              <a:rPr lang="en-US" altLang="zh-CN" sz="2200" dirty="0"/>
              <a:t>audio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对本地离线存储的更好的支持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新的特殊内容元素，比如 </a:t>
            </a:r>
            <a:r>
              <a:rPr lang="en-US" altLang="zh-CN" sz="2200" dirty="0"/>
              <a:t>article</a:t>
            </a:r>
            <a:r>
              <a:rPr lang="zh-CN" altLang="en-US" sz="2200" dirty="0"/>
              <a:t>、</a:t>
            </a:r>
            <a:r>
              <a:rPr lang="en-US" altLang="zh-CN" sz="2200" dirty="0"/>
              <a:t>footer</a:t>
            </a:r>
            <a:r>
              <a:rPr lang="zh-CN" altLang="en-US" sz="2200" dirty="0"/>
              <a:t>、</a:t>
            </a:r>
            <a:r>
              <a:rPr lang="en-US" altLang="zh-CN" sz="2200" dirty="0"/>
              <a:t>header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nav</a:t>
            </a:r>
            <a:r>
              <a:rPr lang="zh-CN" altLang="en-US" sz="2200" dirty="0"/>
              <a:t>、</a:t>
            </a:r>
            <a:r>
              <a:rPr lang="en-US" altLang="zh-CN" sz="2200" dirty="0"/>
              <a:t>section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新的表单控件，比如 </a:t>
            </a:r>
            <a:r>
              <a:rPr lang="en-US" altLang="zh-CN" sz="2200" dirty="0"/>
              <a:t>calendar</a:t>
            </a:r>
            <a:r>
              <a:rPr lang="zh-CN" altLang="en-US" sz="2200" dirty="0"/>
              <a:t>、</a:t>
            </a:r>
            <a:r>
              <a:rPr lang="en-US" altLang="zh-CN" sz="2200" dirty="0"/>
              <a:t>date</a:t>
            </a:r>
            <a:r>
              <a:rPr lang="zh-CN" altLang="en-US" sz="2200" dirty="0"/>
              <a:t>、</a:t>
            </a:r>
            <a:r>
              <a:rPr lang="en-US" altLang="zh-CN" sz="2200" dirty="0"/>
              <a:t>time</a:t>
            </a:r>
            <a:r>
              <a:rPr lang="zh-CN" altLang="en-US" sz="2200" dirty="0"/>
              <a:t>、</a:t>
            </a:r>
            <a:r>
              <a:rPr lang="en-US" altLang="zh-CN" sz="2200" dirty="0"/>
              <a:t>email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url</a:t>
            </a:r>
            <a:r>
              <a:rPr lang="zh-CN" altLang="en-US" sz="2200" dirty="0"/>
              <a:t>、</a:t>
            </a:r>
            <a:r>
              <a:rPr lang="en-US" altLang="zh-CN" sz="2200" dirty="0" err="1" smtClean="0"/>
              <a:t>searc</a:t>
            </a:r>
            <a:endParaRPr lang="en-US" altLang="zh-CN" sz="22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200" dirty="0" smtClean="0"/>
              <a:t>使用</a:t>
            </a:r>
            <a:r>
              <a:rPr lang="en-US" altLang="zh-CN" sz="2200" dirty="0" smtClean="0">
                <a:solidFill>
                  <a:srgbClr val="FF0000"/>
                </a:solidFill>
              </a:rPr>
              <a:t>javascript</a:t>
            </a:r>
            <a:r>
              <a:rPr lang="zh-CN" altLang="en-US" sz="2200" dirty="0" smtClean="0"/>
              <a:t>可完成</a:t>
            </a:r>
            <a:r>
              <a:rPr lang="en-US" altLang="zh-CN" sz="2200" dirty="0" smtClean="0"/>
              <a:t>HTML5</a:t>
            </a:r>
            <a:r>
              <a:rPr lang="zh-CN" altLang="en-US" sz="2200" dirty="0" smtClean="0"/>
              <a:t>元素的测试</a:t>
            </a:r>
            <a:endParaRPr lang="en-US" altLang="zh-CN" sz="2200" dirty="0"/>
          </a:p>
          <a:p>
            <a:endParaRPr lang="en-US" altLang="zh-CN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243869" cy="5265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</a:rPr>
              <a:t>driver.get_screenshot_as_file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</a:rPr>
              <a:t>"d:\\demo</a:t>
            </a:r>
            <a:r>
              <a:rPr lang="en-US" altLang="zh-CN" sz="2400" b="1" dirty="0" smtClean="0">
                <a:latin typeface="微软雅黑" panose="020B0503020204020204" pitchFamily="34" charset="-122"/>
              </a:rPr>
              <a:t>\\20180711.png</a:t>
            </a:r>
            <a:r>
              <a:rPr lang="en-US" altLang="zh-CN" sz="2400" b="1" dirty="0">
                <a:latin typeface="微软雅黑" panose="020B0503020204020204" pitchFamily="34" charset="-122"/>
              </a:rPr>
              <a:t>"</a:t>
            </a:r>
            <a:r>
              <a:rPr lang="en-US" altLang="zh-CN" sz="2400" dirty="0">
                <a:latin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窗口截图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2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close() </a:t>
            </a:r>
            <a:r>
              <a:rPr lang="zh-CN" altLang="en-US" dirty="0" smtClean="0">
                <a:latin typeface="微软雅黑" panose="020B0503020204020204" pitchFamily="34" charset="-122"/>
              </a:rPr>
              <a:t>关闭当前窗口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quit() </a:t>
            </a:r>
            <a:r>
              <a:rPr lang="zh-CN" altLang="en-US" dirty="0" smtClean="0">
                <a:latin typeface="微软雅黑" panose="020B0503020204020204" pitchFamily="34" charset="-122"/>
              </a:rPr>
              <a:t>退出相关的驱动程序和关闭所有窗口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import </a:t>
            </a:r>
            <a:r>
              <a:rPr lang="en-US" altLang="zh-CN" dirty="0"/>
              <a:t>logging</a:t>
            </a:r>
            <a:br>
              <a:rPr lang="en-US" altLang="zh-CN" dirty="0"/>
            </a:br>
            <a:r>
              <a:rPr lang="en-US" altLang="zh-CN" dirty="0" err="1"/>
              <a:t>logging.basicConfig</a:t>
            </a:r>
            <a:r>
              <a:rPr lang="en-US" altLang="zh-CN" dirty="0"/>
              <a:t>(level=</a:t>
            </a:r>
            <a:r>
              <a:rPr lang="en-US" altLang="zh-CN" dirty="0" err="1"/>
              <a:t>logging.DEBUG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可以捕捉到客户端向服务器发送的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9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solidFill>
                  <a:srgbClr val="FF0000"/>
                </a:solidFill>
                <a:latin typeface="+mn-ea"/>
                <a:ea typeface="+mn-ea"/>
              </a:rPr>
              <a:t>Unittest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4289" y="1171099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单元测试框架 </a:t>
            </a:r>
            <a:r>
              <a:rPr lang="en-US" altLang="zh-CN" sz="2400" dirty="0" err="1">
                <a:latin typeface="微软雅黑" panose="020B0503020204020204" pitchFamily="34" charset="-122"/>
              </a:rPr>
              <a:t>Xunit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单元测试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4" t="50000" r="-5392"/>
          <a:stretch/>
        </p:blipFill>
        <p:spPr bwMode="auto">
          <a:xfrm>
            <a:off x="4067944" y="4591537"/>
            <a:ext cx="5256584" cy="171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s://ss2.baidu.com/6ONYsjip0QIZ8tyhnq/it/u=1510317141,3452983699&amp;fm=58&amp;s=4BC6BC52D680DF1302C080F4020090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2551707" cy="159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estng.org/doc/pics/book-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64" y="2044784"/>
            <a:ext cx="1738354" cy="17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36sign.com/nunit/img/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1" y="4949603"/>
            <a:ext cx="187347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030957" y="2913962"/>
            <a:ext cx="252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</a:t>
            </a:r>
            <a:r>
              <a:rPr lang="en-US" altLang="zh-CN" sz="5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test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60381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https://www.python.org/downloads/windows/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0956" y="5401641"/>
            <a:ext cx="36371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由于</a:t>
            </a:r>
            <a:r>
              <a:rPr lang="en-US" altLang="zh-CN" sz="1350" b="1" dirty="0">
                <a:solidFill>
                  <a:srgbClr val="C00000"/>
                </a:solidFill>
              </a:rPr>
              <a:t>3.x</a:t>
            </a:r>
            <a:r>
              <a:rPr lang="zh-CN" altLang="en-US" sz="1350" b="1" dirty="0"/>
              <a:t>版越来越普及，以最新的</a:t>
            </a:r>
            <a:r>
              <a:rPr lang="en-US" altLang="zh-CN" sz="1350" b="1" dirty="0"/>
              <a:t>Python 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</a:t>
            </a:r>
            <a:r>
              <a:rPr lang="zh-CN" altLang="en-US" sz="1350" b="1" dirty="0" smtClean="0"/>
              <a:t>版本</a:t>
            </a:r>
            <a:r>
              <a:rPr lang="zh-CN" altLang="en-US" sz="1350" b="1" dirty="0"/>
              <a:t>为基础。</a:t>
            </a:r>
            <a:r>
              <a:rPr lang="en-US" altLang="zh-CN" sz="1350" b="1" dirty="0"/>
              <a:t>Python</a:t>
            </a:r>
            <a:r>
              <a:rPr lang="zh-CN" altLang="en-US" sz="1350" b="1" dirty="0"/>
              <a:t>版本是最新的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3.7x</a:t>
            </a:r>
            <a:endParaRPr lang="zh-CN" altLang="en-US" sz="135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6" y="2276872"/>
            <a:ext cx="52482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6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如果不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unittest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8" y="906942"/>
            <a:ext cx="3371850" cy="525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08720"/>
            <a:ext cx="443275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if </a:t>
            </a:r>
            <a:r>
              <a:rPr lang="en-US" altLang="zh-CN" dirty="0"/>
              <a:t>__name__ == '__main</a:t>
            </a:r>
            <a:r>
              <a:rPr lang="en-US" altLang="zh-CN" dirty="0" smtClean="0"/>
              <a:t>__'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文件被直接运行时，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之下的代码块将被运行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文件以模块形式被导入时，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之下的代码块不被运行。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模块的内置属性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1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644008" y="1678483"/>
            <a:ext cx="3816424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unittest.main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TestLoader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类搜索所有包含在该模块以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test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”命名开头的测试方法，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并自动执行它们，</a:t>
            </a:r>
            <a:r>
              <a:rPr lang="zh-CN" altLang="en-US" sz="2000" dirty="0"/>
              <a:t>执行方法的默认顺序是：根据</a:t>
            </a:r>
            <a:r>
              <a:rPr lang="en-US" altLang="zh-CN" sz="2000" dirty="0"/>
              <a:t>ASCII</a:t>
            </a:r>
            <a:r>
              <a:rPr lang="zh-CN" altLang="en-US" sz="2000" dirty="0"/>
              <a:t>码的顺序加载测试用例，数字与字母的顺序为：</a:t>
            </a:r>
            <a:r>
              <a:rPr lang="en-US" altLang="zh-CN" sz="2000" dirty="0"/>
              <a:t>0-9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。所以以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开头的测试用例方法会优先执行，以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开头会后执行。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sz="2800" dirty="0" err="1" smtClean="0"/>
              <a:t>unittest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6" y="1052736"/>
            <a:ext cx="41243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测试类必须继承</a:t>
            </a:r>
            <a:r>
              <a:rPr lang="en-US" altLang="zh-CN" dirty="0" err="1" smtClean="0"/>
              <a:t>unittest.TestCase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测试方法必须以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使用断言  </a:t>
            </a:r>
            <a:r>
              <a:rPr lang="en-US" altLang="zh-CN" dirty="0" err="1" smtClean="0"/>
              <a:t>self.assertEqual</a:t>
            </a:r>
            <a:r>
              <a:rPr lang="en-US" altLang="zh-CN" dirty="0" smtClean="0"/>
              <a:t>(result</a:t>
            </a:r>
            <a:r>
              <a:rPr lang="en-US" altLang="zh-CN" dirty="0"/>
              <a:t>, 5)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if </a:t>
            </a:r>
            <a:r>
              <a:rPr lang="en-US" altLang="zh-CN" dirty="0"/>
              <a:t>__name__ == </a:t>
            </a:r>
            <a:r>
              <a:rPr lang="en-US" altLang="zh-CN" b="1" dirty="0"/>
              <a:t>'__main__'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unittest.main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104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112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四个重要的概念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TestCase</a:t>
            </a:r>
            <a:r>
              <a:rPr lang="zh-CN" altLang="en-US" sz="2400" dirty="0">
                <a:latin typeface="微软雅黑" panose="020B0503020204020204" pitchFamily="34" charset="-122"/>
              </a:rPr>
              <a:t>类，所有测试用例类继承的基本类。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unittest.TestCase</a:t>
            </a:r>
            <a:r>
              <a:rPr lang="en-US" altLang="zh-CN" sz="2000" dirty="0"/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</a:rPr>
              <a:t>TestSuite</a:t>
            </a:r>
            <a:r>
              <a:rPr lang="zh-CN" altLang="en-US" sz="2400" dirty="0">
                <a:latin typeface="微软雅黑" panose="020B0503020204020204" pitchFamily="34" charset="-122"/>
              </a:rPr>
              <a:t>类，多个测试用例集合在一起来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执行，顺序为先加入先执行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suite = </a:t>
            </a:r>
            <a:r>
              <a:rPr lang="en-US" altLang="zh-CN" sz="2000" dirty="0" err="1"/>
              <a:t>unittest.TestSuite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test_add</a:t>
            </a:r>
            <a:r>
              <a:rPr lang="en-US" altLang="zh-CN" sz="2000" dirty="0"/>
              <a:t>'))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test_sub</a:t>
            </a:r>
            <a:r>
              <a:rPr lang="en-US" altLang="zh-CN" sz="2000" dirty="0" smtClean="0"/>
              <a:t>'))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</p:spTree>
    <p:extLst>
      <p:ext uri="{BB962C8B-B14F-4D97-AF65-F5344CB8AC3E}">
        <p14:creationId xmlns:p14="http://schemas.microsoft.com/office/powerpoint/2010/main" val="34686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460630" cy="5007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TextTestRunner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，通过该类下面的</a:t>
            </a:r>
            <a:r>
              <a:rPr lang="en-US" altLang="zh-CN" sz="2000" dirty="0"/>
              <a:t>run()</a:t>
            </a:r>
            <a:r>
              <a:rPr lang="zh-CN" altLang="en-US" sz="2000" dirty="0"/>
              <a:t>方法来运行</a:t>
            </a:r>
            <a:r>
              <a:rPr lang="en-US" altLang="zh-CN" sz="2000" dirty="0"/>
              <a:t>suite</a:t>
            </a:r>
            <a:r>
              <a:rPr lang="zh-CN" altLang="en-US" sz="2000" dirty="0"/>
              <a:t>所组装的测试用例，入参为</a:t>
            </a:r>
            <a:r>
              <a:rPr lang="en-US" altLang="zh-CN" sz="2000" dirty="0"/>
              <a:t>suite</a:t>
            </a:r>
            <a:r>
              <a:rPr lang="zh-CN" altLang="en-US" sz="2000" dirty="0"/>
              <a:t>测试套件。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runner = </a:t>
            </a:r>
            <a:r>
              <a:rPr lang="en-US" altLang="zh-CN" sz="2000" dirty="0" err="1"/>
              <a:t>unittest.TextTestRunner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runner.run</a:t>
            </a:r>
            <a:r>
              <a:rPr lang="en-US" altLang="zh-CN" sz="2000" dirty="0"/>
              <a:t>(suite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Text Fixture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，通过覆盖</a:t>
            </a:r>
            <a:r>
              <a:rPr lang="en-US" altLang="zh-CN" sz="2000" dirty="0" smtClean="0"/>
              <a:t>TestCase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setUp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tearDown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实现环境的创建与销毁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def 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")</a:t>
            </a:r>
            <a:br>
              <a:rPr lang="en-US" altLang="zh-CN" sz="2000" dirty="0"/>
            </a:br>
            <a:r>
              <a:rPr lang="en-US" altLang="zh-CN" sz="2000" dirty="0" smtClean="0"/>
              <a:t>def 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4221088"/>
            <a:ext cx="56166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执行前的初始化工作。如测试用例中需要访问浏览器，可以在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中实例化浏览器驱动。</a:t>
            </a: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执行之后的善后工作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。如：关闭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12002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断言方法：在执行测试用例的过程中，最终用例是否执行通过，是通过判断测试得到的实际结果和预期结果是否相等决定的。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是否相等，相等则测试用例通过。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assertNotEqual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是否相等，不相等则测试用例通过。</a:t>
            </a: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assertTrue</a:t>
            </a:r>
            <a:r>
              <a:rPr lang="en-US" altLang="zh-CN" sz="2400" dirty="0">
                <a:latin typeface="微软雅黑" panose="020B0503020204020204" pitchFamily="34" charset="-122"/>
              </a:rPr>
              <a:t>(x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</a:t>
            </a:r>
            <a:r>
              <a:rPr lang="zh-CN" altLang="en-US" sz="2400" dirty="0">
                <a:latin typeface="微软雅黑" panose="020B0503020204020204" pitchFamily="34" charset="-122"/>
              </a:rPr>
              <a:t>：断言</a:t>
            </a:r>
            <a:r>
              <a:rPr lang="en-US" altLang="zh-CN" sz="2400" dirty="0">
                <a:latin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</a:rPr>
              <a:t>是否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，是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则测试用例通过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中的断言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052736"/>
            <a:ext cx="8982842" cy="50074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unittest.skip():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装饰器，当运行用例时，有些用例可能不想执行，可用装饰器暂时屏蔽该条测试用例。常见的用法如想调试某一测试用例，可先屏蔽其他用例就。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@unittest.skip(reason): skip(reason)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装饰器：无条件跳过装饰的测试，并说明跳过测试的原因。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@unittest.skipIf(reason): skipIf(condition,reason)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装饰器：条件为真时，跳过装饰的测试，并说明跳过测试的原因。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@unittest.skipUnless(reason): skipUnless(condition,reason)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装饰器：条件为假时，跳过装饰的测试，并说明跳过测试的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原因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</a:t>
            </a:r>
            <a:r>
              <a:rPr lang="zh-CN" altLang="en-US" dirty="0" smtClean="0"/>
              <a:t>过测试和预期测试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setUpModule</a:t>
            </a:r>
            <a:r>
              <a:rPr lang="en-US" altLang="zh-CN" sz="2400" dirty="0">
                <a:latin typeface="微软雅黑" panose="020B0503020204020204" pitchFamily="34" charset="-122"/>
              </a:rPr>
              <a:t>(): 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tearDownModule</a:t>
            </a:r>
            <a:r>
              <a:rPr lang="en-US" altLang="zh-CN" sz="2400" dirty="0">
                <a:latin typeface="微软雅黑" panose="020B0503020204020204" pitchFamily="34" charset="-122"/>
              </a:rPr>
              <a:t>():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</a:t>
            </a:r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</a:rPr>
              <a:t>开始和结束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整个测试类开始和结束时执行，必须</a:t>
            </a:r>
            <a:r>
              <a:rPr lang="zh-CN" altLang="en-US" sz="2400" dirty="0">
                <a:latin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classmethod</a:t>
            </a:r>
            <a:r>
              <a:rPr lang="zh-CN" altLang="en-US" sz="2400" dirty="0">
                <a:latin typeface="微软雅黑" panose="020B0503020204020204" pitchFamily="34" charset="-122"/>
              </a:rPr>
              <a:t>修饰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2049" name="Picture 1" descr="C:\Users\Orlando.Leo\AppData\Roaming\Tencent\Users\2757284811\QQ\WinTemp\RichOle\F9Z(VKX(TD2@OSXUI3EA~1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00" y="1677761"/>
            <a:ext cx="4862796" cy="292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085184"/>
            <a:ext cx="62706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『Add Python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PATH』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目的是在环境变量设定的路径中去查找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『python.exe』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如果没有勾选，就需要手动添加</a:t>
            </a:r>
          </a:p>
        </p:txBody>
      </p:sp>
    </p:spTree>
    <p:extLst>
      <p:ext uri="{BB962C8B-B14F-4D97-AF65-F5344CB8AC3E}">
        <p14:creationId xmlns:p14="http://schemas.microsoft.com/office/powerpoint/2010/main" val="1805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批量执行多个测试类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" y="1628800"/>
            <a:ext cx="905289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35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HTMLTestRunner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的标准库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unittest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单元测试框架的一个扩展，用于生成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测试报告。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下载地址：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tungwaiyip.info/software/HTMLTestRunner.html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 </a:t>
            </a:r>
            <a:r>
              <a:rPr lang="en-US" altLang="zh-CN" sz="2400" dirty="0" smtClean="0"/>
              <a:t>HTMLTestRunner.py</a:t>
            </a:r>
            <a:r>
              <a:rPr lang="zh-CN" altLang="en-US" sz="2400" dirty="0" smtClean="0"/>
              <a:t>放在</a:t>
            </a:r>
            <a:r>
              <a:rPr lang="en-US" altLang="zh-CN" sz="2400" dirty="0"/>
              <a:t>..\</a:t>
            </a:r>
            <a:r>
              <a:rPr lang="en-US" altLang="zh-CN" sz="2400" dirty="0" smtClean="0"/>
              <a:t>Python35\Lib</a:t>
            </a:r>
            <a:r>
              <a:rPr lang="zh-CN" altLang="en-US" sz="2400" dirty="0" smtClean="0"/>
              <a:t>路径下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HTMLTestRunner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05064"/>
            <a:ext cx="4301411" cy="20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HTMLTestRunner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880" y="1075710"/>
            <a:ext cx="7659488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HTMLTestRunner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HTMLTestRunner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49" y="1407864"/>
            <a:ext cx="798036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80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HTMLTestRunner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2736" y="1340768"/>
            <a:ext cx="8393777" cy="41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+mn-ea"/>
              </a:rPr>
              <a:t>使用步骤：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、导入</a:t>
            </a:r>
            <a:r>
              <a:rPr lang="en-US" altLang="zh-CN" sz="2400" dirty="0" err="1" smtClean="0">
                <a:latin typeface="+mn-ea"/>
              </a:rPr>
              <a:t>HTMLTestRunner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、通过</a:t>
            </a:r>
            <a:r>
              <a:rPr lang="en-US" altLang="zh-CN" sz="2400" dirty="0" smtClean="0">
                <a:latin typeface="+mn-ea"/>
              </a:rPr>
              <a:t>open()</a:t>
            </a:r>
            <a:r>
              <a:rPr lang="zh-CN" altLang="en-US" sz="2400" dirty="0" smtClean="0">
                <a:latin typeface="+mn-ea"/>
              </a:rPr>
              <a:t>方法以二进制写方式打开当前目录的</a:t>
            </a:r>
            <a:r>
              <a:rPr lang="en-US" altLang="zh-CN" sz="2400" dirty="0" smtClean="0">
                <a:latin typeface="+mn-ea"/>
              </a:rPr>
              <a:t>result.html</a:t>
            </a:r>
            <a:r>
              <a:rPr lang="zh-CN" altLang="en-US" sz="2400" dirty="0" smtClean="0">
                <a:latin typeface="+mn-ea"/>
              </a:rPr>
              <a:t>，如果没有，则自行创建该文件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、调用</a:t>
            </a:r>
            <a:r>
              <a:rPr lang="zh-CN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HTMLTestRunner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下的</a:t>
            </a:r>
            <a:r>
              <a:rPr lang="zh-CN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HTMLTestRunner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类，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stream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指定测试报告文件，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title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定义测试报告的标题，</a:t>
            </a:r>
            <a:r>
              <a:rPr lang="en-US" altLang="zh-CN" sz="2400" dirty="0" smtClean="0">
                <a:latin typeface="+mn-ea"/>
              </a:rPr>
              <a:t>description</a:t>
            </a:r>
            <a:r>
              <a:rPr lang="zh-CN" altLang="en-US" sz="2400" dirty="0" smtClean="0">
                <a:latin typeface="+mn-ea"/>
              </a:rPr>
              <a:t>用于定义测试报告的副标题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、通过</a:t>
            </a:r>
            <a:r>
              <a:rPr lang="zh-CN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HTMLTestRunner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run()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方法来运行测试套件中所组装的测试用例</a:t>
            </a:r>
            <a:endParaRPr lang="en-US" altLang="zh-CN" sz="2400" dirty="0" smtClean="0">
              <a:solidFill>
                <a:srgbClr val="000000"/>
              </a:solidFill>
              <a:latin typeface="+mn-ea"/>
              <a:cs typeface="宋体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、通过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close()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关闭测试报告文件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701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对</a:t>
            </a:r>
            <a:r>
              <a:rPr lang="en-US" altLang="zh-CN" sz="2400" dirty="0"/>
              <a:t>SMTP</a:t>
            </a:r>
            <a:r>
              <a:rPr lang="zh-CN" altLang="en-US" sz="2400" dirty="0"/>
              <a:t>支持有</a:t>
            </a:r>
            <a:r>
              <a:rPr lang="en-US" altLang="zh-CN" sz="2400" dirty="0" err="1"/>
              <a:t>smtplib</a:t>
            </a:r>
            <a:r>
              <a:rPr lang="zh-CN" altLang="en-US" sz="2400" dirty="0"/>
              <a:t>和</a:t>
            </a:r>
            <a:r>
              <a:rPr lang="en-US" altLang="zh-CN" sz="2400" dirty="0"/>
              <a:t>email</a:t>
            </a:r>
            <a:r>
              <a:rPr lang="zh-CN" altLang="en-US" sz="2400" dirty="0"/>
              <a:t>两个模块，</a:t>
            </a:r>
            <a:r>
              <a:rPr lang="en-US" altLang="zh-CN" sz="2400" dirty="0"/>
              <a:t>email</a:t>
            </a:r>
            <a:r>
              <a:rPr lang="zh-CN" altLang="en-US" sz="2400" dirty="0"/>
              <a:t>负责构造邮件，</a:t>
            </a:r>
            <a:r>
              <a:rPr lang="en-US" altLang="zh-CN" sz="2400" dirty="0" err="1"/>
              <a:t>smtplib</a:t>
            </a:r>
            <a:r>
              <a:rPr lang="zh-CN" altLang="en-US" sz="2400" dirty="0"/>
              <a:t>负责发送</a:t>
            </a:r>
            <a:r>
              <a:rPr lang="zh-CN" altLang="en-US" sz="2400" dirty="0" smtClean="0"/>
              <a:t>邮件。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发送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格式的邮件 </a:t>
            </a:r>
            <a:r>
              <a:rPr lang="en-US" altLang="zh-CN" sz="2400" dirty="0"/>
              <a:t>send_mail1.py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发送带附件的邮件 </a:t>
            </a:r>
            <a:r>
              <a:rPr lang="en-US" altLang="zh-CN" sz="2400" dirty="0"/>
              <a:t>send_mail2.py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查找最新的测试报告 </a:t>
            </a:r>
            <a:r>
              <a:rPr lang="en-US" altLang="zh-CN" sz="2400" dirty="0"/>
              <a:t>find_file.py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整合自动发送邮件的功能 </a:t>
            </a:r>
            <a:r>
              <a:rPr lang="en-US" altLang="zh-CN" sz="2400" dirty="0"/>
              <a:t>run_all_test_sendmail.py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实现邮件发送的功能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4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实现邮件发送的功能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336704" cy="582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实现邮件发送的</a:t>
            </a:r>
            <a:r>
              <a:rPr lang="zh-CN" altLang="en-US" dirty="0" smtClean="0"/>
              <a:t>功能（附件）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"/>
          <a:stretch/>
        </p:blipFill>
        <p:spPr bwMode="auto">
          <a:xfrm>
            <a:off x="179513" y="1409328"/>
            <a:ext cx="8964488" cy="387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453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查找最新的测试报告 </a:t>
            </a:r>
            <a:r>
              <a:rPr lang="en-US" altLang="zh-CN" dirty="0"/>
              <a:t>find_file.py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343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3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整合自动发送邮件的功能 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847850"/>
            <a:ext cx="8904287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290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15.4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设计模式</a:t>
            </a:r>
            <a:endParaRPr lang="en-US" altLang="zh-CN" sz="3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659" y="1947575"/>
            <a:ext cx="28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在环境变量中手动添加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5" name="Picture 1" descr="C:\Users\Orlando.Leo\AppData\Roaming\Tencent\Users\2757284811\QQ\WinTemp\RichOle\L2411G902`{(7V{5K3TJQ{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05" y="1507096"/>
            <a:ext cx="4957818" cy="44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60630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</a:rPr>
              <a:t>代码在随着进一步新增测试用例的情况会有以下几个问题：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易读性，一连串的</a:t>
            </a:r>
            <a:r>
              <a:rPr lang="en-US" altLang="zh-CN" sz="2400" dirty="0">
                <a:latin typeface="+mn-ea"/>
                <a:ea typeface="+mn-ea"/>
              </a:rPr>
              <a:t>find element</a:t>
            </a:r>
            <a:r>
              <a:rPr lang="zh-CN" altLang="en-US" sz="2400" dirty="0">
                <a:latin typeface="+mn-ea"/>
                <a:ea typeface="+mn-ea"/>
              </a:rPr>
              <a:t>会显得杂乱无章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可扩展不好：用例孤立，难以扩展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可复用性：无公共方法，很那复用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可维护性：一旦页面元素变化，需要维护修改大量的用例</a:t>
            </a:r>
          </a:p>
          <a:p>
            <a:endParaRPr lang="zh-CN" altLang="en-US" sz="1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587194"/>
            <a:ext cx="4914900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ea"/>
                <a:ea typeface="+mn-ea"/>
              </a:rPr>
              <a:t>   Page </a:t>
            </a:r>
            <a:r>
              <a:rPr lang="en-US" altLang="zh-CN" dirty="0">
                <a:latin typeface="+mn-ea"/>
                <a:ea typeface="+mn-ea"/>
              </a:rPr>
              <a:t>Object</a:t>
            </a:r>
            <a:r>
              <a:rPr lang="zh-CN" altLang="en-US" dirty="0">
                <a:latin typeface="+mn-ea"/>
                <a:ea typeface="+mn-ea"/>
              </a:rPr>
              <a:t>模式是一种自动化测试设计模式，将页面定位和业务操作分开，分离测试对象（元素对象）和测试脚本（用例脚本），提高用例的可维护性。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Object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6"/>
            <a:ext cx="475773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1339"/>
            <a:ext cx="49339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8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foo(*a):</a:t>
            </a:r>
            <a:br>
              <a:rPr lang="en-US" altLang="zh-CN" dirty="0"/>
            </a:br>
            <a:r>
              <a:rPr lang="en-US" altLang="zh-CN" dirty="0"/>
              <a:t>    print(a)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foo([1,2,3</a:t>
            </a:r>
            <a:r>
              <a:rPr lang="en-US" altLang="zh-CN" dirty="0" smtClean="0"/>
              <a:t>])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“*”表示这个参数是一个元组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“**”表示这个字典参数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276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63436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8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数据驱动模式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0" y="4005064"/>
            <a:ext cx="7370763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1"/>
            <a:ext cx="8144991" cy="175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40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>
                <a:latin typeface="+mn-ea"/>
                <a:ea typeface="+mn-ea"/>
              </a:rPr>
              <a:t>是一个</a:t>
            </a: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包管理工具</a:t>
            </a:r>
            <a:r>
              <a:rPr lang="zh-CN" altLang="en-US" dirty="0" smtClean="0">
                <a:latin typeface="+mn-ea"/>
                <a:ea typeface="+mn-ea"/>
              </a:rPr>
              <a:t>，通过</a:t>
            </a: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zh-CN" altLang="en-US" dirty="0" smtClean="0">
                <a:latin typeface="+mn-ea"/>
                <a:ea typeface="+mn-ea"/>
              </a:rPr>
              <a:t>安装软件包变的十分简单，</a:t>
            </a:r>
            <a:r>
              <a:rPr lang="zh-CN" altLang="en-US" dirty="0">
                <a:latin typeface="+mn-ea"/>
                <a:ea typeface="+mn-ea"/>
              </a:rPr>
              <a:t>可以替代 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err="1" smtClean="0">
                <a:latin typeface="+mn-ea"/>
                <a:ea typeface="+mn-ea"/>
              </a:rPr>
              <a:t>setuptools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>
                <a:latin typeface="+mn-ea"/>
                <a:ea typeface="+mn-ea"/>
              </a:rPr>
              <a:t>easy_install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 smtClean="0">
                <a:latin typeface="+mn-ea"/>
                <a:ea typeface="+mn-ea"/>
              </a:rPr>
              <a:t>工具。</a:t>
            </a:r>
            <a:r>
              <a:rPr lang="en-US" altLang="zh-CN" dirty="0" smtClean="0">
                <a:latin typeface="+mn-ea"/>
                <a:ea typeface="+mn-ea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python3.7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已经集成了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pip</a:t>
            </a:r>
            <a:r>
              <a:rPr lang="en-US" altLang="zh-CN" dirty="0" smtClean="0">
                <a:latin typeface="+mn-ea"/>
                <a:ea typeface="+mn-ea"/>
              </a:rPr>
              <a:t>】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下载地址：</a:t>
            </a:r>
            <a:r>
              <a:rPr lang="en-US" altLang="zh-CN" dirty="0" smtClean="0">
                <a:latin typeface="+mn-ea"/>
                <a:ea typeface="+mn-ea"/>
              </a:rPr>
              <a:t>https</a:t>
            </a:r>
            <a:r>
              <a:rPr lang="en-US" altLang="zh-CN" dirty="0">
                <a:latin typeface="+mn-ea"/>
                <a:ea typeface="+mn-ea"/>
              </a:rPr>
              <a:t>://pypi.python.org/pypi/pip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77072"/>
            <a:ext cx="5883070" cy="22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876" y="2060848"/>
            <a:ext cx="9663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https://pypi.org/project/selenium/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/>
          <a:stretch/>
        </p:blipFill>
        <p:spPr bwMode="auto">
          <a:xfrm>
            <a:off x="1685925" y="2942705"/>
            <a:ext cx="5772150" cy="335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5324475" cy="77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离线安装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方法一：单击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.tar.gz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结尾的文件，并且对文件进行解压，进入到解压目录中，通过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命令进行安装。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setup.py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文件本质上面是一个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包格式。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 selenium-3.14.1-py2.py3-none-any.whl</a:t>
            </a:r>
          </a:p>
        </p:txBody>
      </p:sp>
    </p:spTree>
    <p:extLst>
      <p:ext uri="{BB962C8B-B14F-4D97-AF65-F5344CB8AC3E}">
        <p14:creationId xmlns:p14="http://schemas.microsoft.com/office/powerpoint/2010/main" val="3790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课程模板【中培教育】</Template>
  <TotalTime>5149</TotalTime>
  <Words>2419</Words>
  <Application>Microsoft Office PowerPoint</Application>
  <PresentationFormat>全屏显示(4:3)</PresentationFormat>
  <Paragraphs>362</Paragraphs>
  <Slides>65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7" baseType="lpstr">
      <vt:lpstr>1_Office 主题​​</vt:lpstr>
      <vt:lpstr>moban</vt:lpstr>
      <vt:lpstr>15 基于Python的自动化测试</vt:lpstr>
      <vt:lpstr>本章大纲</vt:lpstr>
      <vt:lpstr>安装Python</vt:lpstr>
      <vt:lpstr>安装Python</vt:lpstr>
      <vt:lpstr>在Windows上安装Python</vt:lpstr>
      <vt:lpstr>在Windows上安装Python</vt:lpstr>
      <vt:lpstr>pip</vt:lpstr>
      <vt:lpstr>在线安装selenium</vt:lpstr>
      <vt:lpstr>离线安装selenium</vt:lpstr>
      <vt:lpstr>安装pycharm</vt:lpstr>
      <vt:lpstr>本章大纲</vt:lpstr>
      <vt:lpstr>浏览器驱动的部署</vt:lpstr>
      <vt:lpstr>对浏览器的操作</vt:lpstr>
      <vt:lpstr>定位元素的8种方法</vt:lpstr>
      <vt:lpstr>定位方法举例</vt:lpstr>
      <vt:lpstr>定位方法举例（Xpath）</vt:lpstr>
      <vt:lpstr>元素的操作</vt:lpstr>
      <vt:lpstr>元素的操作</vt:lpstr>
      <vt:lpstr>下拉框（select）</vt:lpstr>
      <vt:lpstr>ActionChains类</vt:lpstr>
      <vt:lpstr>键盘事件</vt:lpstr>
      <vt:lpstr>元素等待</vt:lpstr>
      <vt:lpstr>显示等待</vt:lpstr>
      <vt:lpstr>expected_conditions类提供的判断</vt:lpstr>
      <vt:lpstr>WebDriverWait类</vt:lpstr>
      <vt:lpstr>隐式等待</vt:lpstr>
      <vt:lpstr>定位一组元素</vt:lpstr>
      <vt:lpstr>多表单切换</vt:lpstr>
      <vt:lpstr>多窗口切换</vt:lpstr>
      <vt:lpstr>警告框Alert</vt:lpstr>
      <vt:lpstr>上传文件</vt:lpstr>
      <vt:lpstr>cookie的操作</vt:lpstr>
      <vt:lpstr>调用JavaScript</vt:lpstr>
      <vt:lpstr>Html5的介绍</vt:lpstr>
      <vt:lpstr>窗口截图</vt:lpstr>
      <vt:lpstr>关闭窗口</vt:lpstr>
      <vt:lpstr>logging模块</vt:lpstr>
      <vt:lpstr>本章大纲</vt:lpstr>
      <vt:lpstr>单元测试</vt:lpstr>
      <vt:lpstr>如果不使用unittest</vt:lpstr>
      <vt:lpstr>if __name__模块的内置属性 </vt:lpstr>
      <vt:lpstr>使用unittest</vt:lpstr>
      <vt:lpstr>使用unittest步骤</vt:lpstr>
      <vt:lpstr>unittest四个重要的概念</vt:lpstr>
      <vt:lpstr>unittest四个重要的概念</vt:lpstr>
      <vt:lpstr>unittest四个重要的概念</vt:lpstr>
      <vt:lpstr>unittest中的断言</vt:lpstr>
      <vt:lpstr>跳过测试和预期测试</vt:lpstr>
      <vt:lpstr>Fixtures</vt:lpstr>
      <vt:lpstr>批量执行多个测试类</vt:lpstr>
      <vt:lpstr>HTMLTestRunner</vt:lpstr>
      <vt:lpstr>HTMLTestRunner</vt:lpstr>
      <vt:lpstr>HTMLTestRunner</vt:lpstr>
      <vt:lpstr>实现邮件发送的功能</vt:lpstr>
      <vt:lpstr>实现邮件发送的功能</vt:lpstr>
      <vt:lpstr>实现邮件发送的功能（附件）</vt:lpstr>
      <vt:lpstr>查找最新的测试报告 find_file.py</vt:lpstr>
      <vt:lpstr>整合自动发送邮件的功能 </vt:lpstr>
      <vt:lpstr>本章大纲</vt:lpstr>
      <vt:lpstr>PO模式</vt:lpstr>
      <vt:lpstr>Page Object</vt:lpstr>
      <vt:lpstr>Page Object</vt:lpstr>
      <vt:lpstr>补充</vt:lpstr>
      <vt:lpstr>Page Object</vt:lpstr>
      <vt:lpstr>数据驱动模式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531</cp:revision>
  <dcterms:modified xsi:type="dcterms:W3CDTF">2019-05-30T09:02:30Z</dcterms:modified>
</cp:coreProperties>
</file>