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notesMasterIdLst>
    <p:notesMasterId r:id="rId63"/>
  </p:notesMasterIdLst>
  <p:sldIdLst>
    <p:sldId id="365" r:id="rId3"/>
    <p:sldId id="350" r:id="rId4"/>
    <p:sldId id="286" r:id="rId5"/>
    <p:sldId id="287" r:id="rId6"/>
    <p:sldId id="288" r:id="rId7"/>
    <p:sldId id="289" r:id="rId8"/>
    <p:sldId id="290" r:id="rId9"/>
    <p:sldId id="369" r:id="rId10"/>
    <p:sldId id="291" r:id="rId11"/>
    <p:sldId id="347" r:id="rId12"/>
    <p:sldId id="378" r:id="rId13"/>
    <p:sldId id="321" r:id="rId14"/>
    <p:sldId id="322" r:id="rId15"/>
    <p:sldId id="348" r:id="rId16"/>
    <p:sldId id="317" r:id="rId17"/>
    <p:sldId id="353" r:id="rId18"/>
    <p:sldId id="323" r:id="rId19"/>
    <p:sldId id="358" r:id="rId20"/>
    <p:sldId id="363" r:id="rId21"/>
    <p:sldId id="324" r:id="rId22"/>
    <p:sldId id="351" r:id="rId23"/>
    <p:sldId id="325" r:id="rId24"/>
    <p:sldId id="326" r:id="rId25"/>
    <p:sldId id="370" r:id="rId26"/>
    <p:sldId id="327" r:id="rId27"/>
    <p:sldId id="343" r:id="rId28"/>
    <p:sldId id="330" r:id="rId29"/>
    <p:sldId id="331" r:id="rId30"/>
    <p:sldId id="359" r:id="rId31"/>
    <p:sldId id="332" r:id="rId32"/>
    <p:sldId id="333" r:id="rId33"/>
    <p:sldId id="336" r:id="rId34"/>
    <p:sldId id="337" r:id="rId35"/>
    <p:sldId id="338" r:id="rId36"/>
    <p:sldId id="360" r:id="rId37"/>
    <p:sldId id="361" r:id="rId38"/>
    <p:sldId id="371" r:id="rId39"/>
    <p:sldId id="379" r:id="rId40"/>
    <p:sldId id="311" r:id="rId41"/>
    <p:sldId id="312" r:id="rId42"/>
    <p:sldId id="372" r:id="rId43"/>
    <p:sldId id="313" r:id="rId44"/>
    <p:sldId id="373" r:id="rId45"/>
    <p:sldId id="303" r:id="rId46"/>
    <p:sldId id="314" r:id="rId47"/>
    <p:sldId id="315" r:id="rId48"/>
    <p:sldId id="300" r:id="rId49"/>
    <p:sldId id="301" r:id="rId50"/>
    <p:sldId id="302" r:id="rId51"/>
    <p:sldId id="374" r:id="rId52"/>
    <p:sldId id="305" r:id="rId53"/>
    <p:sldId id="375" r:id="rId54"/>
    <p:sldId id="364" r:id="rId55"/>
    <p:sldId id="380" r:id="rId56"/>
    <p:sldId id="306" r:id="rId57"/>
    <p:sldId id="307" r:id="rId58"/>
    <p:sldId id="345" r:id="rId59"/>
    <p:sldId id="376" r:id="rId60"/>
    <p:sldId id="346" r:id="rId61"/>
    <p:sldId id="377" r:id="rId6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FFFFCC"/>
    <a:srgbClr val="99CC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3" autoAdjust="0"/>
    <p:restoredTop sz="87823" autoAdjust="0"/>
  </p:normalViewPr>
  <p:slideViewPr>
    <p:cSldViewPr>
      <p:cViewPr varScale="1">
        <p:scale>
          <a:sx n="82" d="100"/>
          <a:sy n="82" d="100"/>
        </p:scale>
        <p:origin x="-5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C5579-6417-46C5-B960-ABB470D18560}" type="doc">
      <dgm:prSet loTypeId="urn:microsoft.com/office/officeart/2005/8/layout/matrix3" loCatId="matrix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98CCE755-5483-470A-9F45-F91269E29D96}">
      <dgm:prSet phldrT="[文本]"/>
      <dgm:spPr>
        <a:solidFill>
          <a:srgbClr val="99CCFF"/>
        </a:solidFill>
      </dgm:spPr>
      <dgm:t>
        <a:bodyPr/>
        <a:lstStyle/>
        <a:p>
          <a:r>
            <a:rPr lang="en-US" b="1" i="0" dirty="0" smtClean="0">
              <a:solidFill>
                <a:schemeClr val="tx1"/>
              </a:solidFill>
            </a:rPr>
            <a:t>test case</a:t>
          </a:r>
          <a:endParaRPr lang="zh-CN" altLang="en-US" dirty="0">
            <a:solidFill>
              <a:schemeClr val="tx1"/>
            </a:solidFill>
          </a:endParaRPr>
        </a:p>
      </dgm:t>
    </dgm:pt>
    <dgm:pt modelId="{63A7E984-8D1B-4900-8B76-20E620E6C7D5}" type="parTrans" cxnId="{21FC737B-E603-453C-8518-86E54B021384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B169EA3C-71D3-4272-AE1C-CFBE41095AB0}" type="sibTrans" cxnId="{21FC737B-E603-453C-8518-86E54B021384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9DF1753F-C867-4669-94A9-14C5D0958575}">
      <dgm:prSet phldrT="[文本]"/>
      <dgm:spPr>
        <a:solidFill>
          <a:srgbClr val="00CCFF"/>
        </a:solidFill>
      </dgm:spPr>
      <dgm:t>
        <a:bodyPr/>
        <a:lstStyle/>
        <a:p>
          <a:r>
            <a:rPr lang="en-US" b="1" i="0" dirty="0" smtClean="0">
              <a:solidFill>
                <a:schemeClr val="tx1"/>
              </a:solidFill>
            </a:rPr>
            <a:t>test suite </a:t>
          </a:r>
          <a:endParaRPr lang="zh-CN" altLang="en-US" dirty="0">
            <a:solidFill>
              <a:schemeClr val="tx1"/>
            </a:solidFill>
          </a:endParaRPr>
        </a:p>
      </dgm:t>
    </dgm:pt>
    <dgm:pt modelId="{9DA76ED4-17EF-4389-9DD3-72F58263BF8C}" type="parTrans" cxnId="{17CB98E7-CD26-4FD5-8A90-4E5F450D40E3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0DE0DEB6-2B99-4471-BC82-2E1D24AE9A3A}" type="sibTrans" cxnId="{17CB98E7-CD26-4FD5-8A90-4E5F450D40E3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3C90ECF4-9D1A-4221-9526-9E29D62E620B}">
      <dgm:prSet phldrT="[文本]"/>
      <dgm:spPr>
        <a:solidFill>
          <a:srgbClr val="FFFFCC"/>
        </a:solidFill>
      </dgm:spPr>
      <dgm:t>
        <a:bodyPr/>
        <a:lstStyle/>
        <a:p>
          <a:r>
            <a:rPr lang="en-US" b="1" i="0" dirty="0" smtClean="0">
              <a:solidFill>
                <a:schemeClr val="tx1"/>
              </a:solidFill>
            </a:rPr>
            <a:t>test</a:t>
          </a:r>
          <a:r>
            <a:rPr lang="en-US" b="1" i="0" dirty="0" smtClean="0">
              <a:solidFill>
                <a:srgbClr val="FF0000"/>
              </a:solidFill>
            </a:rPr>
            <a:t> </a:t>
          </a:r>
          <a:r>
            <a:rPr lang="en-US" b="1" i="0" dirty="0" smtClean="0">
              <a:solidFill>
                <a:schemeClr val="tx1"/>
              </a:solidFill>
            </a:rPr>
            <a:t>runner </a:t>
          </a:r>
          <a:endParaRPr lang="zh-CN" altLang="en-US" dirty="0">
            <a:solidFill>
              <a:schemeClr val="tx1"/>
            </a:solidFill>
          </a:endParaRPr>
        </a:p>
      </dgm:t>
    </dgm:pt>
    <dgm:pt modelId="{0B66ACD1-1E37-4148-A0A5-0B6914031E56}" type="parTrans" cxnId="{023A0373-406F-4ABF-B84F-E34ED221C015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6CE90858-5E28-40B3-B846-77B4971F0053}" type="sibTrans" cxnId="{023A0373-406F-4ABF-B84F-E34ED221C015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85A4034D-943C-4063-ADA0-EF46871F31D8}">
      <dgm:prSet phldrT="[文本]"/>
      <dgm:spPr>
        <a:solidFill>
          <a:srgbClr val="66FFCC"/>
        </a:solidFill>
      </dgm:spPr>
      <dgm:t>
        <a:bodyPr/>
        <a:lstStyle/>
        <a:p>
          <a:r>
            <a:rPr lang="en-US" b="1" i="0" dirty="0" smtClean="0">
              <a:solidFill>
                <a:schemeClr val="tx1"/>
              </a:solidFill>
            </a:rPr>
            <a:t>test</a:t>
          </a:r>
          <a:r>
            <a:rPr lang="en-US" b="1" i="0" dirty="0" smtClean="0">
              <a:solidFill>
                <a:srgbClr val="FF0000"/>
              </a:solidFill>
            </a:rPr>
            <a:t> </a:t>
          </a:r>
          <a:r>
            <a:rPr lang="en-US" b="1" i="0" dirty="0" smtClean="0">
              <a:solidFill>
                <a:schemeClr val="tx1"/>
              </a:solidFill>
            </a:rPr>
            <a:t>fixture</a:t>
          </a:r>
          <a:endParaRPr lang="zh-CN" altLang="en-US" dirty="0">
            <a:solidFill>
              <a:schemeClr val="tx1"/>
            </a:solidFill>
          </a:endParaRPr>
        </a:p>
      </dgm:t>
    </dgm:pt>
    <dgm:pt modelId="{ACD9A944-014B-4398-AA9E-4E9BDE91B439}" type="parTrans" cxnId="{4BBEF3C2-F2CE-4416-A407-5BFDF50CFFD2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F3BC2611-4E91-402A-BCF1-226EE130C196}" type="sibTrans" cxnId="{4BBEF3C2-F2CE-4416-A407-5BFDF50CFFD2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EFD19D22-DD79-493F-9AA4-BD3B4D802110}" type="pres">
      <dgm:prSet presAssocID="{D48C5579-6417-46C5-B960-ABB470D18560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090F718-2B20-4B03-8195-1794C05B9BBC}" type="pres">
      <dgm:prSet presAssocID="{D48C5579-6417-46C5-B960-ABB470D18560}" presName="diamond" presStyleLbl="bgShp" presStyleIdx="0" presStyleCnt="1"/>
      <dgm:spPr/>
    </dgm:pt>
    <dgm:pt modelId="{DBCC5BCD-81D4-4E7D-9FE9-7E5329295F92}" type="pres">
      <dgm:prSet presAssocID="{D48C5579-6417-46C5-B960-ABB470D18560}" presName="quad1" presStyleLbl="node1" presStyleIdx="0" presStyleCnt="4" custScaleX="107692" custScaleY="9682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513BEA-022D-4BD6-A6CD-3E599079D875}" type="pres">
      <dgm:prSet presAssocID="{D48C5579-6417-46C5-B960-ABB470D18560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C2A103-4418-4A99-A62D-0CF2DDF487EC}" type="pres">
      <dgm:prSet presAssocID="{D48C5579-6417-46C5-B960-ABB470D18560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EF4B87-2887-44D7-A3DA-6ECB444654EA}" type="pres">
      <dgm:prSet presAssocID="{D48C5579-6417-46C5-B960-ABB470D18560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293A9AF-CF5C-4BAD-B819-3DA7EA64F84D}" type="presOf" srcId="{98CCE755-5483-470A-9F45-F91269E29D96}" destId="{DBCC5BCD-81D4-4E7D-9FE9-7E5329295F92}" srcOrd="0" destOrd="0" presId="urn:microsoft.com/office/officeart/2005/8/layout/matrix3"/>
    <dgm:cxn modelId="{5A3FDCDE-AA1D-4ED6-9E17-2451278D45C8}" type="presOf" srcId="{D48C5579-6417-46C5-B960-ABB470D18560}" destId="{EFD19D22-DD79-493F-9AA4-BD3B4D802110}" srcOrd="0" destOrd="0" presId="urn:microsoft.com/office/officeart/2005/8/layout/matrix3"/>
    <dgm:cxn modelId="{49E4082E-2F4D-4F6A-A078-7D55EE4EC7F6}" type="presOf" srcId="{3C90ECF4-9D1A-4221-9526-9E29D62E620B}" destId="{F1C2A103-4418-4A99-A62D-0CF2DDF487EC}" srcOrd="0" destOrd="0" presId="urn:microsoft.com/office/officeart/2005/8/layout/matrix3"/>
    <dgm:cxn modelId="{4BBEF3C2-F2CE-4416-A407-5BFDF50CFFD2}" srcId="{D48C5579-6417-46C5-B960-ABB470D18560}" destId="{85A4034D-943C-4063-ADA0-EF46871F31D8}" srcOrd="3" destOrd="0" parTransId="{ACD9A944-014B-4398-AA9E-4E9BDE91B439}" sibTransId="{F3BC2611-4E91-402A-BCF1-226EE130C196}"/>
    <dgm:cxn modelId="{E081E456-BE7E-43DB-AD83-330A7861F5F3}" type="presOf" srcId="{9DF1753F-C867-4669-94A9-14C5D0958575}" destId="{F1513BEA-022D-4BD6-A6CD-3E599079D875}" srcOrd="0" destOrd="0" presId="urn:microsoft.com/office/officeart/2005/8/layout/matrix3"/>
    <dgm:cxn modelId="{21FC737B-E603-453C-8518-86E54B021384}" srcId="{D48C5579-6417-46C5-B960-ABB470D18560}" destId="{98CCE755-5483-470A-9F45-F91269E29D96}" srcOrd="0" destOrd="0" parTransId="{63A7E984-8D1B-4900-8B76-20E620E6C7D5}" sibTransId="{B169EA3C-71D3-4272-AE1C-CFBE41095AB0}"/>
    <dgm:cxn modelId="{A229F13C-64DE-4B82-A495-82BC8810C531}" type="presOf" srcId="{85A4034D-943C-4063-ADA0-EF46871F31D8}" destId="{CAEF4B87-2887-44D7-A3DA-6ECB444654EA}" srcOrd="0" destOrd="0" presId="urn:microsoft.com/office/officeart/2005/8/layout/matrix3"/>
    <dgm:cxn modelId="{17CB98E7-CD26-4FD5-8A90-4E5F450D40E3}" srcId="{D48C5579-6417-46C5-B960-ABB470D18560}" destId="{9DF1753F-C867-4669-94A9-14C5D0958575}" srcOrd="1" destOrd="0" parTransId="{9DA76ED4-17EF-4389-9DD3-72F58263BF8C}" sibTransId="{0DE0DEB6-2B99-4471-BC82-2E1D24AE9A3A}"/>
    <dgm:cxn modelId="{023A0373-406F-4ABF-B84F-E34ED221C015}" srcId="{D48C5579-6417-46C5-B960-ABB470D18560}" destId="{3C90ECF4-9D1A-4221-9526-9E29D62E620B}" srcOrd="2" destOrd="0" parTransId="{0B66ACD1-1E37-4148-A0A5-0B6914031E56}" sibTransId="{6CE90858-5E28-40B3-B846-77B4971F0053}"/>
    <dgm:cxn modelId="{A7AF8575-C525-48F7-B93F-54C468296266}" type="presParOf" srcId="{EFD19D22-DD79-493F-9AA4-BD3B4D802110}" destId="{1090F718-2B20-4B03-8195-1794C05B9BBC}" srcOrd="0" destOrd="0" presId="urn:microsoft.com/office/officeart/2005/8/layout/matrix3"/>
    <dgm:cxn modelId="{A27A2C16-E977-4D3B-A31B-799CED8380E3}" type="presParOf" srcId="{EFD19D22-DD79-493F-9AA4-BD3B4D802110}" destId="{DBCC5BCD-81D4-4E7D-9FE9-7E5329295F92}" srcOrd="1" destOrd="0" presId="urn:microsoft.com/office/officeart/2005/8/layout/matrix3"/>
    <dgm:cxn modelId="{D6842647-0FF9-4527-92AC-57892AEA25CB}" type="presParOf" srcId="{EFD19D22-DD79-493F-9AA4-BD3B4D802110}" destId="{F1513BEA-022D-4BD6-A6CD-3E599079D875}" srcOrd="2" destOrd="0" presId="urn:microsoft.com/office/officeart/2005/8/layout/matrix3"/>
    <dgm:cxn modelId="{F63F4E1C-40D1-4FC4-92AE-B0D24EE645AD}" type="presParOf" srcId="{EFD19D22-DD79-493F-9AA4-BD3B4D802110}" destId="{F1C2A103-4418-4A99-A62D-0CF2DDF487EC}" srcOrd="3" destOrd="0" presId="urn:microsoft.com/office/officeart/2005/8/layout/matrix3"/>
    <dgm:cxn modelId="{85492F2C-7B7E-458D-8D5E-CE080946C293}" type="presParOf" srcId="{EFD19D22-DD79-493F-9AA4-BD3B4D802110}" destId="{CAEF4B87-2887-44D7-A3DA-6ECB444654E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90F718-2B20-4B03-8195-1794C05B9BBC}">
      <dsp:nvSpPr>
        <dsp:cNvPr id="0" name=""/>
        <dsp:cNvSpPr/>
      </dsp:nvSpPr>
      <dsp:spPr>
        <a:xfrm>
          <a:off x="2417564" y="0"/>
          <a:ext cx="3394471" cy="3394471"/>
        </a:xfrm>
        <a:prstGeom prst="diamond">
          <a:avLst/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DBCC5BCD-81D4-4E7D-9FE9-7E5329295F92}">
      <dsp:nvSpPr>
        <dsp:cNvPr id="0" name=""/>
        <dsp:cNvSpPr/>
      </dsp:nvSpPr>
      <dsp:spPr>
        <a:xfrm>
          <a:off x="2689123" y="343510"/>
          <a:ext cx="1425674" cy="1281772"/>
        </a:xfrm>
        <a:prstGeom prst="roundRect">
          <a:avLst/>
        </a:prstGeom>
        <a:solidFill>
          <a:srgbClr val="99CC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i="0" kern="1200" dirty="0" smtClean="0">
              <a:solidFill>
                <a:schemeClr val="tx1"/>
              </a:solidFill>
            </a:rPr>
            <a:t>test case</a:t>
          </a:r>
          <a:endParaRPr lang="zh-CN" altLang="en-US" sz="2700" kern="1200" dirty="0">
            <a:solidFill>
              <a:schemeClr val="tx1"/>
            </a:solidFill>
          </a:endParaRPr>
        </a:p>
      </dsp:txBody>
      <dsp:txXfrm>
        <a:off x="2751694" y="406081"/>
        <a:ext cx="1300532" cy="1156630"/>
      </dsp:txXfrm>
    </dsp:sp>
    <dsp:sp modelId="{F1513BEA-022D-4BD6-A6CD-3E599079D875}">
      <dsp:nvSpPr>
        <dsp:cNvPr id="0" name=""/>
        <dsp:cNvSpPr/>
      </dsp:nvSpPr>
      <dsp:spPr>
        <a:xfrm>
          <a:off x="4165717" y="322474"/>
          <a:ext cx="1323844" cy="1323844"/>
        </a:xfrm>
        <a:prstGeom prst="roundRect">
          <a:avLst/>
        </a:prstGeom>
        <a:solidFill>
          <a:srgbClr val="00CC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i="0" kern="1200" dirty="0" smtClean="0">
              <a:solidFill>
                <a:schemeClr val="tx1"/>
              </a:solidFill>
            </a:rPr>
            <a:t>test suite </a:t>
          </a:r>
          <a:endParaRPr lang="zh-CN" altLang="en-US" sz="2700" kern="1200" dirty="0">
            <a:solidFill>
              <a:schemeClr val="tx1"/>
            </a:solidFill>
          </a:endParaRPr>
        </a:p>
      </dsp:txBody>
      <dsp:txXfrm>
        <a:off x="4230342" y="387099"/>
        <a:ext cx="1194594" cy="1194594"/>
      </dsp:txXfrm>
    </dsp:sp>
    <dsp:sp modelId="{F1C2A103-4418-4A99-A62D-0CF2DDF487EC}">
      <dsp:nvSpPr>
        <dsp:cNvPr id="0" name=""/>
        <dsp:cNvSpPr/>
      </dsp:nvSpPr>
      <dsp:spPr>
        <a:xfrm>
          <a:off x="2740038" y="1748153"/>
          <a:ext cx="1323844" cy="1323844"/>
        </a:xfrm>
        <a:prstGeom prst="roundRect">
          <a:avLst/>
        </a:prstGeom>
        <a:solidFill>
          <a:srgbClr val="FFFFC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i="0" kern="1200" dirty="0" smtClean="0">
              <a:solidFill>
                <a:schemeClr val="tx1"/>
              </a:solidFill>
            </a:rPr>
            <a:t>test</a:t>
          </a:r>
          <a:r>
            <a:rPr lang="en-US" sz="2700" b="1" i="0" kern="1200" dirty="0" smtClean="0">
              <a:solidFill>
                <a:srgbClr val="FF0000"/>
              </a:solidFill>
            </a:rPr>
            <a:t> </a:t>
          </a:r>
          <a:r>
            <a:rPr lang="en-US" sz="2700" b="1" i="0" kern="1200" dirty="0" smtClean="0">
              <a:solidFill>
                <a:schemeClr val="tx1"/>
              </a:solidFill>
            </a:rPr>
            <a:t>runner </a:t>
          </a:r>
          <a:endParaRPr lang="zh-CN" altLang="en-US" sz="2700" kern="1200" dirty="0">
            <a:solidFill>
              <a:schemeClr val="tx1"/>
            </a:solidFill>
          </a:endParaRPr>
        </a:p>
      </dsp:txBody>
      <dsp:txXfrm>
        <a:off x="2804663" y="1812778"/>
        <a:ext cx="1194594" cy="1194594"/>
      </dsp:txXfrm>
    </dsp:sp>
    <dsp:sp modelId="{CAEF4B87-2887-44D7-A3DA-6ECB444654EA}">
      <dsp:nvSpPr>
        <dsp:cNvPr id="0" name=""/>
        <dsp:cNvSpPr/>
      </dsp:nvSpPr>
      <dsp:spPr>
        <a:xfrm>
          <a:off x="4165717" y="1748153"/>
          <a:ext cx="1323844" cy="1323844"/>
        </a:xfrm>
        <a:prstGeom prst="roundRect">
          <a:avLst/>
        </a:prstGeom>
        <a:solidFill>
          <a:srgbClr val="66FFC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i="0" kern="1200" dirty="0" smtClean="0">
              <a:solidFill>
                <a:schemeClr val="tx1"/>
              </a:solidFill>
            </a:rPr>
            <a:t>test</a:t>
          </a:r>
          <a:r>
            <a:rPr lang="en-US" sz="2700" b="1" i="0" kern="1200" dirty="0" smtClean="0">
              <a:solidFill>
                <a:srgbClr val="FF0000"/>
              </a:solidFill>
            </a:rPr>
            <a:t> </a:t>
          </a:r>
          <a:r>
            <a:rPr lang="en-US" sz="2700" b="1" i="0" kern="1200" dirty="0" smtClean="0">
              <a:solidFill>
                <a:schemeClr val="tx1"/>
              </a:solidFill>
            </a:rPr>
            <a:t>fixture</a:t>
          </a:r>
          <a:endParaRPr lang="zh-CN" altLang="en-US" sz="2700" kern="1200" dirty="0">
            <a:solidFill>
              <a:schemeClr val="tx1"/>
            </a:solidFill>
          </a:endParaRPr>
        </a:p>
      </dsp:txBody>
      <dsp:txXfrm>
        <a:off x="4230342" y="1812778"/>
        <a:ext cx="1194594" cy="1194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E5E8A-7204-4BE5-BBDF-75DD32ECDB7F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126F3-6211-4242-8E58-98B90C7F6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248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99F22D-ECAD-4CD3-B013-11625049C7BF}" type="slidenum">
              <a:rPr lang="zh-CN" altLang="en-US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1877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driver.execute_script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"arguments[0].click();"</a:t>
            </a:r>
            <a:r>
              <a:rPr lang="en-US" altLang="zh-CN" dirty="0" smtClean="0"/>
              <a:t>, element)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D4B9-287F-4F3F-B6B9-71D74F437A5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2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D4B9-287F-4F3F-B6B9-71D74F437A5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715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126F3-6211-4242-8E58-98B90C7F647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525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D4B9-287F-4F3F-B6B9-71D74F437A50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169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 smtClean="0">
                <a:latin typeface="微软雅黑" panose="020B0503020204020204" pitchFamily="34" charset="-122"/>
              </a:rPr>
              <a:t>TestSuite</a:t>
            </a:r>
            <a:r>
              <a:rPr lang="zh-CN" altLang="en-US" sz="1200" dirty="0" smtClean="0">
                <a:latin typeface="微软雅黑" panose="020B0503020204020204" pitchFamily="34" charset="-122"/>
              </a:rPr>
              <a:t>类构造测试集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126F3-6211-4242-8E58-98B90C7F647A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38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126F3-6211-4242-8E58-98B90C7F647A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701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D4B9-287F-4F3F-B6B9-71D74F437A50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306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123QWE</a:t>
            </a:r>
            <a:r>
              <a:rPr lang="zh-CN" altLang="en-US" dirty="0" smtClean="0"/>
              <a:t>，注意 标题必须是</a:t>
            </a:r>
            <a:r>
              <a:rPr lang="en-US" altLang="zh-CN" dirty="0" smtClean="0"/>
              <a:t>subject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 ,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如果是单词就会报错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126F3-6211-4242-8E58-98B90C7F647A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950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D4B9-287F-4F3F-B6B9-71D74F437A50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2677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D4B9-287F-4F3F-B6B9-71D74F437A50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713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99F22D-ECAD-4CD3-B013-11625049C7BF}" type="slidenum">
              <a:rPr lang="zh-CN" altLang="en-US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8450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D4B9-287F-4F3F-B6B9-71D74F437A5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775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D4B9-287F-4F3F-B6B9-71D74F437A5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575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D4B9-287F-4F3F-B6B9-71D74F437A5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575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D4B9-287F-4F3F-B6B9-71D74F437A5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0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len</a:t>
            </a:r>
            <a:r>
              <a:rPr lang="en-US" altLang="zh-CN" dirty="0" smtClean="0"/>
              <a:t>(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fruit</a:t>
            </a:r>
            <a:r>
              <a:rPr lang="en-US" altLang="zh-CN" dirty="0" smtClean="0"/>
              <a:t>) </a:t>
            </a:r>
            <a:r>
              <a:rPr lang="zh-CN" altLang="en-US" dirty="0" smtClean="0"/>
              <a:t>打印个数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D4B9-287F-4F3F-B6B9-71D74F437A5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371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百度，设置</a:t>
            </a:r>
            <a:r>
              <a:rPr lang="en-US" altLang="zh-CN" dirty="0" smtClean="0"/>
              <a:t>/</a:t>
            </a:r>
            <a:r>
              <a:rPr lang="zh-CN" altLang="en-US" dirty="0" smtClean="0"/>
              <a:t>搜索设置的例子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126F3-6211-4242-8E58-98B90C7F647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512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D4B9-287F-4F3F-B6B9-71D74F437A5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98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欢迎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 txBox="1">
            <a:spLocks/>
          </p:cNvSpPr>
          <p:nvPr/>
        </p:nvSpPr>
        <p:spPr bwMode="auto">
          <a:xfrm>
            <a:off x="730241" y="822805"/>
            <a:ext cx="7773206" cy="1124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73109" tIns="36554" rIns="73109" bIns="36554" anchor="b"/>
          <a:lstStyle>
            <a:lvl1pPr marL="0" indent="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457200" indent="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914400" indent="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371600" indent="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1828800" indent="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  <a:lvl6pPr marL="2286000" indent="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zh-CN" sz="43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Welcome-2016</a:t>
            </a:r>
            <a:endParaRPr lang="zh-CN" altLang="en-US" sz="6400" kern="0" dirty="0">
              <a:solidFill>
                <a:srgbClr val="FF0000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8" name="标题 4"/>
          <p:cNvSpPr txBox="1">
            <a:spLocks/>
          </p:cNvSpPr>
          <p:nvPr/>
        </p:nvSpPr>
        <p:spPr>
          <a:xfrm>
            <a:off x="730241" y="3086274"/>
            <a:ext cx="7773206" cy="513245"/>
          </a:xfrm>
          <a:prstGeom prst="rect">
            <a:avLst/>
          </a:prstGeom>
        </p:spPr>
        <p:txBody>
          <a:bodyPr lIns="73152" tIns="36576" rIns="73152" bIns="36576"/>
          <a:lstStyle>
            <a:lvl1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C00000"/>
                </a:solidFill>
                <a:latin typeface="+mj-lt"/>
                <a:ea typeface="+mj-ea"/>
                <a:cs typeface="+mj-cs"/>
                <a:sym typeface="Franklin Gothic Medium" panose="020B0603020102020204" pitchFamily="34" charset="0"/>
              </a:defRPr>
            </a:lvl1pPr>
            <a:lvl2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Franklin Gothic Medium" panose="020B0603020102020204" pitchFamily="34" charset="0"/>
              </a:defRPr>
            </a:lvl2pPr>
            <a:lvl3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Franklin Gothic Medium" panose="020B0603020102020204" pitchFamily="34" charset="0"/>
              </a:defRPr>
            </a:lvl3pPr>
            <a:lvl4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Franklin Gothic Medium" panose="020B0603020102020204" pitchFamily="34" charset="0"/>
              </a:defRPr>
            </a:lvl4pPr>
            <a:lvl5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Franklin Gothic Medium" panose="020B0603020102020204" pitchFamily="34" charset="0"/>
              </a:defRPr>
            </a:lvl5pPr>
            <a:lvl6pPr marL="14859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Franklin Gothic Medium" pitchFamily="34" charset="0"/>
              </a:defRPr>
            </a:lvl6pPr>
            <a:lvl7pPr marL="19431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Franklin Gothic Medium" pitchFamily="34" charset="0"/>
              </a:defRPr>
            </a:lvl7pPr>
            <a:lvl8pPr marL="24003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Franklin Gothic Medium" pitchFamily="34" charset="0"/>
              </a:defRPr>
            </a:lvl8pPr>
            <a:lvl9pPr marL="28575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Franklin Gothic Medium" pitchFamily="34" charset="0"/>
              </a:defRPr>
            </a:lvl9pPr>
          </a:lstStyle>
          <a:p>
            <a:pPr algn="ctr" defTabSz="731535">
              <a:defRPr/>
            </a:pPr>
            <a:r>
              <a:rPr lang="zh-CN" altLang="en-US" sz="2600" kern="0" dirty="0">
                <a:solidFill>
                  <a:srgbClr val="FF0000"/>
                </a:solidFill>
              </a:rPr>
              <a:t>中国信息化培训中心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404377" y="2292253"/>
            <a:ext cx="8230138" cy="40708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82296" bIns="41148" numCol="1" anchor="ctr" anchorCtr="0" compatLnSpc="1">
            <a:prstTxWarp prst="textNoShape">
              <a:avLst/>
            </a:prstTxWarp>
          </a:bodyPr>
          <a:lstStyle>
            <a:lvl1pPr algn="ctr">
              <a:defRPr lang="zh-CN" altLang="en-US" sz="3800" kern="0" baseline="0" dirty="0">
                <a:solidFill>
                  <a:srgbClr val="FF0000"/>
                </a:solidFill>
                <a:latin typeface="+mj-ea"/>
                <a:sym typeface="Franklin Gothic Book" panose="020B0503020102020204" pitchFamily="34" charset="0"/>
              </a:defRPr>
            </a:lvl1pPr>
          </a:lstStyle>
          <a:p>
            <a:pPr lvl="0" algn="ctr" defTabSz="731535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单击此处插入标题</a:t>
            </a:r>
          </a:p>
        </p:txBody>
      </p:sp>
    </p:spTree>
    <p:extLst>
      <p:ext uri="{BB962C8B-B14F-4D97-AF65-F5344CB8AC3E}">
        <p14:creationId xmlns:p14="http://schemas.microsoft.com/office/powerpoint/2010/main" val="4088289071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05576"/>
            <a:ext cx="8229600" cy="3394472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0"/>
            <a:ext cx="9153601" cy="614150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3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-9602" y="0"/>
            <a:ext cx="9153601" cy="614150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398" y="1597708"/>
            <a:ext cx="7773206" cy="819688"/>
          </a:xfrm>
        </p:spPr>
        <p:txBody>
          <a:bodyPr/>
          <a:lstStyle>
            <a:lvl1pPr algn="ctr">
              <a:defRPr sz="53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985" y="2571750"/>
            <a:ext cx="6399725" cy="532240"/>
          </a:xfrm>
        </p:spPr>
        <p:txBody>
          <a:bodyPr/>
          <a:lstStyle>
            <a:lvl1pPr marL="0" indent="0" algn="ctr">
              <a:buNone/>
              <a:defRPr sz="2600"/>
            </a:lvl1pPr>
            <a:lvl2pPr marL="365767" indent="0" algn="ctr">
              <a:buNone/>
              <a:defRPr/>
            </a:lvl2pPr>
            <a:lvl3pPr marL="731535" indent="0" algn="ctr">
              <a:buNone/>
              <a:defRPr/>
            </a:lvl3pPr>
            <a:lvl4pPr marL="1097302" indent="0" algn="ctr">
              <a:buNone/>
              <a:defRPr/>
            </a:lvl4pPr>
            <a:lvl5pPr marL="1463069" indent="0" algn="ctr">
              <a:buNone/>
              <a:defRPr/>
            </a:lvl5pPr>
            <a:lvl6pPr marL="1828836" indent="0" algn="ctr">
              <a:buNone/>
              <a:defRPr/>
            </a:lvl6pPr>
            <a:lvl7pPr marL="2194604" indent="0" algn="ctr">
              <a:buNone/>
              <a:defRPr/>
            </a:lvl7pPr>
            <a:lvl8pPr marL="2560371" indent="0" algn="ctr">
              <a:buNone/>
              <a:defRPr/>
            </a:lvl8pPr>
            <a:lvl9pPr marL="2926138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400830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3"/>
          <a:stretch>
            <a:fillRect/>
          </a:stretch>
        </p:blipFill>
        <p:spPr bwMode="auto">
          <a:xfrm>
            <a:off x="2" y="1485447"/>
            <a:ext cx="4437609" cy="2114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437610" y="359458"/>
            <a:ext cx="4585439" cy="3961946"/>
          </a:xfrm>
          <a:solidFill>
            <a:srgbClr val="C00000"/>
          </a:solidFill>
        </p:spPr>
        <p:txBody>
          <a:bodyPr/>
          <a:lstStyle>
            <a:lvl1pPr marL="365767" indent="-365767" algn="l" defTabSz="822977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lang="zh-CN" altLang="en-US" sz="1900" b="1" kern="1200" dirty="0" smtClean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  <a:sym typeface="Franklin Gothic Book" panose="020B0503020102020204" pitchFamily="34" charset="0"/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点击此处添加一级目录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2" name="矩形 1"/>
          <p:cNvSpPr/>
          <p:nvPr/>
        </p:nvSpPr>
        <p:spPr>
          <a:xfrm>
            <a:off x="2376709" y="2536517"/>
            <a:ext cx="1351424" cy="412421"/>
          </a:xfrm>
          <a:prstGeom prst="rect">
            <a:avLst/>
          </a:prstGeom>
        </p:spPr>
        <p:txBody>
          <a:bodyPr wrap="square" lIns="73152" tIns="36576" rIns="73152" bIns="36576">
            <a:spAutoFit/>
          </a:bodyPr>
          <a:lstStyle/>
          <a:p>
            <a:r>
              <a:rPr lang="en-US" altLang="zh-CN" sz="2200" b="0" dirty="0">
                <a:solidFill>
                  <a:srgbClr val="7F7F7F"/>
                </a:solidFill>
                <a:latin typeface="Impact" panose="020B0806030902050204" pitchFamily="34" charset="0"/>
                <a:ea typeface="+mj-ea"/>
                <a:cs typeface="+mj-cs"/>
                <a:sym typeface="Impact" panose="020B0806030902050204" pitchFamily="34" charset="0"/>
              </a:rPr>
              <a:t>CONTENTS</a:t>
            </a:r>
            <a:endParaRPr lang="zh-CN" altLang="en-US" sz="2200" b="0" dirty="0">
              <a:solidFill>
                <a:srgbClr val="7F7F7F"/>
              </a:solidFill>
              <a:latin typeface="Impact" panose="020B0806030902050204" pitchFamily="34" charset="0"/>
              <a:ea typeface="+mj-ea"/>
              <a:cs typeface="+mj-cs"/>
              <a:sym typeface="Franklin Gothic Medium" panose="020B06030201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49036" y="1883314"/>
            <a:ext cx="1250599" cy="735586"/>
          </a:xfrm>
          <a:prstGeom prst="rect">
            <a:avLst/>
          </a:prstGeom>
        </p:spPr>
        <p:txBody>
          <a:bodyPr wrap="none" lIns="73152" tIns="36576" rIns="73152" bIns="36576">
            <a:spAutoFit/>
          </a:bodyPr>
          <a:lstStyle/>
          <a:p>
            <a:r>
              <a:rPr lang="zh-CN" altLang="en-US" sz="4300" b="1" dirty="0">
                <a:solidFill>
                  <a:srgbClr val="C00000"/>
                </a:solidFill>
                <a:latin typeface="+mj-lt"/>
                <a:ea typeface="+mj-ea"/>
                <a:cs typeface="+mj-cs"/>
                <a:sym typeface="Franklin Gothic Medium" panose="020B0603020102020204" pitchFamily="34" charset="0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754541665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>
            <a:spLocks noChangeArrowheads="1"/>
          </p:cNvSpPr>
          <p:nvPr/>
        </p:nvSpPr>
        <p:spPr bwMode="auto">
          <a:xfrm>
            <a:off x="2107968" y="2726108"/>
            <a:ext cx="1399679" cy="219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36576" rIns="73152" bIns="3657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4pPr>
            <a:lvl5pPr marL="2314575" indent="-257175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5pPr>
            <a:lvl6pPr marL="2771775" indent="-257175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6pPr>
            <a:lvl7pPr marL="3228975" indent="-257175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7pPr>
            <a:lvl8pPr marL="3686175" indent="-257175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8pPr>
            <a:lvl9pPr marL="4143375" indent="-257175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3800" b="1" dirty="0">
                <a:solidFill>
                  <a:srgbClr val="C00000"/>
                </a:solidFill>
                <a:latin typeface="Latha"/>
                <a:ea typeface="宋体" panose="02010600030101010101" pitchFamily="2" charset="-122"/>
                <a:sym typeface="Latha"/>
              </a:rPr>
              <a:t>[</a:t>
            </a:r>
            <a:r>
              <a:rPr lang="zh-CN" altLang="en-US" sz="13800" b="0" baseline="0" dirty="0">
                <a:solidFill>
                  <a:srgbClr val="C00000"/>
                </a:solidFill>
                <a:latin typeface="FrankRuehl"/>
                <a:ea typeface="黑体" panose="02010609060101010101" pitchFamily="49" charset="-122"/>
                <a:sym typeface="FrankRuehl"/>
              </a:rPr>
              <a:t> </a:t>
            </a:r>
            <a:r>
              <a:rPr lang="en-US" altLang="zh-CN" sz="13800" b="1" dirty="0">
                <a:solidFill>
                  <a:srgbClr val="C00000"/>
                </a:solidFill>
                <a:latin typeface="Latha"/>
                <a:ea typeface="宋体" panose="02010600030101010101" pitchFamily="2" charset="-122"/>
                <a:sym typeface="Latha"/>
              </a:rPr>
              <a:t>]</a:t>
            </a:r>
            <a:endParaRPr lang="zh-CN" altLang="en-US" sz="13800" b="1" dirty="0">
              <a:solidFill>
                <a:srgbClr val="C00000"/>
              </a:solidFill>
              <a:latin typeface="Latha"/>
              <a:ea typeface="宋体" panose="02010600030101010101" pitchFamily="2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1618"/>
            <a:ext cx="9144000" cy="241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4635343" y="3292056"/>
            <a:ext cx="3681872" cy="112184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6" tIns="41148" rIns="82296" bIns="41148" numCol="1" anchor="b" anchorCtr="0" compatLnSpc="1">
            <a:prstTxWarp prst="textNoShape">
              <a:avLst/>
            </a:prstTxWarp>
            <a:spAutoFit/>
          </a:bodyPr>
          <a:lstStyle>
            <a:lvl1pPr>
              <a:defRPr lang="zh-CN" altLang="en-US" sz="4500" kern="120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ranklin Gothic Book" panose="020B0503020102020204" pitchFamily="34" charset="0"/>
              </a:defRPr>
            </a:lvl1pPr>
          </a:lstStyle>
          <a:p>
            <a:pPr marL="308617" lvl="0" indent="-308617" algn="ctr" defTabSz="822977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插入章节标题</a:t>
            </a:r>
          </a:p>
        </p:txBody>
      </p:sp>
      <p:sp>
        <p:nvSpPr>
          <p:cNvPr id="10" name="TextBox 5"/>
          <p:cNvSpPr>
            <a:spLocks noChangeArrowheads="1"/>
          </p:cNvSpPr>
          <p:nvPr/>
        </p:nvSpPr>
        <p:spPr bwMode="auto">
          <a:xfrm>
            <a:off x="3683143" y="4293844"/>
            <a:ext cx="853724" cy="4216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00" tIns="41148" rIns="28800" bIns="4114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4pPr>
            <a:lvl5pPr marL="2314575" indent="-257175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5pPr>
            <a:lvl6pPr marL="2771775" indent="-257175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6pPr>
            <a:lvl7pPr marL="3228975" indent="-257175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7pPr>
            <a:lvl8pPr marL="3686175" indent="-257175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8pPr>
            <a:lvl9pPr marL="4143375" indent="-257175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中培</a:t>
            </a:r>
            <a:endParaRPr lang="zh-CN" altLang="en-US" sz="16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696710" y="2043950"/>
            <a:ext cx="1379269" cy="326858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0" indent="0" algn="ctr">
              <a:buNone/>
              <a:defRPr lang="zh-CN" altLang="en-US" sz="13800" b="1" kern="12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308617" lvl="0" indent="-308617" eaLnBrk="1" hangingPunct="1">
              <a:spcBef>
                <a:spcPct val="0"/>
              </a:spcBef>
            </a:pP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192740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18911"/>
            <a:ext cx="4633820" cy="2213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77"/>
          <a:stretch>
            <a:fillRect/>
          </a:stretch>
        </p:blipFill>
        <p:spPr bwMode="auto">
          <a:xfrm>
            <a:off x="4633822" y="718911"/>
            <a:ext cx="4519588" cy="2213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713090" y="3335308"/>
            <a:ext cx="7552673" cy="107567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6" tIns="41148" rIns="82296" bIns="41148" numCol="1" anchor="b" anchorCtr="0" compatLnSpc="1">
            <a:prstTxWarp prst="textNoShape">
              <a:avLst/>
            </a:prstTxWarp>
            <a:spAutoFit/>
          </a:bodyPr>
          <a:lstStyle>
            <a:lvl1pPr>
              <a:defRPr lang="zh-CN" altLang="en-US" sz="4300" kern="1200" baseline="0" dirty="0">
                <a:latin typeface="+mn-ea"/>
                <a:ea typeface="+mn-ea"/>
                <a:cs typeface="Times New Roman" panose="02020603050405020304" pitchFamily="18" charset="0"/>
                <a:sym typeface="Franklin Gothic Book" panose="020B0503020102020204" pitchFamily="34" charset="0"/>
              </a:defRPr>
            </a:lvl1pPr>
          </a:lstStyle>
          <a:p>
            <a:pPr marL="308617" lvl="0" indent="-308617" algn="ctr" defTabSz="822977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mtClean="0"/>
              <a:t>1.</a:t>
            </a:r>
            <a:r>
              <a:rPr lang="zh-CN" altLang="en-US" smtClean="0"/>
              <a:t>插入</a:t>
            </a:r>
            <a:r>
              <a:rPr lang="zh-CN" altLang="en-US" dirty="0"/>
              <a:t>章节标题</a:t>
            </a:r>
          </a:p>
        </p:txBody>
      </p:sp>
    </p:spTree>
    <p:extLst>
      <p:ext uri="{BB962C8B-B14F-4D97-AF65-F5344CB8AC3E}">
        <p14:creationId xmlns:p14="http://schemas.microsoft.com/office/powerpoint/2010/main" val="24163647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14"/>
          <p:cNvCxnSpPr>
            <a:cxnSpLocks noChangeShapeType="1"/>
          </p:cNvCxnSpPr>
          <p:nvPr/>
        </p:nvCxnSpPr>
        <p:spPr bwMode="auto">
          <a:xfrm flipH="1">
            <a:off x="14785" y="556760"/>
            <a:ext cx="44543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303379" y="106585"/>
            <a:ext cx="8230138" cy="40708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 anchor="ctr"/>
          <a:lstStyle>
            <a:lvl1pPr>
              <a:def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defTabSz="731535">
              <a:buFont typeface="Arial" panose="020B0604020202020204" pitchFamily="34" charset="0"/>
              <a:buNone/>
            </a:pP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" hasCustomPrompt="1"/>
          </p:nvPr>
        </p:nvSpPr>
        <p:spPr>
          <a:xfrm>
            <a:off x="341686" y="870859"/>
            <a:ext cx="8460630" cy="3755572"/>
          </a:xfrm>
        </p:spPr>
        <p:txBody>
          <a:bodyPr/>
          <a:lstStyle>
            <a:lvl1pPr marL="227943" indent="-227943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900" baseline="0"/>
            </a:lvl1pPr>
            <a:lvl2pPr marL="498894" indent="-189236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p"/>
              <a:defRPr lang="zh-CN" altLang="en-US" sz="19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Franklin Gothic Book" panose="020B0503020102020204" pitchFamily="34" charset="0"/>
              </a:defRPr>
            </a:lvl2pPr>
            <a:lvl3pPr marL="769846" indent="-150529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 baseline="0"/>
            </a:lvl3pPr>
            <a:lvl4pPr marL="1079504" indent="-150529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baseline="0"/>
            </a:lvl4pPr>
            <a:lvl5pPr marL="1389162" indent="-150529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baseline="0"/>
            </a:lvl5pPr>
          </a:lstStyle>
          <a:p>
            <a:pPr marL="227943" lvl="0" indent="-22794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dirty="0"/>
              <a:t> 单击此处编辑母版文本样式</a:t>
            </a:r>
          </a:p>
          <a:p>
            <a:pPr marL="600075" lvl="1" indent="-289370" algn="l" defTabSz="822977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 </a:t>
            </a:r>
            <a:r>
              <a:rPr lang="zh-CN" altLang="en-US" dirty="0"/>
              <a:t>第二级</a:t>
            </a:r>
          </a:p>
          <a:p>
            <a:pPr marL="769846" lvl="2" indent="-15052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 第三级</a:t>
            </a:r>
          </a:p>
          <a:p>
            <a:pPr marL="1079504" lvl="3" indent="-15052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dirty="0"/>
              <a:t> 第四级</a:t>
            </a:r>
          </a:p>
          <a:p>
            <a:pPr marL="1389162" lvl="4" indent="-15052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</a:pPr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36739557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" name="直接连接符 14"/>
          <p:cNvCxnSpPr>
            <a:cxnSpLocks noChangeShapeType="1"/>
          </p:cNvCxnSpPr>
          <p:nvPr/>
        </p:nvCxnSpPr>
        <p:spPr bwMode="auto">
          <a:xfrm flipH="1">
            <a:off x="14785" y="556760"/>
            <a:ext cx="44543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487841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感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>
            <a:spLocks noChangeArrowheads="1"/>
          </p:cNvSpPr>
          <p:nvPr/>
        </p:nvSpPr>
        <p:spPr bwMode="auto">
          <a:xfrm>
            <a:off x="3472677" y="2263322"/>
            <a:ext cx="2363852" cy="88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36576" rIns="73152" bIns="3657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4pPr>
            <a:lvl5pPr marL="2314575" indent="-257175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5pPr>
            <a:lvl6pPr marL="2771775" indent="-257175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6pPr>
            <a:lvl7pPr marL="3228975" indent="-257175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7pPr>
            <a:lvl8pPr marL="3686175" indent="-257175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8pPr>
            <a:lvl9pPr marL="4143375" indent="-257175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5300" b="1" dirty="0">
                <a:solidFill>
                  <a:srgbClr val="7F7F7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</a:t>
            </a:r>
            <a:r>
              <a:rPr lang="en-US" altLang="zh-CN" sz="5300" b="1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hanks!</a:t>
            </a:r>
            <a:endParaRPr lang="zh-CN" altLang="en-US" sz="16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19668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1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6932" y="107269"/>
            <a:ext cx="8230138" cy="40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82296" bIns="411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Franklin Gothic Medium" panose="020B060302010202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302" y="980850"/>
            <a:ext cx="8228794" cy="3393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pPr marL="227943" lvl="0" indent="-22794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dirty="0"/>
              <a:t> 单击此处编辑母版文本样式</a:t>
            </a:r>
          </a:p>
          <a:p>
            <a:pPr marL="498894" lvl="1" indent="-18923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 </a:t>
            </a:r>
            <a:r>
              <a:rPr lang="zh-CN" altLang="en-US" dirty="0"/>
              <a:t>第二级</a:t>
            </a:r>
          </a:p>
          <a:p>
            <a:pPr marL="769846" lvl="2" indent="-15052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 第三级</a:t>
            </a:r>
          </a:p>
          <a:p>
            <a:pPr marL="1079504" lvl="3" indent="-15052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dirty="0"/>
              <a:t> 第四级</a:t>
            </a:r>
          </a:p>
          <a:p>
            <a:pPr marL="1389162" lvl="4" indent="-15052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</a:pPr>
            <a:r>
              <a:rPr lang="zh-CN" altLang="en-US" dirty="0"/>
              <a:t> 第五级</a:t>
            </a:r>
          </a:p>
        </p:txBody>
      </p:sp>
      <p:sp>
        <p:nvSpPr>
          <p:cNvPr id="1028" name="矩形 6"/>
          <p:cNvSpPr>
            <a:spLocks noChangeArrowheads="1"/>
          </p:cNvSpPr>
          <p:nvPr/>
        </p:nvSpPr>
        <p:spPr bwMode="auto">
          <a:xfrm>
            <a:off x="2" y="4886099"/>
            <a:ext cx="9143999" cy="5245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140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78181" y="0"/>
            <a:ext cx="1149081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0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</p:sldLayoutIdLst>
  <p:transition spd="slow"/>
  <p:hf hdr="0" dt="0"/>
  <p:txStyles>
    <p:titleStyle>
      <a:lvl1pPr marL="822977" indent="-822977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C00000"/>
          </a:solidFill>
          <a:latin typeface="+mj-lt"/>
          <a:ea typeface="+mj-ea"/>
          <a:cs typeface="+mj-cs"/>
          <a:sym typeface="Franklin Gothic Medium" panose="020B0603020102020204" pitchFamily="34" charset="0"/>
        </a:defRPr>
      </a:lvl1pPr>
      <a:lvl2pPr marL="822977" indent="-822977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C00000"/>
          </a:solidFill>
          <a:latin typeface="微软雅黑" pitchFamily="34" charset="-122"/>
          <a:ea typeface="微软雅黑" pitchFamily="34" charset="-122"/>
          <a:sym typeface="Franklin Gothic Medium" panose="020B0603020102020204" pitchFamily="34" charset="0"/>
        </a:defRPr>
      </a:lvl2pPr>
      <a:lvl3pPr marL="822977" indent="-822977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C00000"/>
          </a:solidFill>
          <a:latin typeface="微软雅黑" pitchFamily="34" charset="-122"/>
          <a:ea typeface="微软雅黑" pitchFamily="34" charset="-122"/>
          <a:sym typeface="Franklin Gothic Medium" panose="020B0603020102020204" pitchFamily="34" charset="0"/>
        </a:defRPr>
      </a:lvl3pPr>
      <a:lvl4pPr marL="822977" indent="-822977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C00000"/>
          </a:solidFill>
          <a:latin typeface="微软雅黑" pitchFamily="34" charset="-122"/>
          <a:ea typeface="微软雅黑" pitchFamily="34" charset="-122"/>
          <a:sym typeface="Franklin Gothic Medium" panose="020B0603020102020204" pitchFamily="34" charset="0"/>
        </a:defRPr>
      </a:lvl4pPr>
      <a:lvl5pPr marL="822977" indent="-822977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C00000"/>
          </a:solidFill>
          <a:latin typeface="微软雅黑" pitchFamily="34" charset="-122"/>
          <a:ea typeface="微软雅黑" pitchFamily="34" charset="-122"/>
          <a:sym typeface="Franklin Gothic Medium" panose="020B0603020102020204" pitchFamily="34" charset="0"/>
        </a:defRPr>
      </a:lvl5pPr>
      <a:lvl6pPr marL="1188744" indent="-822977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C00000"/>
          </a:solidFill>
          <a:latin typeface="微软雅黑" pitchFamily="34" charset="-122"/>
          <a:ea typeface="微软雅黑" pitchFamily="34" charset="-122"/>
          <a:sym typeface="Franklin Gothic Medium" pitchFamily="34" charset="0"/>
        </a:defRPr>
      </a:lvl6pPr>
      <a:lvl7pPr marL="1554510" indent="-822977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C00000"/>
          </a:solidFill>
          <a:latin typeface="微软雅黑" pitchFamily="34" charset="-122"/>
          <a:ea typeface="微软雅黑" pitchFamily="34" charset="-122"/>
          <a:sym typeface="Franklin Gothic Medium" pitchFamily="34" charset="0"/>
        </a:defRPr>
      </a:lvl7pPr>
      <a:lvl8pPr marL="1920278" indent="-822977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C00000"/>
          </a:solidFill>
          <a:latin typeface="微软雅黑" pitchFamily="34" charset="-122"/>
          <a:ea typeface="微软雅黑" pitchFamily="34" charset="-122"/>
          <a:sym typeface="Franklin Gothic Medium" pitchFamily="34" charset="0"/>
        </a:defRPr>
      </a:lvl8pPr>
      <a:lvl9pPr marL="2286046" indent="-822977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C00000"/>
          </a:solidFill>
          <a:latin typeface="微软雅黑" pitchFamily="34" charset="-122"/>
          <a:ea typeface="微软雅黑" pitchFamily="34" charset="-122"/>
          <a:sym typeface="Franklin Gothic Medium" pitchFamily="34" charset="0"/>
        </a:defRPr>
      </a:lvl9pPr>
    </p:titleStyle>
    <p:bodyStyle>
      <a:lvl1pPr marL="429269" indent="-227335" algn="l" defTabSz="822977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200" kern="1200" baseline="0" dirty="0" smtClean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  <a:sym typeface="Franklin Gothic Book" panose="020B0503020102020204" pitchFamily="34" charset="0"/>
        </a:defRPr>
      </a:lvl1pPr>
      <a:lvl2pPr marL="756095" indent="-445389" algn="l" defTabSz="822977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1600" kern="1200" baseline="0" dirty="0" smtClean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  <a:sym typeface="Franklin Gothic Book" panose="020B0503020102020204" pitchFamily="34" charset="0"/>
        </a:defRPr>
      </a:lvl2pPr>
      <a:lvl3pPr marL="893642" indent="-274326" algn="l" defTabSz="822977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1600" kern="1200" baseline="0" dirty="0" smtClean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  <a:sym typeface="Franklin Gothic Book" panose="020B0503020102020204" pitchFamily="34" charset="0"/>
        </a:defRPr>
      </a:lvl3pPr>
      <a:lvl4pPr marL="1203301" indent="-274326" algn="l" defTabSz="822977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1600" kern="1200" baseline="0" dirty="0" smtClean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  <a:sym typeface="Franklin Gothic Book" panose="020B0503020102020204" pitchFamily="34" charset="0"/>
        </a:defRPr>
      </a:lvl4pPr>
      <a:lvl5pPr marL="1512960" indent="-274326" algn="l" defTabSz="822977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zh-CN" altLang="en-US" sz="1600" kern="1200" baseline="0" dirty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  <a:sym typeface="Franklin Gothic Book" panose="020B0503020102020204" pitchFamily="34" charset="0"/>
        </a:defRPr>
      </a:lvl5pPr>
      <a:lvl6pPr marL="2217465" indent="-205744" algn="l" defTabSz="822977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800">
          <a:solidFill>
            <a:schemeClr val="tx1"/>
          </a:solidFill>
          <a:latin typeface="+mn-lt"/>
          <a:ea typeface="+mn-ea"/>
          <a:sym typeface="Franklin Gothic Book" pitchFamily="34" charset="0"/>
        </a:defRPr>
      </a:lvl6pPr>
      <a:lvl7pPr marL="2583232" indent="-205744" algn="l" defTabSz="822977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800">
          <a:solidFill>
            <a:schemeClr val="tx1"/>
          </a:solidFill>
          <a:latin typeface="+mn-lt"/>
          <a:ea typeface="+mn-ea"/>
          <a:sym typeface="Franklin Gothic Book" pitchFamily="34" charset="0"/>
        </a:defRPr>
      </a:lvl7pPr>
      <a:lvl8pPr marL="2948999" indent="-205744" algn="l" defTabSz="822977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800">
          <a:solidFill>
            <a:schemeClr val="tx1"/>
          </a:solidFill>
          <a:latin typeface="+mn-lt"/>
          <a:ea typeface="+mn-ea"/>
          <a:sym typeface="Franklin Gothic Book" pitchFamily="34" charset="0"/>
        </a:defRPr>
      </a:lvl8pPr>
      <a:lvl9pPr marL="3314766" indent="-205744" algn="l" defTabSz="822977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800">
          <a:solidFill>
            <a:schemeClr val="tx1"/>
          </a:solidFill>
          <a:latin typeface="+mn-lt"/>
          <a:ea typeface="+mn-ea"/>
          <a:sym typeface="Franklin Gothic Book" pitchFamily="34" charset="0"/>
        </a:defRPr>
      </a:lvl9pPr>
    </p:bodyStyle>
    <p:otherStyle>
      <a:defPPr>
        <a:defRPr lang="zh-CN"/>
      </a:defPPr>
      <a:lvl1pPr marL="0" algn="l" defTabSz="7315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7" algn="l" defTabSz="7315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35" algn="l" defTabSz="7315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302" algn="l" defTabSz="7315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69" algn="l" defTabSz="7315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36" algn="l" defTabSz="7315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604" algn="l" defTabSz="7315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71" algn="l" defTabSz="7315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6138" algn="l" defTabSz="7315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jetbrains.com/pycharm/" TargetMode="Externa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a/chromium.org/chromedriver/download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doc/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gif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tungwaiyip.info/software/HTMLTestRunner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15 </a:t>
            </a:r>
            <a:r>
              <a:rPr lang="zh-CN" altLang="en-US" dirty="0"/>
              <a:t>基于</a:t>
            </a:r>
            <a:r>
              <a:rPr lang="en-US" altLang="zh-CN" dirty="0"/>
              <a:t>Python</a:t>
            </a:r>
            <a:r>
              <a:rPr lang="zh-CN" altLang="en-US" dirty="0"/>
              <a:t>的自动化测试</a:t>
            </a:r>
          </a:p>
        </p:txBody>
      </p:sp>
    </p:spTree>
    <p:extLst>
      <p:ext uri="{BB962C8B-B14F-4D97-AF65-F5344CB8AC3E}">
        <p14:creationId xmlns:p14="http://schemas.microsoft.com/office/powerpoint/2010/main" val="51999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2"/>
              </a:rPr>
              <a:t>http://www.jetbrains.com/pycharm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Community</a:t>
            </a:r>
            <a:r>
              <a:rPr lang="zh-CN" altLang="en-US" b="1" dirty="0" smtClean="0"/>
              <a:t>版</a:t>
            </a:r>
            <a:endParaRPr lang="en-US" altLang="zh-CN" b="1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pycharm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085696"/>
            <a:ext cx="4200128" cy="1958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025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>
                <a:latin typeface="+mn-ea"/>
                <a:ea typeface="+mn-ea"/>
              </a:rPr>
              <a:t>15.1  </a:t>
            </a:r>
            <a:r>
              <a:rPr lang="zh-CN" altLang="en-US" sz="3600" b="1" dirty="0">
                <a:latin typeface="+mn-ea"/>
                <a:ea typeface="+mn-ea"/>
              </a:rPr>
              <a:t>环境搭建</a:t>
            </a:r>
            <a:endParaRPr lang="en-US" altLang="zh-CN" sz="3600" b="1" dirty="0">
              <a:latin typeface="+mn-ea"/>
              <a:ea typeface="+mn-ea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 smtClean="0">
                <a:solidFill>
                  <a:srgbClr val="FF0000"/>
                </a:solidFill>
                <a:latin typeface="+mn-ea"/>
                <a:ea typeface="+mn-ea"/>
              </a:rPr>
              <a:t>15.2  </a:t>
            </a:r>
            <a:r>
              <a:rPr lang="en-US" altLang="zh-CN" sz="3600" b="1" dirty="0">
                <a:solidFill>
                  <a:srgbClr val="FF0000"/>
                </a:solidFill>
                <a:latin typeface="+mn-ea"/>
                <a:ea typeface="+mn-ea"/>
              </a:rPr>
              <a:t>Selenium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  <a:ea typeface="+mn-ea"/>
              </a:rPr>
              <a:t>常用</a:t>
            </a:r>
            <a:r>
              <a:rPr lang="en-US" altLang="zh-CN" sz="3600" b="1" dirty="0">
                <a:solidFill>
                  <a:srgbClr val="FF0000"/>
                </a:solidFill>
                <a:latin typeface="+mn-ea"/>
                <a:ea typeface="+mn-ea"/>
              </a:rPr>
              <a:t>API</a:t>
            </a: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 smtClean="0">
                <a:latin typeface="+mn-ea"/>
                <a:ea typeface="+mn-ea"/>
              </a:rPr>
              <a:t>15.3  </a:t>
            </a:r>
            <a:r>
              <a:rPr lang="en-US" altLang="zh-CN" sz="3600" b="1" dirty="0" err="1">
                <a:latin typeface="+mn-ea"/>
                <a:ea typeface="+mn-ea"/>
              </a:rPr>
              <a:t>Unittest</a:t>
            </a:r>
            <a:r>
              <a:rPr lang="zh-CN" altLang="zh-CN" sz="3600" b="1" dirty="0">
                <a:latin typeface="+mn-ea"/>
                <a:ea typeface="+mn-ea"/>
              </a:rPr>
              <a:t>单元测试</a:t>
            </a:r>
            <a:r>
              <a:rPr lang="zh-CN" altLang="zh-CN" sz="3600" b="1" dirty="0" smtClean="0">
                <a:latin typeface="+mn-ea"/>
                <a:ea typeface="+mn-ea"/>
              </a:rPr>
              <a:t>框架</a:t>
            </a:r>
            <a:endParaRPr lang="en-US" altLang="zh-CN" sz="3600" b="1" dirty="0" smtClean="0">
              <a:latin typeface="+mn-ea"/>
              <a:ea typeface="+mn-ea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 smtClean="0">
                <a:latin typeface="+mn-ea"/>
                <a:ea typeface="+mn-ea"/>
              </a:rPr>
              <a:t>15.4  </a:t>
            </a:r>
            <a:r>
              <a:rPr lang="en-US" altLang="zh-CN" sz="3600" b="1" dirty="0">
                <a:latin typeface="+mn-ea"/>
                <a:ea typeface="+mn-ea"/>
              </a:rPr>
              <a:t>Page Object</a:t>
            </a:r>
            <a:r>
              <a:rPr lang="zh-CN" altLang="zh-CN" sz="3600" b="1" dirty="0">
                <a:latin typeface="+mn-ea"/>
                <a:ea typeface="+mn-ea"/>
              </a:rPr>
              <a:t>设计模式</a:t>
            </a:r>
            <a:endParaRPr lang="en-US" altLang="zh-CN" sz="3600" b="1" dirty="0">
              <a:latin typeface="+mn-ea"/>
              <a:ea typeface="+mn-ea"/>
            </a:endParaRPr>
          </a:p>
          <a:p>
            <a:pPr marL="109537" indent="0">
              <a:spcBef>
                <a:spcPts val="1200"/>
              </a:spcBef>
              <a:buNone/>
            </a:pP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04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43558"/>
            <a:ext cx="9126858" cy="4158462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900" dirty="0">
                <a:latin typeface="+mn-ea"/>
                <a:ea typeface="+mn-ea"/>
              </a:rPr>
              <a:t>下载相应的浏览器</a:t>
            </a:r>
            <a:r>
              <a:rPr lang="zh-CN" altLang="en-US" sz="2900" dirty="0" smtClean="0">
                <a:latin typeface="+mn-ea"/>
                <a:ea typeface="+mn-ea"/>
              </a:rPr>
              <a:t>驱动，</a:t>
            </a:r>
            <a:r>
              <a:rPr lang="en-US" altLang="zh-CN" sz="2900" dirty="0" smtClean="0">
                <a:latin typeface="+mn-ea"/>
                <a:ea typeface="+mn-ea"/>
              </a:rPr>
              <a:t>geckodriver.exe</a:t>
            </a:r>
            <a:r>
              <a:rPr lang="zh-CN" altLang="en-US" sz="2900" dirty="0" smtClean="0">
                <a:latin typeface="+mn-ea"/>
                <a:ea typeface="+mn-ea"/>
              </a:rPr>
              <a:t>放在</a:t>
            </a:r>
            <a:r>
              <a:rPr lang="en-US" altLang="zh-CN" sz="2900" dirty="0">
                <a:latin typeface="+mn-ea"/>
                <a:ea typeface="+mn-ea"/>
              </a:rPr>
              <a:t>D:\</a:t>
            </a:r>
            <a:r>
              <a:rPr lang="en-US" altLang="zh-CN" sz="2900" dirty="0" smtClean="0">
                <a:latin typeface="+mn-ea"/>
                <a:ea typeface="+mn-ea"/>
              </a:rPr>
              <a:t>Programs\Python\Python35</a:t>
            </a:r>
            <a:r>
              <a:rPr lang="zh-CN" altLang="en-US" sz="2900" dirty="0" smtClean="0">
                <a:latin typeface="+mn-ea"/>
                <a:ea typeface="+mn-ea"/>
              </a:rPr>
              <a:t>目录下</a:t>
            </a:r>
            <a:endParaRPr lang="en-US" altLang="zh-CN" sz="2900" dirty="0" smtClean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900" dirty="0" smtClean="0">
                <a:latin typeface="+mn-ea"/>
                <a:ea typeface="+mn-ea"/>
                <a:hlinkClick r:id="rId3"/>
              </a:rPr>
              <a:t>https</a:t>
            </a:r>
            <a:r>
              <a:rPr lang="en-US" altLang="zh-CN" sz="2900" dirty="0">
                <a:latin typeface="+mn-ea"/>
                <a:ea typeface="+mn-ea"/>
                <a:hlinkClick r:id="rId3"/>
              </a:rPr>
              <a:t>://</a:t>
            </a:r>
            <a:r>
              <a:rPr lang="en-US" altLang="zh-CN" sz="2900" dirty="0" smtClean="0">
                <a:latin typeface="+mn-ea"/>
                <a:ea typeface="+mn-ea"/>
                <a:hlinkClick r:id="rId3"/>
              </a:rPr>
              <a:t>sites.google.com/a/chromium.org/chromedriver/downloads</a:t>
            </a:r>
            <a:endParaRPr lang="en-US" altLang="zh-CN" sz="2900" dirty="0" smtClean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900" dirty="0">
                <a:latin typeface="+mn-ea"/>
                <a:ea typeface="+mn-ea"/>
              </a:rPr>
              <a:t>https://</a:t>
            </a:r>
            <a:r>
              <a:rPr lang="en-US" altLang="zh-CN" sz="2900" dirty="0" smtClean="0">
                <a:latin typeface="+mn-ea"/>
                <a:ea typeface="+mn-ea"/>
              </a:rPr>
              <a:t>github.com/mozilla/geckodriver/releases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FF0000"/>
                </a:solidFill>
                <a:latin typeface="+mn-ea"/>
                <a:ea typeface="+mn-ea"/>
              </a:rPr>
              <a:t>注意：</a:t>
            </a:r>
            <a:r>
              <a:rPr lang="en-US" altLang="zh-CN" sz="2600" dirty="0" smtClean="0">
                <a:solidFill>
                  <a:srgbClr val="FF0000"/>
                </a:solidFill>
                <a:latin typeface="+mn-ea"/>
                <a:ea typeface="+mn-ea"/>
              </a:rPr>
              <a:t>Selenium</a:t>
            </a:r>
            <a:r>
              <a:rPr lang="zh-CN" altLang="en-US" sz="2600" dirty="0">
                <a:solidFill>
                  <a:srgbClr val="FF0000"/>
                </a:solidFill>
                <a:latin typeface="+mn-ea"/>
                <a:ea typeface="+mn-ea"/>
              </a:rPr>
              <a:t>，</a:t>
            </a:r>
            <a:r>
              <a:rPr lang="en-US" altLang="zh-CN" sz="2600" dirty="0" smtClean="0">
                <a:solidFill>
                  <a:srgbClr val="FF0000"/>
                </a:solidFill>
                <a:latin typeface="+mn-ea"/>
                <a:ea typeface="+mn-ea"/>
              </a:rPr>
              <a:t>Firefox</a:t>
            </a:r>
            <a:r>
              <a:rPr lang="zh-CN" altLang="en-US" sz="2600" dirty="0" smtClean="0">
                <a:solidFill>
                  <a:srgbClr val="FF0000"/>
                </a:solidFill>
                <a:latin typeface="+mn-ea"/>
                <a:ea typeface="+mn-ea"/>
              </a:rPr>
              <a:t>与</a:t>
            </a:r>
            <a:r>
              <a:rPr lang="en-US" altLang="zh-CN" sz="2600" dirty="0">
                <a:solidFill>
                  <a:srgbClr val="FF0000"/>
                </a:solidFill>
                <a:latin typeface="+mn-ea"/>
                <a:ea typeface="+mn-ea"/>
              </a:rPr>
              <a:t>geckodriver.exe</a:t>
            </a:r>
            <a:r>
              <a:rPr lang="zh-CN" altLang="en-US" sz="2600" dirty="0" smtClean="0">
                <a:solidFill>
                  <a:srgbClr val="FF0000"/>
                </a:solidFill>
                <a:latin typeface="+mn-ea"/>
                <a:ea typeface="+mn-ea"/>
              </a:rPr>
              <a:t>的版本</a:t>
            </a:r>
            <a:endParaRPr lang="en-US" altLang="zh-CN" sz="26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 </a:t>
            </a:r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from time import sleep</a:t>
            </a:r>
            <a:br>
              <a:rPr lang="en-US" altLang="zh-CN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= </a:t>
            </a:r>
            <a:r>
              <a:rPr lang="en-US" altLang="zh-C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webdriver.Firefox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browser.get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"http://www.baidu.com"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browser.find_element_by_id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"kw"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altLang="zh-C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send_keys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"selenium"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browser.find_element_by_id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).click()</a:t>
            </a:r>
            <a:b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浏览器驱动的部署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736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</a:rPr>
              <a:t>driver.set_window_size(480</a:t>
            </a:r>
            <a:r>
              <a:rPr lang="en-US" altLang="zh-CN" sz="2000" dirty="0">
                <a:latin typeface="微软雅黑" panose="020B0503020204020204" pitchFamily="34" charset="-122"/>
              </a:rPr>
              <a:t>, 600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)//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设置浏览器尺寸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</a:rPr>
              <a:t>driver = </a:t>
            </a:r>
            <a:r>
              <a:rPr lang="en-US" altLang="zh-CN" sz="2000" dirty="0" err="1" smtClean="0">
                <a:latin typeface="微软雅黑" panose="020B0503020204020204" pitchFamily="34" charset="-122"/>
              </a:rPr>
              <a:t>webdriver.Firefox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()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</a:rPr>
              <a:t>driver </a:t>
            </a:r>
            <a:r>
              <a:rPr lang="en-US" altLang="zh-CN" sz="2000" dirty="0">
                <a:latin typeface="微软雅黑" panose="020B0503020204020204" pitchFamily="34" charset="-122"/>
              </a:rPr>
              <a:t>= </a:t>
            </a:r>
            <a:r>
              <a:rPr lang="en-US" altLang="zh-CN" sz="2000" dirty="0" err="1">
                <a:latin typeface="微软雅黑" panose="020B0503020204020204" pitchFamily="34" charset="-122"/>
              </a:rPr>
              <a:t>webdriver.Chrome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()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微软雅黑" panose="020B0503020204020204" pitchFamily="34" charset="-122"/>
              </a:rPr>
              <a:t>driver.get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</a:rPr>
              <a:t>second_url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</a:rPr>
              <a:t>driver.back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()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</a:rPr>
              <a:t>driver.forward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()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</a:rPr>
              <a:t>driver.refresh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()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</a:rPr>
              <a:t>driver.quit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#</a:t>
            </a:r>
            <a:r>
              <a:rPr lang="zh-CN" altLang="en-US" sz="2000" dirty="0">
                <a:latin typeface="微软雅黑" panose="020B0503020204020204" pitchFamily="34" charset="-122"/>
              </a:rPr>
              <a:t>设置浏览器全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屏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微软雅黑" panose="020B0503020204020204" pitchFamily="34" charset="-122"/>
              </a:rPr>
              <a:t>driver.maximize_window</a:t>
            </a:r>
            <a:r>
              <a:rPr lang="en-US" altLang="zh-CN" sz="2000" dirty="0">
                <a:latin typeface="微软雅黑" panose="020B0503020204020204" pitchFamily="34" charset="-122"/>
              </a:rPr>
              <a:t>()</a:t>
            </a:r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49492"/>
            <a:ext cx="7920880" cy="286882"/>
          </a:xfrm>
        </p:spPr>
        <p:txBody>
          <a:bodyPr>
            <a:noAutofit/>
          </a:bodyPr>
          <a:lstStyle/>
          <a:p>
            <a:r>
              <a:rPr lang="zh-CN" altLang="en-US" dirty="0"/>
              <a:t>对浏览器的操作</a:t>
            </a:r>
          </a:p>
        </p:txBody>
      </p:sp>
    </p:spTree>
    <p:extLst>
      <p:ext uri="{BB962C8B-B14F-4D97-AF65-F5344CB8AC3E}">
        <p14:creationId xmlns:p14="http://schemas.microsoft.com/office/powerpoint/2010/main" val="287547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21600"/>
            <a:ext cx="7754906" cy="216024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定位元素的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种方法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49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686" y="870859"/>
            <a:ext cx="8802314" cy="3755572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driver.find_element_by_id(</a:t>
            </a:r>
            <a:r>
              <a:rPr lang="en-US" altLang="zh-CN" sz="2000" b="1" dirty="0">
                <a:latin typeface="微软雅黑" panose="020B0503020204020204" pitchFamily="34" charset="-122"/>
              </a:rPr>
              <a:t>"kw"</a:t>
            </a:r>
            <a:r>
              <a:rPr lang="en-US" altLang="zh-CN" sz="2000" dirty="0">
                <a:latin typeface="微软雅黑" panose="020B0503020204020204" pitchFamily="34" charset="-122"/>
              </a:rPr>
              <a:t>).</a:t>
            </a:r>
            <a:r>
              <a:rPr lang="en-US" altLang="zh-CN" sz="2000" dirty="0" err="1">
                <a:latin typeface="微软雅黑" panose="020B0503020204020204" pitchFamily="34" charset="-122"/>
              </a:rPr>
              <a:t>send_keys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b="1" dirty="0" err="1">
                <a:latin typeface="微软雅黑" panose="020B0503020204020204" pitchFamily="34" charset="-122"/>
              </a:rPr>
              <a:t>taobao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</a:rPr>
              <a:t>driver.find_element_by_name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b="1" dirty="0" err="1">
                <a:latin typeface="微软雅黑" panose="020B0503020204020204" pitchFamily="34" charset="-122"/>
              </a:rPr>
              <a:t>wd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dirty="0">
                <a:latin typeface="微软雅黑" panose="020B0503020204020204" pitchFamily="34" charset="-122"/>
              </a:rPr>
              <a:t>).</a:t>
            </a:r>
            <a:r>
              <a:rPr lang="en-US" altLang="zh-CN" sz="2000" dirty="0" err="1">
                <a:latin typeface="微软雅黑" panose="020B0503020204020204" pitchFamily="34" charset="-122"/>
              </a:rPr>
              <a:t>send_keys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b="1" dirty="0" err="1">
                <a:latin typeface="微软雅黑" panose="020B0503020204020204" pitchFamily="34" charset="-122"/>
              </a:rPr>
              <a:t>taobao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</a:rPr>
              <a:t>driver.find_element_by_class_name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b="1" dirty="0" err="1">
                <a:latin typeface="微软雅黑" panose="020B0503020204020204" pitchFamily="34" charset="-122"/>
              </a:rPr>
              <a:t>s_ipt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dirty="0">
                <a:latin typeface="微软雅黑" panose="020B0503020204020204" pitchFamily="34" charset="-122"/>
              </a:rPr>
              <a:t>).</a:t>
            </a:r>
            <a:r>
              <a:rPr lang="en-US" altLang="zh-CN" sz="2000" dirty="0" err="1">
                <a:latin typeface="微软雅黑" panose="020B0503020204020204" pitchFamily="34" charset="-122"/>
              </a:rPr>
              <a:t>send_keys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b="1" dirty="0" err="1">
                <a:latin typeface="微软雅黑" panose="020B0503020204020204" pitchFamily="34" charset="-122"/>
              </a:rPr>
              <a:t>taobao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</a:rPr>
              <a:t>driver.find_element_by_css_selector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"#kw"</a:t>
            </a:r>
            <a:r>
              <a:rPr lang="en-US" altLang="zh-CN" sz="2000" dirty="0">
                <a:latin typeface="微软雅黑" panose="020B0503020204020204" pitchFamily="34" charset="-122"/>
              </a:rPr>
              <a:t>).</a:t>
            </a:r>
            <a:r>
              <a:rPr lang="en-US" altLang="zh-CN" sz="2000" dirty="0" err="1">
                <a:latin typeface="微软雅黑" panose="020B0503020204020204" pitchFamily="34" charset="-122"/>
              </a:rPr>
              <a:t>send_keys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b="1" dirty="0" err="1">
                <a:latin typeface="微软雅黑" panose="020B0503020204020204" pitchFamily="34" charset="-122"/>
              </a:rPr>
              <a:t>taobao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</a:rPr>
              <a:t>driver.find_element_by_xpath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"//*[@id='kw']"</a:t>
            </a:r>
            <a:r>
              <a:rPr lang="en-US" altLang="zh-CN" sz="2000" dirty="0">
                <a:latin typeface="微软雅黑" panose="020B0503020204020204" pitchFamily="34" charset="-122"/>
              </a:rPr>
              <a:t>).</a:t>
            </a:r>
            <a:r>
              <a:rPr lang="en-US" altLang="zh-CN" sz="2000" dirty="0" err="1">
                <a:latin typeface="微软雅黑" panose="020B0503020204020204" pitchFamily="34" charset="-122"/>
              </a:rPr>
              <a:t>send_keys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b="1" dirty="0" err="1">
                <a:latin typeface="微软雅黑" panose="020B0503020204020204" pitchFamily="34" charset="-122"/>
              </a:rPr>
              <a:t>taobao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</a:rPr>
              <a:t>driver.find_element_by_tag_name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"input"</a:t>
            </a:r>
            <a:r>
              <a:rPr lang="en-US" altLang="zh-CN" sz="2000" dirty="0">
                <a:latin typeface="微软雅黑" panose="020B0503020204020204" pitchFamily="34" charset="-122"/>
              </a:rPr>
              <a:t>).</a:t>
            </a:r>
            <a:r>
              <a:rPr lang="en-US" altLang="zh-CN" sz="2000" dirty="0" err="1">
                <a:latin typeface="微软雅黑" panose="020B0503020204020204" pitchFamily="34" charset="-122"/>
              </a:rPr>
              <a:t>send_keys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b="1" dirty="0" err="1">
                <a:latin typeface="微软雅黑" panose="020B0503020204020204" pitchFamily="34" charset="-122"/>
              </a:rPr>
              <a:t>taobao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</a:rPr>
              <a:t>driver.find_element_by_link_text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zh-CN" altLang="en-US" sz="2000" b="1" dirty="0">
                <a:latin typeface="微软雅黑" panose="020B0503020204020204" pitchFamily="34" charset="-122"/>
              </a:rPr>
              <a:t>新闻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dirty="0">
                <a:latin typeface="微软雅黑" panose="020B0503020204020204" pitchFamily="34" charset="-122"/>
              </a:rPr>
              <a:t>).click()</a:t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</a:rPr>
              <a:t>driver.find_element_by_partial_link_text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zh-CN" altLang="en-US" sz="2000" b="1" dirty="0">
                <a:latin typeface="微软雅黑" panose="020B0503020204020204" pitchFamily="34" charset="-122"/>
              </a:rPr>
              <a:t>新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dirty="0">
                <a:latin typeface="微软雅黑" panose="020B0503020204020204" pitchFamily="34" charset="-122"/>
              </a:rPr>
              <a:t>).click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或者使用另外的定位方式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from </a:t>
            </a:r>
            <a:r>
              <a:rPr lang="en-US" altLang="zh-CN" sz="2000" dirty="0">
                <a:solidFill>
                  <a:srgbClr val="FF0000"/>
                </a:solidFill>
              </a:rPr>
              <a:t>selenium.webdriver.common.by </a:t>
            </a:r>
            <a:r>
              <a:rPr lang="en-US" altLang="zh-CN" sz="2000" b="1" dirty="0">
                <a:solidFill>
                  <a:srgbClr val="FF0000"/>
                </a:solidFill>
              </a:rPr>
              <a:t>import </a:t>
            </a:r>
            <a:r>
              <a:rPr lang="en-US" altLang="zh-CN" sz="2000" dirty="0">
                <a:solidFill>
                  <a:srgbClr val="FF0000"/>
                </a:solidFill>
              </a:rPr>
              <a:t>By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err="1"/>
              <a:t>driver.find_element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By.ID,</a:t>
            </a:r>
            <a:r>
              <a:rPr lang="en-US" altLang="zh-CN" sz="2000" b="1" dirty="0" err="1"/>
              <a:t>"kw</a:t>
            </a:r>
            <a:r>
              <a:rPr lang="en-US" altLang="zh-CN" sz="2000" b="1" dirty="0"/>
              <a:t>"</a:t>
            </a:r>
            <a:r>
              <a:rPr lang="en-US" altLang="zh-CN" sz="2000" dirty="0"/>
              <a:t>).</a:t>
            </a:r>
            <a:r>
              <a:rPr lang="en-US" altLang="zh-CN" sz="2000" dirty="0" err="1"/>
              <a:t>send_keys</a:t>
            </a:r>
            <a:r>
              <a:rPr lang="en-US" altLang="zh-CN" sz="2000" dirty="0"/>
              <a:t>(</a:t>
            </a:r>
            <a:r>
              <a:rPr lang="en-US" altLang="zh-CN" sz="2000" b="1" dirty="0"/>
              <a:t>"</a:t>
            </a:r>
            <a:r>
              <a:rPr lang="en-US" altLang="zh-CN" sz="2000" b="1" dirty="0" err="1"/>
              <a:t>taobao</a:t>
            </a:r>
            <a:r>
              <a:rPr lang="en-US" altLang="zh-CN" sz="2000" b="1" dirty="0"/>
              <a:t>"</a:t>
            </a:r>
            <a:r>
              <a:rPr lang="en-US" altLang="zh-CN" sz="2000" dirty="0"/>
              <a:t>)</a:t>
            </a:r>
            <a:br>
              <a:rPr lang="en-US" altLang="zh-CN" sz="2000" dirty="0"/>
            </a:br>
            <a:endParaRPr lang="en-US" altLang="zh-CN" sz="20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定位方法举例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87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686" y="870859"/>
            <a:ext cx="10350994" cy="375557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</a:rPr>
              <a:t>复合属性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err="1" smtClean="0">
                <a:latin typeface="微软雅黑" panose="020B0503020204020204" pitchFamily="34" charset="-122"/>
              </a:rPr>
              <a:t>driver.find_element_by_xpath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("//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input[@id='kw' and @class='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su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']/span/input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")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</a:rPr>
              <a:t>使用索引号进行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定位</a:t>
            </a:r>
            <a:endParaRPr lang="en-US" altLang="zh-CN" sz="24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err="1">
                <a:latin typeface="微软雅黑" panose="020B0503020204020204" pitchFamily="34" charset="-122"/>
              </a:rPr>
              <a:t>driver.find_element_by_xpath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(“//input[2]")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模糊</a:t>
            </a:r>
            <a:r>
              <a:rPr lang="zh-CN" altLang="en-US" sz="2400" dirty="0">
                <a:latin typeface="微软雅黑" panose="020B0503020204020204" pitchFamily="34" charset="-122"/>
              </a:rPr>
              <a:t>的属性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值</a:t>
            </a:r>
            <a:endParaRPr lang="en-US" altLang="zh-CN" sz="24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err="1" smtClean="0">
                <a:latin typeface="微软雅黑" panose="020B0503020204020204" pitchFamily="34" charset="-122"/>
              </a:rPr>
              <a:t>driver.find_element_by_xpath</a:t>
            </a:r>
            <a:r>
              <a:rPr lang="en-US" altLang="zh-CN" sz="2000" dirty="0" smtClean="0">
                <a:solidFill>
                  <a:srgbClr val="FF0000"/>
                </a:solidFill>
                <a:ea typeface="华文楷体" panose="02010600040101010101" pitchFamily="2" charset="-122"/>
              </a:rPr>
              <a:t>(“//</a:t>
            </a:r>
            <a:r>
              <a:rPr lang="en-US" altLang="zh-CN" sz="2000" dirty="0" err="1">
                <a:solidFill>
                  <a:srgbClr val="FF0000"/>
                </a:solidFill>
                <a:ea typeface="华文楷体" panose="02010600040101010101" pitchFamily="2" charset="-122"/>
              </a:rPr>
              <a:t>img</a:t>
            </a:r>
            <a:r>
              <a:rPr lang="en-US" altLang="zh-CN" sz="2000" dirty="0">
                <a:solidFill>
                  <a:srgbClr val="FF0000"/>
                </a:solidFill>
                <a:ea typeface="华文楷体" panose="02010600040101010101" pitchFamily="2" charset="-122"/>
              </a:rPr>
              <a:t>[starts-with(@alt,’div1</a:t>
            </a:r>
            <a:r>
              <a:rPr lang="en-US" altLang="zh-CN" sz="2000" dirty="0" smtClean="0">
                <a:solidFill>
                  <a:srgbClr val="FF0000"/>
                </a:solidFill>
                <a:ea typeface="华文楷体" panose="02010600040101010101" pitchFamily="2" charset="-122"/>
              </a:rPr>
              <a:t>’)]”)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err="1" smtClean="0">
                <a:latin typeface="微软雅黑" panose="020B0503020204020204" pitchFamily="34" charset="-122"/>
              </a:rPr>
              <a:t>driver.find_element_by_xpath</a:t>
            </a:r>
            <a:r>
              <a:rPr lang="en-US" altLang="zh-CN" sz="2000" dirty="0">
                <a:solidFill>
                  <a:srgbClr val="FF0000"/>
                </a:solidFill>
                <a:ea typeface="华文楷体" panose="02010600040101010101" pitchFamily="2" charset="-122"/>
              </a:rPr>
              <a:t>(“//</a:t>
            </a:r>
            <a:r>
              <a:rPr lang="en-US" altLang="zh-CN" sz="2000" dirty="0" err="1">
                <a:solidFill>
                  <a:srgbClr val="FF0000"/>
                </a:solidFill>
                <a:ea typeface="华文楷体" panose="02010600040101010101" pitchFamily="2" charset="-122"/>
              </a:rPr>
              <a:t>img</a:t>
            </a:r>
            <a:r>
              <a:rPr lang="en-US" altLang="zh-CN" sz="2000" dirty="0">
                <a:solidFill>
                  <a:srgbClr val="FF0000"/>
                </a:solidFill>
                <a:ea typeface="华文楷体" panose="02010600040101010101" pitchFamily="2" charset="-122"/>
              </a:rPr>
              <a:t>[contains(@alt,’div1’)]”))</a:t>
            </a:r>
          </a:p>
          <a:p>
            <a:pPr marL="0" indent="0">
              <a:buNone/>
            </a:pPr>
            <a:r>
              <a:rPr lang="en-US" altLang="zh-CN" sz="2400" dirty="0" err="1"/>
              <a:t>driver.find_element_by_xpath</a:t>
            </a:r>
            <a:r>
              <a:rPr lang="en-US" altLang="zh-CN" sz="2400" dirty="0">
                <a:solidFill>
                  <a:srgbClr val="FF0000"/>
                </a:solidFill>
                <a:ea typeface="华文楷体" panose="02010600040101010101" pitchFamily="2" charset="-122"/>
              </a:rPr>
              <a:t>(“//</a:t>
            </a:r>
            <a:r>
              <a:rPr lang="en-US" altLang="zh-CN" sz="2400" dirty="0" err="1" smtClean="0">
                <a:solidFill>
                  <a:srgbClr val="FF0000"/>
                </a:solidFill>
                <a:ea typeface="华文楷体" panose="02010600040101010101" pitchFamily="2" charset="-122"/>
              </a:rPr>
              <a:t>img</a:t>
            </a:r>
            <a:r>
              <a:rPr lang="en-US" altLang="zh-CN" sz="2400" dirty="0" smtClean="0">
                <a:solidFill>
                  <a:srgbClr val="FF0000"/>
                </a:solidFill>
                <a:ea typeface="华文楷体" panose="02010600040101010101" pitchFamily="2" charset="-122"/>
              </a:rPr>
              <a:t>[contains(text(),</a:t>
            </a:r>
            <a:r>
              <a:rPr lang="zh-CN" altLang="en-US" sz="2400" dirty="0" smtClean="0">
                <a:solidFill>
                  <a:srgbClr val="FF0000"/>
                </a:solidFill>
                <a:ea typeface="华文楷体" panose="02010600040101010101" pitchFamily="2" charset="-122"/>
              </a:rPr>
              <a:t>‘</a:t>
            </a:r>
            <a:r>
              <a:rPr lang="en-US" altLang="zh-CN" sz="2400" dirty="0" smtClean="0">
                <a:solidFill>
                  <a:srgbClr val="FF0000"/>
                </a:solidFill>
                <a:ea typeface="华文楷体" panose="02010600040101010101" pitchFamily="2" charset="-122"/>
              </a:rPr>
              <a:t>div1</a:t>
            </a:r>
            <a:r>
              <a:rPr lang="en-US" altLang="zh-CN" sz="2400" dirty="0">
                <a:solidFill>
                  <a:srgbClr val="FF0000"/>
                </a:solidFill>
                <a:ea typeface="华文楷体" panose="02010600040101010101" pitchFamily="2" charset="-122"/>
              </a:rPr>
              <a:t>’)]”)</a:t>
            </a:r>
            <a:endParaRPr lang="en-US" altLang="zh-CN" sz="24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定位方法</a:t>
            </a:r>
            <a:r>
              <a:rPr lang="zh-CN" altLang="en-US" dirty="0" smtClean="0"/>
              <a:t>举例（</a:t>
            </a:r>
            <a:r>
              <a:rPr lang="en-US" altLang="zh-CN" dirty="0" err="1" smtClean="0"/>
              <a:t>Xpath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54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43559"/>
            <a:ext cx="8229600" cy="355649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文本框输入：</a:t>
            </a:r>
            <a:r>
              <a:rPr lang="en-US" altLang="zh-CN" dirty="0" err="1" smtClean="0"/>
              <a:t>send_keys</a:t>
            </a:r>
            <a:r>
              <a:rPr lang="en-US" altLang="zh-CN" dirty="0" smtClean="0"/>
              <a:t>()</a:t>
            </a:r>
          </a:p>
          <a:p>
            <a:pPr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按钮</a:t>
            </a:r>
            <a:r>
              <a:rPr lang="en-US" altLang="zh-CN" dirty="0" smtClean="0"/>
              <a:t>/</a:t>
            </a:r>
            <a:r>
              <a:rPr lang="zh-CN" altLang="en-US" dirty="0" smtClean="0"/>
              <a:t>链接</a:t>
            </a:r>
            <a:r>
              <a:rPr lang="en-US" altLang="zh-CN" dirty="0" smtClean="0"/>
              <a:t>/</a:t>
            </a:r>
            <a:r>
              <a:rPr lang="zh-CN" altLang="en-US" dirty="0" smtClean="0"/>
              <a:t>复选框</a:t>
            </a:r>
            <a:r>
              <a:rPr lang="en-US" altLang="zh-CN" dirty="0" smtClean="0"/>
              <a:t>/</a:t>
            </a:r>
            <a:r>
              <a:rPr lang="zh-CN" altLang="en-US" dirty="0" smtClean="0"/>
              <a:t>单选框</a:t>
            </a:r>
            <a:r>
              <a:rPr lang="en-US" altLang="zh-CN" dirty="0" smtClean="0"/>
              <a:t>/</a:t>
            </a:r>
            <a:r>
              <a:rPr lang="zh-CN" altLang="en-US" dirty="0" smtClean="0"/>
              <a:t>下拉框点击：</a:t>
            </a:r>
            <a:r>
              <a:rPr lang="en-US" altLang="zh-CN" dirty="0" smtClean="0"/>
              <a:t>click()</a:t>
            </a:r>
          </a:p>
          <a:p>
            <a:pPr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复选框</a:t>
            </a:r>
            <a:endParaRPr lang="en-US" altLang="zh-CN" dirty="0" smtClean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/>
              <a:t># </a:t>
            </a:r>
            <a:r>
              <a:rPr lang="zh-CN" altLang="en-US" dirty="0"/>
              <a:t>选择页面上所有的 </a:t>
            </a:r>
            <a:r>
              <a:rPr lang="en-US" altLang="zh-CN" dirty="0"/>
              <a:t>tag name </a:t>
            </a:r>
            <a:r>
              <a:rPr lang="zh-CN" altLang="en-US" dirty="0"/>
              <a:t>为 </a:t>
            </a:r>
            <a:r>
              <a:rPr lang="en-US" altLang="zh-CN" dirty="0"/>
              <a:t>input </a:t>
            </a:r>
            <a:r>
              <a:rPr lang="zh-CN" altLang="en-US" dirty="0"/>
              <a:t>的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 smtClean="0"/>
              <a:t>inputs </a:t>
            </a:r>
            <a:r>
              <a:rPr lang="en-US" altLang="zh-CN" dirty="0"/>
              <a:t>= </a:t>
            </a:r>
            <a:r>
              <a:rPr lang="en-US" altLang="zh-CN" dirty="0" err="1"/>
              <a:t>driver.find_elements_by_tag_name</a:t>
            </a:r>
            <a:r>
              <a:rPr lang="en-US" altLang="zh-CN" dirty="0"/>
              <a:t>('input</a:t>
            </a:r>
            <a:r>
              <a:rPr lang="en-US" altLang="zh-CN" dirty="0" smtClean="0"/>
              <a:t>')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 smtClean="0"/>
              <a:t># </a:t>
            </a:r>
            <a:r>
              <a:rPr lang="zh-CN" altLang="en-US" dirty="0"/>
              <a:t>然后从中过滤出 </a:t>
            </a:r>
            <a:r>
              <a:rPr lang="en-US" altLang="zh-CN" dirty="0" err="1"/>
              <a:t>tpye</a:t>
            </a:r>
            <a:r>
              <a:rPr lang="en-US" altLang="zh-CN" dirty="0"/>
              <a:t> </a:t>
            </a:r>
            <a:r>
              <a:rPr lang="zh-CN" altLang="en-US" dirty="0"/>
              <a:t>为 </a:t>
            </a:r>
            <a:r>
              <a:rPr lang="en-US" altLang="zh-CN" dirty="0"/>
              <a:t>checkbox </a:t>
            </a:r>
            <a:r>
              <a:rPr lang="zh-CN" altLang="en-US" dirty="0"/>
              <a:t>的元素，单击勾</a:t>
            </a:r>
            <a:r>
              <a:rPr lang="zh-CN" altLang="en-US" dirty="0" smtClean="0"/>
              <a:t>选</a:t>
            </a:r>
            <a:endParaRPr lang="en-US" altLang="zh-CN" dirty="0" smtClean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 smtClean="0"/>
              <a:t>for </a:t>
            </a:r>
            <a:r>
              <a:rPr lang="en-US" altLang="zh-CN" dirty="0"/>
              <a:t>i in inputs:    </a:t>
            </a:r>
            <a:endParaRPr lang="en-US" altLang="zh-CN" dirty="0" smtClean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 smtClean="0"/>
              <a:t>	if </a:t>
            </a:r>
            <a:r>
              <a:rPr lang="en-US" altLang="zh-CN" dirty="0" err="1"/>
              <a:t>i.get_attribute</a:t>
            </a:r>
            <a:r>
              <a:rPr lang="en-US" altLang="zh-CN" dirty="0"/>
              <a:t>('type') == 'checkbox':       </a:t>
            </a:r>
            <a:endParaRPr lang="en-US" altLang="zh-CN" dirty="0" smtClean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 smtClean="0"/>
              <a:t>		 </a:t>
            </a:r>
            <a:r>
              <a:rPr lang="en-US" altLang="zh-CN" dirty="0" err="1"/>
              <a:t>i.click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49492"/>
            <a:ext cx="8136904" cy="286882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元素的操作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59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表单提交： </a:t>
            </a:r>
            <a:r>
              <a:rPr lang="en-US" altLang="zh-CN" sz="2400" dirty="0" smtClean="0">
                <a:latin typeface="微软雅黑" panose="020B0503020204020204" pitchFamily="34" charset="-122"/>
              </a:rPr>
              <a:t>submit()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返回元素的尺寸：</a:t>
            </a:r>
            <a:r>
              <a:rPr lang="en-US" altLang="zh-CN" sz="2400" dirty="0" smtClean="0">
                <a:latin typeface="微软雅黑" panose="020B0503020204020204" pitchFamily="34" charset="-122"/>
              </a:rPr>
              <a:t>size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返回元素的文本：</a:t>
            </a:r>
            <a:r>
              <a:rPr lang="en-US" altLang="zh-CN" sz="2400" dirty="0" smtClean="0">
                <a:latin typeface="微软雅黑" panose="020B0503020204020204" pitchFamily="34" charset="-122"/>
              </a:rPr>
              <a:t>text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获得属性值：</a:t>
            </a:r>
            <a:r>
              <a:rPr lang="en-US" altLang="zh-CN" sz="2400" dirty="0" err="1" smtClean="0">
                <a:latin typeface="微软雅黑" panose="020B0503020204020204" pitchFamily="34" charset="-122"/>
              </a:rPr>
              <a:t>get_attribute</a:t>
            </a:r>
            <a:r>
              <a:rPr lang="en-US" altLang="zh-CN" sz="2400" dirty="0" smtClean="0">
                <a:latin typeface="微软雅黑" panose="020B0503020204020204" pitchFamily="34" charset="-122"/>
              </a:rPr>
              <a:t>(“”)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设置该属性是否用户可见：</a:t>
            </a:r>
            <a:r>
              <a:rPr lang="en-US" altLang="zh-CN" sz="2400" dirty="0" err="1" smtClean="0">
                <a:latin typeface="微软雅黑" panose="020B0503020204020204" pitchFamily="34" charset="-122"/>
              </a:rPr>
              <a:t>is_displayed</a:t>
            </a:r>
            <a:r>
              <a:rPr lang="en-US" altLang="zh-CN" sz="2400" dirty="0">
                <a:latin typeface="微软雅黑" panose="020B0503020204020204" pitchFamily="34" charset="-122"/>
              </a:rPr>
              <a:t>()</a:t>
            </a:r>
            <a:endParaRPr lang="zh-CN" alt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49492"/>
            <a:ext cx="8064896" cy="286882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元素的操作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0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from </a:t>
            </a:r>
            <a:r>
              <a:rPr lang="en-US" altLang="zh-CN" sz="2000" dirty="0" err="1">
                <a:solidFill>
                  <a:srgbClr val="FF0000"/>
                </a:solidFill>
              </a:rPr>
              <a:t>selenium.webdriver.support.select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import </a:t>
            </a:r>
            <a:r>
              <a:rPr lang="en-US" altLang="zh-CN" sz="2000" dirty="0">
                <a:solidFill>
                  <a:srgbClr val="FF0000"/>
                </a:solidFill>
              </a:rPr>
              <a:t>Select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微软雅黑" panose="020B0503020204020204" pitchFamily="34" charset="-122"/>
              </a:rPr>
              <a:t>Select</a:t>
            </a:r>
            <a:r>
              <a:rPr lang="zh-CN" altLang="en-US" sz="2000" dirty="0">
                <a:latin typeface="微软雅黑" panose="020B0503020204020204" pitchFamily="34" charset="-122"/>
              </a:rPr>
              <a:t>称为选择类，主要使用场景在下拉菜单或者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列表中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操作方法有两种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方法一：</a:t>
            </a:r>
            <a:r>
              <a:rPr lang="en-US" altLang="zh-CN" sz="2000" dirty="0" err="1">
                <a:latin typeface="微软雅黑" panose="020B0503020204020204" pitchFamily="34" charset="-122"/>
              </a:rPr>
              <a:t>driver.find_element_by_id</a:t>
            </a:r>
            <a:r>
              <a:rPr lang="en-US" altLang="zh-CN" sz="2000" dirty="0">
                <a:latin typeface="微软雅黑" panose="020B0503020204020204" pitchFamily="34" charset="-122"/>
              </a:rPr>
              <a:t>("31").click()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方法二：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Select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模块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微软雅黑" panose="020B0503020204020204" pitchFamily="34" charset="-122"/>
              </a:rPr>
              <a:t>select=Select(</a:t>
            </a:r>
            <a:r>
              <a:rPr lang="en-US" altLang="zh-CN" sz="2000" dirty="0" err="1" smtClean="0">
                <a:latin typeface="微软雅黑" panose="020B0503020204020204" pitchFamily="34" charset="-122"/>
              </a:rPr>
              <a:t>driver.find_element_by_name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"fruit"</a:t>
            </a:r>
            <a:r>
              <a:rPr lang="en-US" altLang="zh-CN" sz="2000" dirty="0">
                <a:latin typeface="微软雅黑" panose="020B0503020204020204" pitchFamily="34" charset="-122"/>
              </a:rPr>
              <a:t>))</a:t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</a:rPr>
              <a:t>select_by_index</a:t>
            </a:r>
            <a:r>
              <a:rPr lang="en-US" altLang="zh-CN" sz="2000" dirty="0">
                <a:latin typeface="微软雅黑" panose="020B0503020204020204" pitchFamily="34" charset="-122"/>
              </a:rPr>
              <a:t>() :</a:t>
            </a:r>
            <a:r>
              <a:rPr lang="zh-CN" altLang="en-US" sz="2000" dirty="0">
                <a:latin typeface="微软雅黑" panose="020B0503020204020204" pitchFamily="34" charset="-122"/>
              </a:rPr>
              <a:t>通过索引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定位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err="1" smtClean="0">
                <a:latin typeface="微软雅黑" panose="020B0503020204020204" pitchFamily="34" charset="-122"/>
              </a:rPr>
              <a:t>select_by_value</a:t>
            </a:r>
            <a:r>
              <a:rPr lang="en-US" altLang="zh-CN" sz="2000" dirty="0">
                <a:latin typeface="微软雅黑" panose="020B0503020204020204" pitchFamily="34" charset="-122"/>
              </a:rPr>
              <a:t>() :</a:t>
            </a:r>
            <a:r>
              <a:rPr lang="zh-CN" altLang="en-US" sz="2000" dirty="0">
                <a:latin typeface="微软雅黑" panose="020B0503020204020204" pitchFamily="34" charset="-122"/>
              </a:rPr>
              <a:t>通过</a:t>
            </a:r>
            <a:r>
              <a:rPr lang="en-US" altLang="zh-CN" sz="2000" dirty="0">
                <a:latin typeface="微软雅黑" panose="020B0503020204020204" pitchFamily="34" charset="-122"/>
              </a:rPr>
              <a:t>value</a:t>
            </a:r>
            <a:r>
              <a:rPr lang="zh-CN" altLang="en-US" sz="2000" dirty="0">
                <a:latin typeface="微软雅黑" panose="020B0503020204020204" pitchFamily="34" charset="-122"/>
              </a:rPr>
              <a:t>值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定位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err="1" smtClean="0">
                <a:latin typeface="微软雅黑" panose="020B0503020204020204" pitchFamily="34" charset="-122"/>
              </a:rPr>
              <a:t>select_by_visible_text</a:t>
            </a:r>
            <a:r>
              <a:rPr lang="en-US" altLang="zh-CN" sz="2000" dirty="0">
                <a:latin typeface="微软雅黑" panose="020B0503020204020204" pitchFamily="34" charset="-122"/>
              </a:rPr>
              <a:t>() :</a:t>
            </a:r>
            <a:r>
              <a:rPr lang="zh-CN" altLang="en-US" sz="2000" dirty="0">
                <a:latin typeface="微软雅黑" panose="020B0503020204020204" pitchFamily="34" charset="-122"/>
              </a:rPr>
              <a:t>通过文本值定位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下拉框（</a:t>
            </a:r>
            <a:r>
              <a:rPr lang="en-US" altLang="zh-CN" dirty="0"/>
              <a:t>select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9111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 smtClean="0">
                <a:solidFill>
                  <a:srgbClr val="FF0000"/>
                </a:solidFill>
                <a:latin typeface="+mn-ea"/>
                <a:ea typeface="+mn-ea"/>
              </a:rPr>
              <a:t>15.1  </a:t>
            </a:r>
            <a:r>
              <a:rPr lang="zh-CN" altLang="en-US" sz="3600" b="1" dirty="0" smtClean="0">
                <a:solidFill>
                  <a:srgbClr val="FF0000"/>
                </a:solidFill>
                <a:latin typeface="+mn-ea"/>
                <a:ea typeface="+mn-ea"/>
              </a:rPr>
              <a:t>环境搭建</a:t>
            </a:r>
            <a:endParaRPr lang="en-US" altLang="zh-CN" sz="36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 smtClean="0">
                <a:latin typeface="+mn-ea"/>
                <a:ea typeface="+mn-ea"/>
              </a:rPr>
              <a:t>15.2  </a:t>
            </a:r>
            <a:r>
              <a:rPr lang="en-US" altLang="zh-CN" sz="3600" b="1" dirty="0">
                <a:latin typeface="+mn-ea"/>
                <a:ea typeface="+mn-ea"/>
              </a:rPr>
              <a:t>Selenium</a:t>
            </a:r>
            <a:r>
              <a:rPr lang="zh-CN" altLang="en-US" sz="3600" b="1" dirty="0">
                <a:latin typeface="+mn-ea"/>
                <a:ea typeface="+mn-ea"/>
              </a:rPr>
              <a:t>常用</a:t>
            </a:r>
            <a:r>
              <a:rPr lang="en-US" altLang="zh-CN" sz="3600" b="1" dirty="0">
                <a:latin typeface="+mn-ea"/>
                <a:ea typeface="+mn-ea"/>
              </a:rPr>
              <a:t>API</a:t>
            </a: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 smtClean="0">
                <a:latin typeface="+mn-ea"/>
                <a:ea typeface="+mn-ea"/>
              </a:rPr>
              <a:t>15.3  </a:t>
            </a:r>
            <a:r>
              <a:rPr lang="en-US" altLang="zh-CN" sz="3600" b="1" dirty="0" err="1">
                <a:latin typeface="+mn-ea"/>
                <a:ea typeface="+mn-ea"/>
              </a:rPr>
              <a:t>Unittest</a:t>
            </a:r>
            <a:r>
              <a:rPr lang="zh-CN" altLang="zh-CN" sz="3600" b="1" dirty="0">
                <a:latin typeface="+mn-ea"/>
                <a:ea typeface="+mn-ea"/>
              </a:rPr>
              <a:t>单元测试</a:t>
            </a:r>
            <a:r>
              <a:rPr lang="zh-CN" altLang="zh-CN" sz="3600" b="1" dirty="0" smtClean="0">
                <a:latin typeface="+mn-ea"/>
                <a:ea typeface="+mn-ea"/>
              </a:rPr>
              <a:t>框架</a:t>
            </a:r>
            <a:endParaRPr lang="en-US" altLang="zh-CN" sz="3600" b="1" dirty="0" smtClean="0">
              <a:latin typeface="+mn-ea"/>
              <a:ea typeface="+mn-ea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 smtClean="0">
                <a:latin typeface="+mn-ea"/>
                <a:ea typeface="+mn-ea"/>
              </a:rPr>
              <a:t>15.4  </a:t>
            </a:r>
            <a:r>
              <a:rPr lang="en-US" altLang="zh-CN" sz="3600" b="1" dirty="0">
                <a:latin typeface="+mn-ea"/>
                <a:ea typeface="+mn-ea"/>
              </a:rPr>
              <a:t>Page Object</a:t>
            </a:r>
            <a:r>
              <a:rPr lang="zh-CN" altLang="zh-CN" sz="3600" b="1" dirty="0">
                <a:latin typeface="+mn-ea"/>
                <a:ea typeface="+mn-ea"/>
              </a:rPr>
              <a:t>设计模式</a:t>
            </a:r>
            <a:endParaRPr lang="en-US" altLang="zh-CN" sz="3600" b="1" dirty="0">
              <a:latin typeface="+mn-ea"/>
              <a:ea typeface="+mn-ea"/>
            </a:endParaRPr>
          </a:p>
          <a:p>
            <a:pPr marL="109537" indent="0">
              <a:spcBef>
                <a:spcPts val="1200"/>
              </a:spcBef>
              <a:buNone/>
            </a:pP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98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35547"/>
            <a:ext cx="8229600" cy="366450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rgbClr val="FF0000"/>
                </a:solidFill>
              </a:rPr>
              <a:t>from </a:t>
            </a:r>
            <a:r>
              <a:rPr lang="en-US" altLang="zh-CN" sz="2400" dirty="0" err="1">
                <a:solidFill>
                  <a:srgbClr val="FF0000"/>
                </a:solidFill>
              </a:rPr>
              <a:t>selenium.webdriver.common.action_chains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import </a:t>
            </a:r>
            <a:r>
              <a:rPr lang="en-US" altLang="zh-CN" sz="2400" dirty="0" err="1">
                <a:solidFill>
                  <a:srgbClr val="FF0000"/>
                </a:solidFill>
              </a:rPr>
              <a:t>ActionChains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微软雅黑" panose="020B0503020204020204" pitchFamily="34" charset="-122"/>
              </a:rPr>
              <a:t>ActionChains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类中封装了鼠标操作的方法。</a:t>
            </a:r>
            <a:endParaRPr lang="en-US" altLang="zh-CN" sz="2400" dirty="0" smtClean="0">
              <a:latin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微软雅黑" panose="020B0503020204020204" pitchFamily="34" charset="-122"/>
              </a:rPr>
              <a:t>p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erform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：执行所有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ActionChains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中存储的行为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 smtClean="0">
                <a:latin typeface="微软雅黑" panose="020B0503020204020204" pitchFamily="34" charset="-122"/>
              </a:rPr>
              <a:t>move_to_element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：悬停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latin typeface="微软雅黑" panose="020B0503020204020204" pitchFamily="34" charset="-122"/>
              </a:rPr>
              <a:t>context_click</a:t>
            </a:r>
            <a:r>
              <a:rPr lang="zh-CN" altLang="en-US" sz="2000" dirty="0">
                <a:latin typeface="微软雅黑" panose="020B0503020204020204" pitchFamily="34" charset="-122"/>
              </a:rPr>
              <a:t>：右击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 smtClean="0">
                <a:latin typeface="微软雅黑" panose="020B0503020204020204" pitchFamily="34" charset="-122"/>
              </a:rPr>
              <a:t>double_click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：双击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 smtClean="0">
                <a:latin typeface="微软雅黑" panose="020B0503020204020204" pitchFamily="34" charset="-122"/>
              </a:rPr>
              <a:t>drag_and_drop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：拖动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309658" lvl="1" inden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zh-CN" altLang="en-US" sz="2000" dirty="0" smtClean="0"/>
              <a:t>例：</a:t>
            </a:r>
            <a:r>
              <a:rPr lang="en-US" altLang="zh-CN" sz="2000" dirty="0" smtClean="0"/>
              <a:t>setting=</a:t>
            </a:r>
            <a:r>
              <a:rPr lang="en-US" altLang="zh-CN" sz="2000" dirty="0" err="1" smtClean="0"/>
              <a:t>driver.find_element_by_link_text</a:t>
            </a:r>
            <a:r>
              <a:rPr lang="en-US" altLang="zh-CN" sz="2000" dirty="0" smtClean="0"/>
              <a:t>(</a:t>
            </a:r>
            <a:r>
              <a:rPr lang="en-US" altLang="zh-CN" sz="2000" b="1" dirty="0" smtClean="0"/>
              <a:t>“</a:t>
            </a:r>
            <a:r>
              <a:rPr lang="zh-CN" altLang="en-US" sz="2000" b="1" dirty="0" smtClean="0"/>
              <a:t>设置</a:t>
            </a:r>
            <a:r>
              <a:rPr lang="en-US" altLang="zh-CN" sz="2000" b="1" dirty="0" smtClean="0"/>
              <a:t>”</a:t>
            </a:r>
            <a:r>
              <a:rPr lang="en-US" altLang="zh-CN" sz="2000" dirty="0" smtClean="0"/>
              <a:t>)(</a:t>
            </a:r>
            <a:r>
              <a:rPr lang="zh-CN" altLang="en-US" sz="2000" dirty="0" smtClean="0"/>
              <a:t>百度的例子</a:t>
            </a:r>
            <a:r>
              <a:rPr lang="en-US" altLang="zh-CN" sz="2000" dirty="0" smtClean="0"/>
              <a:t>)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 err="1"/>
              <a:t>ActionChains</a:t>
            </a:r>
            <a:r>
              <a:rPr lang="en-US" altLang="zh-CN" sz="2000" dirty="0"/>
              <a:t>(driver).</a:t>
            </a:r>
            <a:r>
              <a:rPr lang="en-US" altLang="zh-CN" sz="2000" dirty="0" err="1"/>
              <a:t>move_to_element</a:t>
            </a:r>
            <a:r>
              <a:rPr lang="en-US" altLang="zh-CN" sz="2000" dirty="0"/>
              <a:t>(setting).perform()</a:t>
            </a:r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95486"/>
            <a:ext cx="8568952" cy="39489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ActionChains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80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000" y="897565"/>
            <a:ext cx="9001000" cy="3394472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</a:rPr>
              <a:t>模拟键盘的操作需要导入键盘模块</a:t>
            </a:r>
            <a:r>
              <a:rPr lang="zh-CN" altLang="en-US" dirty="0" smtClean="0">
                <a:latin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from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selenium.webdriver.common.keys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 import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Keys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</a:rPr>
              <a:t>模拟</a:t>
            </a:r>
            <a:r>
              <a:rPr lang="en-US" altLang="zh-CN" sz="2000" dirty="0">
                <a:latin typeface="微软雅黑" panose="020B0503020204020204" pitchFamily="34" charset="-122"/>
              </a:rPr>
              <a:t>Enter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键：</a:t>
            </a:r>
            <a:r>
              <a:rPr lang="en-US" altLang="zh-CN" sz="2000" dirty="0" err="1" smtClean="0">
                <a:latin typeface="微软雅黑" panose="020B0503020204020204" pitchFamily="34" charset="-122"/>
              </a:rPr>
              <a:t>send_keys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</a:rPr>
              <a:t>Keys.ENTER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</a:rPr>
              <a:t>键盘</a:t>
            </a:r>
            <a:r>
              <a:rPr lang="en-US" altLang="zh-CN" sz="2000" dirty="0">
                <a:latin typeface="微软雅黑" panose="020B0503020204020204" pitchFamily="34" charset="-122"/>
              </a:rPr>
              <a:t>F1</a:t>
            </a:r>
            <a:r>
              <a:rPr lang="zh-CN" altLang="en-US" sz="2000" dirty="0">
                <a:latin typeface="微软雅黑" panose="020B0503020204020204" pitchFamily="34" charset="-122"/>
              </a:rPr>
              <a:t>到</a:t>
            </a:r>
            <a:r>
              <a:rPr lang="en-US" altLang="zh-CN" sz="2000" dirty="0">
                <a:latin typeface="微软雅黑" panose="020B0503020204020204" pitchFamily="34" charset="-122"/>
              </a:rPr>
              <a:t>F12</a:t>
            </a:r>
            <a:r>
              <a:rPr lang="zh-CN" altLang="en-US" sz="2000" dirty="0">
                <a:latin typeface="微软雅黑" panose="020B0503020204020204" pitchFamily="34" charset="-122"/>
              </a:rPr>
              <a:t>：</a:t>
            </a:r>
            <a:r>
              <a:rPr lang="en-US" altLang="zh-CN" sz="2000" dirty="0" err="1">
                <a:latin typeface="微软雅黑" panose="020B0503020204020204" pitchFamily="34" charset="-122"/>
              </a:rPr>
              <a:t>send_keys</a:t>
            </a:r>
            <a:r>
              <a:rPr lang="en-US" altLang="zh-CN" sz="2000" dirty="0">
                <a:latin typeface="微软雅黑" panose="020B0503020204020204" pitchFamily="34" charset="-122"/>
              </a:rPr>
              <a:t>(Keys.F1)</a:t>
            </a:r>
            <a:r>
              <a:rPr lang="zh-CN" altLang="en-US" sz="2000" dirty="0">
                <a:latin typeface="微软雅黑" panose="020B0503020204020204" pitchFamily="34" charset="-122"/>
              </a:rPr>
              <a:t>把</a:t>
            </a:r>
            <a:r>
              <a:rPr lang="en-US" altLang="zh-CN" sz="2000" dirty="0">
                <a:latin typeface="微软雅黑" panose="020B0503020204020204" pitchFamily="34" charset="-122"/>
              </a:rPr>
              <a:t>F1</a:t>
            </a:r>
            <a:r>
              <a:rPr lang="zh-CN" altLang="en-US" sz="2000" dirty="0">
                <a:latin typeface="微软雅黑" panose="020B0503020204020204" pitchFamily="34" charset="-122"/>
              </a:rPr>
              <a:t>改成对应的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快捷键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复制</a:t>
            </a:r>
            <a:r>
              <a:rPr lang="en-US" altLang="zh-CN" sz="2000" dirty="0" err="1">
                <a:latin typeface="微软雅黑" panose="020B0503020204020204" pitchFamily="34" charset="-122"/>
              </a:rPr>
              <a:t>Ctrl+C</a:t>
            </a:r>
            <a:r>
              <a:rPr lang="zh-CN" altLang="en-US" sz="2000" dirty="0">
                <a:latin typeface="微软雅黑" panose="020B0503020204020204" pitchFamily="34" charset="-122"/>
              </a:rPr>
              <a:t>：</a:t>
            </a:r>
            <a:r>
              <a:rPr lang="en-US" altLang="zh-CN" sz="2000" dirty="0" err="1">
                <a:latin typeface="微软雅黑" panose="020B0503020204020204" pitchFamily="34" charset="-122"/>
              </a:rPr>
              <a:t>send_keys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</a:rPr>
              <a:t>Keys.CONTROL,'c</a:t>
            </a:r>
            <a:r>
              <a:rPr lang="en-US" altLang="zh-CN" sz="2000" dirty="0">
                <a:latin typeface="微软雅黑" panose="020B0503020204020204" pitchFamily="34" charset="-122"/>
              </a:rPr>
              <a:t>') 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粘贴</a:t>
            </a:r>
            <a:r>
              <a:rPr lang="en-US" altLang="zh-CN" sz="2000" dirty="0" err="1">
                <a:latin typeface="微软雅黑" panose="020B0503020204020204" pitchFamily="34" charset="-122"/>
              </a:rPr>
              <a:t>Ctrl+V</a:t>
            </a:r>
            <a:r>
              <a:rPr lang="zh-CN" altLang="en-US" sz="2000" dirty="0">
                <a:latin typeface="微软雅黑" panose="020B0503020204020204" pitchFamily="34" charset="-122"/>
              </a:rPr>
              <a:t>：</a:t>
            </a:r>
            <a:r>
              <a:rPr lang="en-US" altLang="zh-CN" sz="2000" dirty="0" err="1">
                <a:latin typeface="微软雅黑" panose="020B0503020204020204" pitchFamily="34" charset="-122"/>
              </a:rPr>
              <a:t>send_keys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</a:rPr>
              <a:t>Keys.CONTROL,'v</a:t>
            </a:r>
            <a:r>
              <a:rPr lang="en-US" altLang="zh-CN" sz="2000" dirty="0">
                <a:latin typeface="微软雅黑" panose="020B0503020204020204" pitchFamily="34" charset="-122"/>
              </a:rPr>
              <a:t>') 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全</a:t>
            </a:r>
            <a:r>
              <a:rPr lang="zh-CN" altLang="en-US" sz="2000" dirty="0">
                <a:latin typeface="微软雅黑" panose="020B0503020204020204" pitchFamily="34" charset="-122"/>
              </a:rPr>
              <a:t>选</a:t>
            </a:r>
            <a:r>
              <a:rPr lang="en-US" altLang="zh-CN" sz="2000" dirty="0" err="1">
                <a:latin typeface="微软雅黑" panose="020B0503020204020204" pitchFamily="34" charset="-122"/>
              </a:rPr>
              <a:t>Ctrl+A</a:t>
            </a:r>
            <a:r>
              <a:rPr lang="zh-CN" altLang="en-US" sz="2000" dirty="0">
                <a:latin typeface="微软雅黑" panose="020B0503020204020204" pitchFamily="34" charset="-122"/>
              </a:rPr>
              <a:t>：</a:t>
            </a:r>
            <a:r>
              <a:rPr lang="en-US" altLang="zh-CN" sz="2000" dirty="0" err="1">
                <a:latin typeface="微软雅黑" panose="020B0503020204020204" pitchFamily="34" charset="-122"/>
              </a:rPr>
              <a:t>send_keys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</a:rPr>
              <a:t>Keys.CONTROL,'a</a:t>
            </a:r>
            <a:r>
              <a:rPr lang="en-US" altLang="zh-CN" sz="2000" dirty="0">
                <a:latin typeface="微软雅黑" panose="020B0503020204020204" pitchFamily="34" charset="-122"/>
              </a:rPr>
              <a:t>') 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剪切</a:t>
            </a:r>
            <a:r>
              <a:rPr lang="en-US" altLang="zh-CN" sz="2000" dirty="0" err="1">
                <a:latin typeface="微软雅黑" panose="020B0503020204020204" pitchFamily="34" charset="-122"/>
              </a:rPr>
              <a:t>Ctrl+X</a:t>
            </a:r>
            <a:r>
              <a:rPr lang="zh-CN" altLang="en-US" sz="2000" dirty="0">
                <a:latin typeface="微软雅黑" panose="020B0503020204020204" pitchFamily="34" charset="-122"/>
              </a:rPr>
              <a:t>：</a:t>
            </a:r>
            <a:r>
              <a:rPr lang="en-US" altLang="zh-CN" sz="2000" dirty="0" err="1">
                <a:latin typeface="微软雅黑" panose="020B0503020204020204" pitchFamily="34" charset="-122"/>
              </a:rPr>
              <a:t>send_keys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</a:rPr>
              <a:t>Keys.CONTROL,'x</a:t>
            </a:r>
            <a:r>
              <a:rPr lang="en-US" altLang="zh-CN" sz="2000" dirty="0">
                <a:latin typeface="微软雅黑" panose="020B0503020204020204" pitchFamily="34" charset="-122"/>
              </a:rPr>
              <a:t>') 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/>
              <a:t>向下键：</a:t>
            </a:r>
            <a:r>
              <a:rPr lang="en-US" altLang="zh-CN" sz="2000" dirty="0" err="1" smtClean="0"/>
              <a:t>send_keys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Keys.DOWN</a:t>
            </a:r>
            <a:r>
              <a:rPr lang="en-US" altLang="zh-CN" sz="2000" dirty="0" smtClean="0"/>
              <a:t>)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制表</a:t>
            </a:r>
            <a:r>
              <a:rPr lang="zh-CN" altLang="en-US" sz="2000" dirty="0">
                <a:latin typeface="微软雅黑" panose="020B0503020204020204" pitchFamily="34" charset="-122"/>
              </a:rPr>
              <a:t>键</a:t>
            </a:r>
            <a:r>
              <a:rPr lang="en-US" altLang="zh-CN" sz="2000" dirty="0">
                <a:latin typeface="微软雅黑" panose="020B0503020204020204" pitchFamily="34" charset="-122"/>
              </a:rPr>
              <a:t>Tab: 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send_keys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Keys.TAB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) 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键盘事件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78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76" y="789552"/>
            <a:ext cx="9292453" cy="260329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  <a:ea typeface="+mn-ea"/>
              </a:rPr>
              <a:t>现实：当浏览器加载页面时，页面上的元素并不会同时被加载，因此增加了定位元素的困难（</a:t>
            </a:r>
            <a:r>
              <a:rPr lang="en-US" altLang="zh-CN" sz="2000" dirty="0" err="1" smtClean="0">
                <a:latin typeface="+mn-ea"/>
                <a:ea typeface="+mn-ea"/>
              </a:rPr>
              <a:t>ElementNotVisibleException</a:t>
            </a:r>
            <a:r>
              <a:rPr lang="zh-CN" altLang="en-US" sz="2000" dirty="0" smtClean="0">
                <a:latin typeface="+mn-ea"/>
                <a:ea typeface="+mn-ea"/>
              </a:rPr>
              <a:t>错误）。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  <a:ea typeface="+mn-ea"/>
              </a:rPr>
              <a:t>WebDriver</a:t>
            </a:r>
            <a:r>
              <a:rPr lang="zh-CN" altLang="en-US" sz="2400" dirty="0">
                <a:latin typeface="+mn-ea"/>
                <a:ea typeface="+mn-ea"/>
              </a:rPr>
              <a:t>提供了</a:t>
            </a:r>
            <a:r>
              <a:rPr lang="en-US" altLang="zh-CN" sz="2400" dirty="0">
                <a:latin typeface="+mn-ea"/>
                <a:ea typeface="+mn-ea"/>
              </a:rPr>
              <a:t>2</a:t>
            </a:r>
            <a:r>
              <a:rPr lang="zh-CN" altLang="en-US" sz="2400" dirty="0">
                <a:latin typeface="+mn-ea"/>
                <a:ea typeface="+mn-ea"/>
              </a:rPr>
              <a:t>种类型的等待</a:t>
            </a:r>
            <a:endParaRPr lang="en-US" altLang="zh-CN" sz="2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+mn-ea"/>
                <a:ea typeface="+mn-ea"/>
              </a:rPr>
              <a:t>显示等待</a:t>
            </a:r>
            <a:r>
              <a:rPr lang="en-US" altLang="zh-CN" sz="2000" dirty="0">
                <a:latin typeface="+mn-ea"/>
                <a:ea typeface="+mn-ea"/>
              </a:rPr>
              <a:t>(</a:t>
            </a:r>
            <a:r>
              <a:rPr lang="en-US" altLang="zh-CN" sz="2000" dirty="0" err="1">
                <a:latin typeface="+mn-ea"/>
                <a:ea typeface="+mn-ea"/>
              </a:rPr>
              <a:t>WebDriverWait</a:t>
            </a:r>
            <a:r>
              <a:rPr lang="zh-CN" altLang="en-US" sz="2000" dirty="0">
                <a:latin typeface="+mn-ea"/>
                <a:ea typeface="+mn-ea"/>
              </a:rPr>
              <a:t>类</a:t>
            </a:r>
            <a:r>
              <a:rPr lang="en-US" altLang="zh-CN" sz="2000" dirty="0">
                <a:latin typeface="+mn-ea"/>
                <a:ea typeface="+mn-ea"/>
              </a:rPr>
              <a:t>)</a:t>
            </a:r>
            <a:r>
              <a:rPr lang="zh-CN" altLang="en-US" sz="2000" dirty="0">
                <a:latin typeface="+mn-ea"/>
                <a:ea typeface="+mn-ea"/>
              </a:rPr>
              <a:t>：使</a:t>
            </a:r>
            <a:r>
              <a:rPr lang="en-US" altLang="zh-CN" sz="2000" dirty="0">
                <a:latin typeface="+mn-ea"/>
                <a:ea typeface="+mn-ea"/>
              </a:rPr>
              <a:t>WebDriver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</a:rPr>
              <a:t>等待某个条件</a:t>
            </a:r>
            <a:r>
              <a:rPr lang="zh-CN" altLang="en-US" sz="2000" dirty="0">
                <a:latin typeface="+mn-ea"/>
                <a:ea typeface="+mn-ea"/>
              </a:rPr>
              <a:t>成立时继续执行，否则在达到最大时间长时抛出超出时间异常（</a:t>
            </a:r>
            <a:r>
              <a:rPr lang="en-US" altLang="zh-CN" sz="2000" dirty="0" err="1">
                <a:latin typeface="+mn-ea"/>
                <a:ea typeface="+mn-ea"/>
              </a:rPr>
              <a:t>TimeoutException</a:t>
            </a:r>
            <a:r>
              <a:rPr lang="zh-CN" altLang="en-US" sz="2000" dirty="0">
                <a:latin typeface="+mn-ea"/>
                <a:ea typeface="+mn-ea"/>
              </a:rPr>
              <a:t>）</a:t>
            </a:r>
            <a:endParaRPr lang="en-US" altLang="zh-CN" sz="20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+mn-ea"/>
                <a:ea typeface="+mn-ea"/>
              </a:rPr>
              <a:t>隐式等待</a:t>
            </a:r>
            <a:r>
              <a:rPr lang="en-US" altLang="zh-CN" sz="2000" dirty="0">
                <a:latin typeface="+mn-ea"/>
                <a:ea typeface="+mn-ea"/>
              </a:rPr>
              <a:t>(</a:t>
            </a:r>
            <a:r>
              <a:rPr lang="en-US" altLang="zh-CN" sz="2000" dirty="0" err="1">
                <a:latin typeface="+mn-ea"/>
                <a:ea typeface="+mn-ea"/>
              </a:rPr>
              <a:t>implicitly_wait</a:t>
            </a:r>
            <a:r>
              <a:rPr lang="en-US" altLang="zh-CN" sz="2000" dirty="0">
                <a:latin typeface="+mn-ea"/>
                <a:ea typeface="+mn-ea"/>
              </a:rPr>
              <a:t>)</a:t>
            </a:r>
            <a:r>
              <a:rPr lang="zh-CN" altLang="en-US" sz="2000" dirty="0">
                <a:latin typeface="+mn-ea"/>
                <a:ea typeface="+mn-ea"/>
              </a:rPr>
              <a:t>：通过</a:t>
            </a:r>
            <a:r>
              <a:rPr lang="zh-CN" altLang="en-US" sz="2000" dirty="0" smtClean="0">
                <a:latin typeface="+mn-ea"/>
                <a:ea typeface="+mn-ea"/>
              </a:rPr>
              <a:t>一定</a:t>
            </a:r>
            <a:r>
              <a:rPr lang="zh-CN" altLang="en-US" sz="2000" dirty="0">
                <a:latin typeface="+mn-ea"/>
                <a:ea typeface="+mn-ea"/>
              </a:rPr>
              <a:t>时长</a:t>
            </a:r>
            <a:r>
              <a:rPr lang="zh-CN" altLang="en-US" sz="2000" dirty="0" smtClean="0">
                <a:latin typeface="+mn-ea"/>
                <a:ea typeface="+mn-ea"/>
              </a:rPr>
              <a:t>的</a:t>
            </a:r>
            <a:r>
              <a:rPr lang="zh-CN" altLang="en-US" sz="2000" dirty="0">
                <a:latin typeface="+mn-ea"/>
                <a:ea typeface="+mn-ea"/>
              </a:rPr>
              <a:t>等待页面上元素加载完成。如果超出了设置的时间长，元素还未被加载，则抛出异常</a:t>
            </a:r>
            <a:r>
              <a:rPr lang="en-US" altLang="zh-CN" sz="2000" dirty="0" err="1">
                <a:latin typeface="+mn-ea"/>
                <a:ea typeface="+mn-ea"/>
              </a:rPr>
              <a:t>NoSuchElementException</a:t>
            </a:r>
            <a:endParaRPr lang="en-US" altLang="zh-CN" sz="2000" dirty="0"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41480"/>
            <a:ext cx="8496944" cy="286882"/>
          </a:xfrm>
        </p:spPr>
        <p:txBody>
          <a:bodyPr>
            <a:noAutofit/>
          </a:bodyPr>
          <a:lstStyle/>
          <a:p>
            <a:r>
              <a:rPr lang="zh-CN" altLang="en-US" dirty="0"/>
              <a:t>元素等待</a:t>
            </a:r>
          </a:p>
        </p:txBody>
      </p:sp>
    </p:spTree>
    <p:extLst>
      <p:ext uri="{BB962C8B-B14F-4D97-AF65-F5344CB8AC3E}">
        <p14:creationId xmlns:p14="http://schemas.microsoft.com/office/powerpoint/2010/main" val="84943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3200" dirty="0" err="1" smtClean="0">
                <a:latin typeface="+mn-ea"/>
                <a:ea typeface="+mn-ea"/>
              </a:rPr>
              <a:t>WebDriverWait</a:t>
            </a:r>
            <a:r>
              <a:rPr lang="zh-CN" altLang="en-US" sz="3200" dirty="0" smtClean="0">
                <a:latin typeface="+mn-ea"/>
                <a:ea typeface="+mn-ea"/>
              </a:rPr>
              <a:t>类提供等待方法；</a:t>
            </a:r>
            <a:endParaRPr lang="en-US" altLang="zh-CN" sz="3200" dirty="0" smtClean="0"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200" dirty="0" err="1" smtClean="0">
                <a:latin typeface="+mn-ea"/>
                <a:ea typeface="+mn-ea"/>
              </a:rPr>
              <a:t>expected_conditions</a:t>
            </a:r>
            <a:r>
              <a:rPr lang="zh-CN" altLang="en-US" sz="3200" dirty="0" smtClean="0">
                <a:latin typeface="+mn-ea"/>
                <a:ea typeface="+mn-ea"/>
              </a:rPr>
              <a:t>类提供预制条件判断的方法。</a:t>
            </a:r>
            <a:endParaRPr lang="en-US" altLang="zh-CN" sz="32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3200" dirty="0">
                <a:latin typeface="+mn-ea"/>
                <a:ea typeface="+mn-ea"/>
              </a:rPr>
              <a:t> </a:t>
            </a:r>
            <a:r>
              <a:rPr lang="en-US" altLang="zh-CN" sz="3200" dirty="0" smtClean="0">
                <a:latin typeface="+mn-ea"/>
                <a:ea typeface="+mn-ea"/>
              </a:rPr>
              <a:t> </a:t>
            </a:r>
            <a:r>
              <a:rPr lang="zh-CN" altLang="en-US" sz="3200" dirty="0" smtClean="0">
                <a:latin typeface="+mn-ea"/>
                <a:ea typeface="+mn-ea"/>
              </a:rPr>
              <a:t>参考表：</a:t>
            </a:r>
            <a:r>
              <a:rPr lang="en-US" altLang="zh-CN" sz="3200" dirty="0">
                <a:latin typeface="+mn-ea"/>
                <a:ea typeface="+mn-ea"/>
              </a:rPr>
              <a:t> </a:t>
            </a:r>
            <a:r>
              <a:rPr lang="en-US" altLang="zh-CN" sz="3200" dirty="0" err="1" smtClean="0">
                <a:latin typeface="+mn-ea"/>
                <a:ea typeface="+mn-ea"/>
              </a:rPr>
              <a:t>expected_conditions</a:t>
            </a:r>
            <a:endParaRPr lang="en-US" altLang="zh-CN" sz="3200" dirty="0" smtClean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selenium.webdriver.support.ui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WebDriverWait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selenium.webdriver.support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expected_conditions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280920" cy="302463"/>
          </a:xfrm>
        </p:spPr>
        <p:txBody>
          <a:bodyPr>
            <a:noAutofit/>
          </a:bodyPr>
          <a:lstStyle/>
          <a:p>
            <a:r>
              <a:rPr lang="zh-CN" altLang="en-US" dirty="0"/>
              <a:t>显示等待</a:t>
            </a:r>
          </a:p>
        </p:txBody>
      </p:sp>
    </p:spTree>
    <p:extLst>
      <p:ext uri="{BB962C8B-B14F-4D97-AF65-F5344CB8AC3E}">
        <p14:creationId xmlns:p14="http://schemas.microsoft.com/office/powerpoint/2010/main" val="414297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113956"/>
              </p:ext>
            </p:extLst>
          </p:nvPr>
        </p:nvGraphicFramePr>
        <p:xfrm>
          <a:off x="179513" y="681540"/>
          <a:ext cx="9217025" cy="4281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3888"/>
                <a:gridCol w="5653137"/>
              </a:tblGrid>
              <a:tr h="27813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方法</a:t>
                      </a:r>
                      <a:endParaRPr lang="zh-CN" altLang="en-US" sz="12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说明</a:t>
                      </a:r>
                      <a:endParaRPr lang="zh-CN" altLang="en-US" sz="12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title_is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判断标题是否等于预期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title_contains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判断标题是否包含预期字符串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4290" marB="34290"/>
                </a:tc>
              </a:tr>
              <a:tr h="353742"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presence_of_element_located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判断元素是否在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DOM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，不一定可见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visibility_of_element_located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判断元素是否可见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visibility_of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判断元素是否可见，参数是定位后的元素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presence_of_all_elements_located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判断是否至少有一个元素存在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text_to_be_present_in_element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判断某个元素的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是否包含了预期的字符串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4290" marB="34290"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text_to_be_present_in_element_value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判断某个元素的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value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是否包含了预期的字符串</a:t>
                      </a:r>
                    </a:p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4290" marB="34290"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frame_to_be_available_and_switch_to_it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判断表单是否切进去，如果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，并且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switch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进去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invisibility_of_element_located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判断元素是否不可见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element_to_be_clickable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判断元素是否可点击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element_to_be_selected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判断元素是否被选择，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alert_is_present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判断页面是否存在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alert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280920" cy="302463"/>
          </a:xfrm>
        </p:spPr>
        <p:txBody>
          <a:bodyPr>
            <a:noAutofit/>
          </a:bodyPr>
          <a:lstStyle/>
          <a:p>
            <a:pPr marL="0" indent="0"/>
            <a:r>
              <a:rPr lang="en-US" altLang="zh-CN" dirty="0" err="1" smtClean="0"/>
              <a:t>expected_conditions</a:t>
            </a:r>
            <a:r>
              <a:rPr lang="zh-CN" altLang="en-US" dirty="0" smtClean="0"/>
              <a:t>类提供的判断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447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114" y="1815666"/>
            <a:ext cx="7729995" cy="244762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</a:rPr>
              <a:t>Driver</a:t>
            </a:r>
            <a:r>
              <a:rPr lang="zh-CN" altLang="en-US" sz="2000" dirty="0">
                <a:latin typeface="微软雅黑" panose="020B0503020204020204" pitchFamily="34" charset="-122"/>
              </a:rPr>
              <a:t>：浏览器驱动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</a:rPr>
              <a:t>Timeout</a:t>
            </a:r>
            <a:r>
              <a:rPr lang="zh-CN" altLang="en-US" sz="2000" dirty="0">
                <a:latin typeface="微软雅黑" panose="020B0503020204020204" pitchFamily="34" charset="-122"/>
              </a:rPr>
              <a:t>：最长超时，默认以秒为单位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</a:rPr>
              <a:t>Poll_frequency</a:t>
            </a:r>
            <a:r>
              <a:rPr lang="en-US" altLang="zh-CN" sz="2000" dirty="0">
                <a:latin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</a:rPr>
              <a:t>检测间隔的（步长）时间，默认为</a:t>
            </a:r>
            <a:r>
              <a:rPr lang="en-US" altLang="zh-CN" sz="2000" dirty="0">
                <a:latin typeface="微软雅黑" panose="020B0503020204020204" pitchFamily="34" charset="-122"/>
              </a:rPr>
              <a:t>0.5s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</a:rPr>
              <a:t>Ignored_exceptions</a:t>
            </a:r>
            <a:r>
              <a:rPr lang="en-US" altLang="zh-CN" sz="2000" dirty="0">
                <a:latin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</a:rPr>
              <a:t>超时后的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异常</a:t>
            </a:r>
            <a:r>
              <a:rPr lang="zh-CN" altLang="en-US" sz="2000" dirty="0">
                <a:latin typeface="微软雅黑" panose="020B0503020204020204" pitchFamily="34" charset="-122"/>
              </a:rPr>
              <a:t>信息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</a:rPr>
              <a:t>默认情况下抛出</a:t>
            </a:r>
            <a:r>
              <a:rPr lang="en-US" altLang="zh-CN" sz="2000" dirty="0" err="1">
                <a:latin typeface="微软雅黑" panose="020B0503020204020204" pitchFamily="34" charset="-122"/>
              </a:rPr>
              <a:t>NoSuchElementException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</a:rPr>
              <a:t>WebDriverWait</a:t>
            </a:r>
            <a:r>
              <a:rPr lang="zh-CN" altLang="en-US" sz="2000" dirty="0">
                <a:latin typeface="微软雅黑" panose="020B0503020204020204" pitchFamily="34" charset="-122"/>
              </a:rPr>
              <a:t>一般与</a:t>
            </a:r>
            <a:r>
              <a:rPr lang="en-US" altLang="zh-CN" sz="2000" dirty="0">
                <a:latin typeface="微软雅黑" panose="020B0503020204020204" pitchFamily="34" charset="-122"/>
              </a:rPr>
              <a:t>until()</a:t>
            </a:r>
            <a:r>
              <a:rPr lang="zh-CN" altLang="en-US" sz="2000" dirty="0">
                <a:latin typeface="微软雅黑" panose="020B0503020204020204" pitchFamily="34" charset="-122"/>
              </a:rPr>
              <a:t>与</a:t>
            </a:r>
            <a:r>
              <a:rPr lang="en-US" altLang="zh-CN" sz="2000" dirty="0" err="1">
                <a:latin typeface="微软雅黑" panose="020B0503020204020204" pitchFamily="34" charset="-122"/>
              </a:rPr>
              <a:t>until_not</a:t>
            </a:r>
            <a:r>
              <a:rPr lang="en-US" altLang="zh-CN" sz="2000" dirty="0">
                <a:latin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</a:rPr>
              <a:t>方法配合使用。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7310" y="357505"/>
            <a:ext cx="8696690" cy="54005"/>
          </a:xfrm>
        </p:spPr>
        <p:txBody>
          <a:bodyPr>
            <a:noAutofit/>
          </a:bodyPr>
          <a:lstStyle/>
          <a:p>
            <a:r>
              <a:rPr lang="en-US" altLang="zh-CN" dirty="0" err="1"/>
              <a:t>WebDriverWait</a:t>
            </a:r>
            <a:r>
              <a:rPr lang="zh-CN" altLang="en-US" dirty="0"/>
              <a:t>类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815536"/>
            <a:ext cx="8676456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element =WebDriverWait(driver,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5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0.5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).until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(EC.presence_of_element_located(By.NAME,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"username"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))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60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</a:rPr>
              <a:t># </a:t>
            </a:r>
            <a:r>
              <a:rPr lang="zh-CN" altLang="en-US" sz="2400" dirty="0">
                <a:latin typeface="微软雅黑" panose="020B0503020204020204" pitchFamily="34" charset="-122"/>
              </a:rPr>
              <a:t>设置隐式等待为 </a:t>
            </a:r>
            <a:r>
              <a:rPr lang="en-US" altLang="zh-CN" sz="2400" dirty="0">
                <a:latin typeface="微软雅黑" panose="020B0503020204020204" pitchFamily="34" charset="-122"/>
              </a:rPr>
              <a:t>10 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秒</a:t>
            </a:r>
            <a:endParaRPr lang="en-US" altLang="zh-CN" sz="24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err="1" smtClean="0">
                <a:latin typeface="微软雅黑" panose="020B0503020204020204" pitchFamily="34" charset="-122"/>
              </a:rPr>
              <a:t>driver.implicitly_wait</a:t>
            </a:r>
            <a:r>
              <a:rPr lang="en-US" altLang="zh-CN" sz="2400" dirty="0" smtClean="0">
                <a:latin typeface="微软雅黑" panose="020B0503020204020204" pitchFamily="34" charset="-122"/>
              </a:rPr>
              <a:t>(10)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还可使用</a:t>
            </a:r>
            <a:r>
              <a:rPr lang="en-US" altLang="zh-CN" sz="2400" dirty="0" smtClean="0">
                <a:latin typeface="微软雅黑" panose="020B0503020204020204" pitchFamily="34" charset="-122"/>
              </a:rPr>
              <a:t>sleep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方法达到等待的效果</a:t>
            </a:r>
            <a:endParaRPr lang="en-US" altLang="zh-CN" sz="24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/>
              <a:t>from </a:t>
            </a:r>
            <a:r>
              <a:rPr lang="en-US" altLang="zh-CN" sz="2400" dirty="0"/>
              <a:t>time </a:t>
            </a:r>
            <a:r>
              <a:rPr lang="en-US" altLang="zh-CN" sz="2400" b="1" dirty="0"/>
              <a:t>import </a:t>
            </a:r>
            <a:r>
              <a:rPr lang="en-US" altLang="zh-CN" sz="2400" dirty="0" smtClean="0"/>
              <a:t>sleep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/>
              <a:t>sleep(5)</a:t>
            </a:r>
            <a:endParaRPr lang="zh-CN" alt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隐式等待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16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197" y="249493"/>
            <a:ext cx="8210949" cy="270030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定位一组元素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2" y="3174531"/>
            <a:ext cx="8594306" cy="96262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2914" y="681540"/>
            <a:ext cx="843157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多用于以下场景：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批量操作元素，勾选所有的复选框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先获取一组元素，再从这组对象过滤出需要操作的元素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fruit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driver.find_elements_by_xpath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("//input[@type='checkbox']")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i in fruit: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i.click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sleep(1)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7693" y="4191931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(-1)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获取最后一个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pop(0)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获取一组元素的第一个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pop(1)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获取一组元素的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第二个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345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81540"/>
            <a:ext cx="9144000" cy="3726414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webdriver</a:t>
            </a:r>
            <a:r>
              <a:rPr lang="zh-CN" altLang="en-US" sz="2400" dirty="0"/>
              <a:t>只能在一个页面上对元素进行</a:t>
            </a:r>
            <a:r>
              <a:rPr lang="zh-CN" altLang="en-US" sz="2400" dirty="0" smtClean="0"/>
              <a:t>定位，对于</a:t>
            </a:r>
            <a:r>
              <a:rPr lang="en-US" altLang="zh-CN" sz="2400" dirty="0"/>
              <a:t>frame/iframe</a:t>
            </a:r>
            <a:r>
              <a:rPr lang="zh-CN" altLang="en-US" sz="2400" dirty="0" smtClean="0"/>
              <a:t>嵌套页面上的元素无法直接定位，需要通过</a:t>
            </a:r>
            <a:r>
              <a:rPr lang="en-US" altLang="zh-CN" sz="2400" dirty="0" err="1" smtClean="0"/>
              <a:t>switch_to.frame</a:t>
            </a:r>
            <a:r>
              <a:rPr lang="en-US" altLang="zh-CN" sz="2400" dirty="0"/>
              <a:t>()</a:t>
            </a:r>
            <a:r>
              <a:rPr lang="zh-CN" altLang="en-US" sz="2400" dirty="0"/>
              <a:t>方法进行切换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driver.switch_to.frame(</a:t>
            </a:r>
            <a:r>
              <a:rPr lang="en-US" altLang="zh-CN" sz="2400" b="1" dirty="0" smtClean="0"/>
              <a:t>“</a:t>
            </a:r>
            <a:r>
              <a:rPr lang="en-US" altLang="zh-CN" sz="2400" dirty="0" smtClean="0"/>
              <a:t>leftframe</a:t>
            </a:r>
            <a:r>
              <a:rPr lang="en-US" altLang="zh-CN" sz="2400" b="1" dirty="0" smtClean="0"/>
              <a:t>”</a:t>
            </a:r>
            <a:r>
              <a:rPr lang="en-US" altLang="zh-CN" sz="2400" dirty="0" smtClean="0"/>
              <a:t>) </a:t>
            </a:r>
            <a:r>
              <a:rPr lang="zh-CN" altLang="en-US" sz="2400" dirty="0" smtClean="0"/>
              <a:t>默认可以取表单的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或者</a:t>
            </a:r>
            <a:r>
              <a:rPr lang="en-US" altLang="zh-CN" sz="2400" dirty="0" smtClean="0"/>
              <a:t>name</a:t>
            </a:r>
            <a:r>
              <a:rPr lang="zh-CN" altLang="en-US" sz="2400" dirty="0" smtClean="0"/>
              <a:t>属性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、如果没有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或者</a:t>
            </a:r>
            <a:r>
              <a:rPr lang="en-US" altLang="zh-CN" sz="2400" dirty="0" smtClean="0"/>
              <a:t>name</a:t>
            </a:r>
            <a:r>
              <a:rPr lang="zh-CN" altLang="en-US" sz="2400" dirty="0" smtClean="0"/>
              <a:t>，可以先通过</a:t>
            </a:r>
            <a:r>
              <a:rPr lang="en-US" altLang="zh-CN" sz="2400" dirty="0" smtClean="0"/>
              <a:t>xpath</a:t>
            </a:r>
            <a:r>
              <a:rPr lang="zh-CN" altLang="en-US" sz="2400" dirty="0" smtClean="0"/>
              <a:t>定位到</a:t>
            </a:r>
            <a:r>
              <a:rPr lang="en-US" altLang="zh-CN" sz="2400" dirty="0" smtClean="0"/>
              <a:t>iframe</a:t>
            </a:r>
            <a:r>
              <a:rPr lang="zh-CN" altLang="en-US" sz="2400" dirty="0" smtClean="0"/>
              <a:t>，再将定位对象传给</a:t>
            </a:r>
            <a:r>
              <a:rPr lang="en-US" altLang="zh-CN" sz="2400" dirty="0" smtClean="0"/>
              <a:t>driver.switch_to.frame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altLang="zh-CN" sz="2400" dirty="0" smtClean="0"/>
              <a:t>xf </a:t>
            </a:r>
            <a:r>
              <a:rPr lang="fr-FR" altLang="zh-CN" sz="2400" dirty="0"/>
              <a:t>=driver.find_element_by_xpath(</a:t>
            </a:r>
            <a:r>
              <a:rPr lang="fr-FR" altLang="zh-CN" sz="2400" b="1" dirty="0"/>
              <a:t>"//*[@src='left.html']"</a:t>
            </a:r>
            <a:r>
              <a:rPr lang="fr-FR" altLang="zh-CN" sz="2400" dirty="0"/>
              <a:t>)</a:t>
            </a:r>
            <a:br>
              <a:rPr lang="fr-FR" altLang="zh-CN" sz="2400" dirty="0"/>
            </a:br>
            <a:r>
              <a:rPr lang="fr-FR" altLang="zh-CN" sz="2400" dirty="0"/>
              <a:t>driver.switch_to.frame(xf</a:t>
            </a:r>
            <a:r>
              <a:rPr lang="fr-FR" altLang="zh-CN" sz="2400" dirty="0" smtClean="0"/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err="1"/>
              <a:t>driver.switch_to.parent_frame</a:t>
            </a:r>
            <a:r>
              <a:rPr lang="en-US" altLang="zh-CN" sz="2400" dirty="0" smtClean="0"/>
              <a:t>() </a:t>
            </a:r>
            <a:r>
              <a:rPr lang="zh-CN" altLang="en-US" sz="2400" dirty="0" smtClean="0"/>
              <a:t>跳出当前表单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err="1"/>
              <a:t>driver.switch_to.default_content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回到最外层的表单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95486"/>
            <a:ext cx="7848872" cy="286882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多表单切换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49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81540"/>
            <a:ext cx="9144000" cy="199822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current_window_handle</a:t>
            </a:r>
            <a:r>
              <a:rPr lang="zh-CN" altLang="en-US" sz="2400" dirty="0" smtClean="0"/>
              <a:t>：获得当前窗口句柄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window_handles</a:t>
            </a:r>
            <a:r>
              <a:rPr lang="zh-CN" altLang="en-US" sz="2400" dirty="0" smtClean="0"/>
              <a:t>：返回所有窗口的句柄到当前会话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driver.switch_to.window()</a:t>
            </a:r>
            <a:r>
              <a:rPr lang="zh-CN" altLang="en-US" sz="2400" dirty="0" smtClean="0"/>
              <a:t>：用于切换到相应的窗口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800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6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95486"/>
            <a:ext cx="8208912" cy="286882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多</a:t>
            </a:r>
            <a:r>
              <a:rPr lang="zh-CN" altLang="en-US" dirty="0"/>
              <a:t>窗口</a:t>
            </a:r>
            <a:r>
              <a:rPr lang="zh-CN" altLang="en-US" dirty="0" smtClean="0"/>
              <a:t>切换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504" y="1606459"/>
            <a:ext cx="8352928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driver.get("https://www.baidu.com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/")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#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获得百度搜索的窗口</a:t>
            </a:r>
            <a:endParaRPr kumimoji="0" lang="en-US" altLang="zh-CN" sz="24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search_windows = driver.current_window_handle</a:t>
            </a:r>
            <a:b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</a:b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driver.find_element_by_link_text(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"</a:t>
            </a:r>
            <a:r>
              <a:rPr kumimoji="0" lang="zh-CN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新闻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"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).click()</a:t>
            </a:r>
            <a:endParaRPr kumimoji="0" lang="en-US" altLang="zh-CN" sz="24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#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获得当前所有打开的窗口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/>
            </a:r>
            <a:b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</a:b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all_handles = driver.window_handles</a:t>
            </a:r>
            <a:b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</a:b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for 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handle 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in 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all_handles:</a:t>
            </a:r>
            <a:b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</a:b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   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if 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handle==search_windows:</a:t>
            </a:r>
            <a:b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</a:b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       driver.switch_to.window(handle)</a:t>
            </a:r>
            <a:b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</a:b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       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print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(driver.title)</a:t>
            </a:r>
            <a:endParaRPr kumimoji="0" lang="zh-CN" altLang="zh-CN" sz="3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399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Python</a:t>
            </a:r>
            <a:r>
              <a:rPr lang="zh-CN" altLang="en-US" dirty="0">
                <a:latin typeface="+mn-ea"/>
                <a:ea typeface="+mn-ea"/>
              </a:rPr>
              <a:t>可应用于多平台包括</a:t>
            </a:r>
            <a:r>
              <a:rPr lang="en-US" altLang="zh-CN" dirty="0">
                <a:latin typeface="+mn-ea"/>
                <a:ea typeface="+mn-ea"/>
              </a:rPr>
              <a:t>windows</a:t>
            </a:r>
            <a:r>
              <a:rPr lang="zh-CN" altLang="en-US" dirty="0">
                <a:latin typeface="+mn-ea"/>
                <a:ea typeface="+mn-ea"/>
              </a:rPr>
              <a:t>、 </a:t>
            </a:r>
            <a:r>
              <a:rPr lang="en-US" altLang="zh-CN" dirty="0">
                <a:latin typeface="+mn-ea"/>
                <a:ea typeface="+mn-ea"/>
              </a:rPr>
              <a:t>Linux </a:t>
            </a:r>
            <a:r>
              <a:rPr lang="zh-CN" altLang="en-US" dirty="0">
                <a:latin typeface="+mn-ea"/>
                <a:ea typeface="+mn-ea"/>
              </a:rPr>
              <a:t>和 </a:t>
            </a:r>
            <a:r>
              <a:rPr lang="en-US" altLang="zh-CN" dirty="0">
                <a:latin typeface="+mn-ea"/>
                <a:ea typeface="+mn-ea"/>
              </a:rPr>
              <a:t>Mac OS X</a:t>
            </a:r>
            <a:r>
              <a:rPr lang="zh-CN" altLang="en-US" dirty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Python</a:t>
            </a:r>
            <a:r>
              <a:rPr lang="zh-CN" altLang="en-US" dirty="0">
                <a:latin typeface="+mn-ea"/>
                <a:ea typeface="+mn-ea"/>
              </a:rPr>
              <a:t>官网：</a:t>
            </a:r>
            <a:r>
              <a:rPr lang="en-US" altLang="zh-CN" dirty="0">
                <a:latin typeface="+mn-ea"/>
                <a:ea typeface="+mn-ea"/>
                <a:hlinkClick r:id="rId2"/>
              </a:rPr>
              <a:t>http://www.python.org/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可以</a:t>
            </a:r>
            <a:r>
              <a:rPr lang="zh-CN" altLang="en-US" dirty="0">
                <a:latin typeface="+mn-ea"/>
                <a:ea typeface="+mn-ea"/>
              </a:rPr>
              <a:t>在以下链接中</a:t>
            </a:r>
            <a:r>
              <a:rPr lang="zh-CN" altLang="en-US" dirty="0" smtClean="0">
                <a:latin typeface="+mn-ea"/>
                <a:ea typeface="+mn-ea"/>
              </a:rPr>
              <a:t>下载</a:t>
            </a:r>
            <a:r>
              <a:rPr lang="en-US" altLang="zh-CN" dirty="0" smtClean="0">
                <a:latin typeface="+mn-ea"/>
                <a:ea typeface="+mn-ea"/>
              </a:rPr>
              <a:t>Python </a:t>
            </a:r>
            <a:r>
              <a:rPr lang="zh-CN" altLang="en-US" dirty="0">
                <a:latin typeface="+mn-ea"/>
                <a:ea typeface="+mn-ea"/>
              </a:rPr>
              <a:t>的文档，你可以下载 </a:t>
            </a:r>
            <a:r>
              <a:rPr lang="en-US" altLang="zh-CN" dirty="0">
                <a:latin typeface="+mn-ea"/>
                <a:ea typeface="+mn-ea"/>
              </a:rPr>
              <a:t>HTML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en-US" altLang="zh-CN" dirty="0">
                <a:latin typeface="+mn-ea"/>
                <a:ea typeface="+mn-ea"/>
              </a:rPr>
              <a:t>PDF </a:t>
            </a:r>
            <a:r>
              <a:rPr lang="zh-CN" altLang="en-US" dirty="0">
                <a:latin typeface="+mn-ea"/>
                <a:ea typeface="+mn-ea"/>
              </a:rPr>
              <a:t>和 </a:t>
            </a:r>
            <a:r>
              <a:rPr lang="en-US" altLang="zh-CN" dirty="0">
                <a:latin typeface="+mn-ea"/>
                <a:ea typeface="+mn-ea"/>
              </a:rPr>
              <a:t>PostScript </a:t>
            </a:r>
            <a:r>
              <a:rPr lang="zh-CN" altLang="en-US" dirty="0">
                <a:latin typeface="+mn-ea"/>
                <a:ea typeface="+mn-ea"/>
              </a:rPr>
              <a:t>等格式的文档。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Python</a:t>
            </a:r>
            <a:r>
              <a:rPr lang="zh-CN" altLang="en-US" dirty="0">
                <a:latin typeface="+mn-ea"/>
                <a:ea typeface="+mn-ea"/>
              </a:rPr>
              <a:t>文档下载地址：</a:t>
            </a:r>
            <a:r>
              <a:rPr lang="en-US" altLang="zh-CN" dirty="0">
                <a:latin typeface="+mn-ea"/>
                <a:ea typeface="+mn-ea"/>
                <a:hlinkClick r:id="rId3"/>
              </a:rPr>
              <a:t>www.python.org/doc/</a:t>
            </a:r>
            <a:endParaRPr lang="en-US" altLang="zh-CN" dirty="0"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35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17" y="681540"/>
            <a:ext cx="8412713" cy="39424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</a:rPr>
              <a:t>WebDriver</a:t>
            </a:r>
            <a:r>
              <a:rPr lang="zh-CN" altLang="en-US" sz="2400" dirty="0">
                <a:latin typeface="微软雅黑" panose="020B0503020204020204" pitchFamily="34" charset="-122"/>
              </a:rPr>
              <a:t>中处理</a:t>
            </a:r>
            <a:r>
              <a:rPr lang="en-US" altLang="zh-CN" sz="2400" dirty="0">
                <a:latin typeface="微软雅黑" panose="020B0503020204020204" pitchFamily="34" charset="-122"/>
              </a:rPr>
              <a:t>javascript</a:t>
            </a:r>
            <a:r>
              <a:rPr lang="zh-CN" altLang="en-US" sz="2400" dirty="0">
                <a:latin typeface="微软雅黑" panose="020B0503020204020204" pitchFamily="34" charset="-122"/>
              </a:rPr>
              <a:t>所生成的</a:t>
            </a:r>
            <a:r>
              <a:rPr lang="en-US" altLang="zh-CN" sz="2400" dirty="0">
                <a:latin typeface="微软雅黑" panose="020B0503020204020204" pitchFamily="34" charset="-122"/>
              </a:rPr>
              <a:t>alert</a:t>
            </a:r>
            <a:r>
              <a:rPr lang="zh-CN" altLang="en-US" sz="2400" dirty="0">
                <a:latin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</a:rPr>
              <a:t>confirm</a:t>
            </a:r>
            <a:r>
              <a:rPr lang="zh-CN" altLang="en-US" sz="2400" dirty="0">
                <a:latin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</a:rPr>
              <a:t>prompt</a:t>
            </a:r>
            <a:r>
              <a:rPr lang="zh-CN" altLang="en-US" sz="2400" dirty="0">
                <a:latin typeface="微软雅黑" panose="020B0503020204020204" pitchFamily="34" charset="-122"/>
              </a:rPr>
              <a:t>十分简单，具体方法是使用</a:t>
            </a:r>
            <a:r>
              <a:rPr lang="en-US" altLang="zh-CN" sz="2400" dirty="0" smtClean="0">
                <a:latin typeface="微软雅黑" panose="020B0503020204020204" pitchFamily="34" charset="-122"/>
              </a:rPr>
              <a:t>switch_to.alert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方法</a:t>
            </a:r>
            <a:r>
              <a:rPr lang="zh-CN" altLang="en-US" sz="2400" dirty="0">
                <a:latin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微软雅黑" panose="020B0503020204020204" pitchFamily="34" charset="-122"/>
              </a:rPr>
              <a:t>a.accept()   # </a:t>
            </a:r>
            <a:r>
              <a:rPr lang="zh-CN" altLang="en-US" sz="2000" dirty="0">
                <a:latin typeface="微软雅黑" panose="020B0503020204020204" pitchFamily="34" charset="-122"/>
              </a:rPr>
              <a:t>相当于点击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确定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微软雅黑" panose="020B0503020204020204" pitchFamily="34" charset="-122"/>
              </a:rPr>
              <a:t>a.dismiss</a:t>
            </a:r>
            <a:r>
              <a:rPr lang="en-US" altLang="zh-CN" sz="2000" dirty="0">
                <a:latin typeface="微软雅黑" panose="020B0503020204020204" pitchFamily="34" charset="-122"/>
              </a:rPr>
              <a:t>()  # </a:t>
            </a:r>
            <a:r>
              <a:rPr lang="zh-CN" altLang="en-US" sz="2000" dirty="0">
                <a:latin typeface="微软雅黑" panose="020B0503020204020204" pitchFamily="34" charset="-122"/>
              </a:rPr>
              <a:t>相当于点击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取消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 smtClean="0">
                <a:latin typeface="微软雅黑" panose="020B0503020204020204" pitchFamily="34" charset="-122"/>
              </a:rPr>
              <a:t>a.text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      </a:t>
            </a:r>
            <a:r>
              <a:rPr lang="en-US" altLang="zh-CN" sz="2000" dirty="0">
                <a:latin typeface="微软雅黑" panose="020B0503020204020204" pitchFamily="34" charset="-122"/>
              </a:rPr>
              <a:t>#</a:t>
            </a:r>
            <a:r>
              <a:rPr lang="zh-CN" altLang="en-US" sz="2000" dirty="0">
                <a:latin typeface="微软雅黑" panose="020B0503020204020204" pitchFamily="34" charset="-122"/>
              </a:rPr>
              <a:t>获取弹出框里的文字 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309658" lvl="1" inden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a=</a:t>
            </a:r>
            <a:r>
              <a:rPr lang="en-US" altLang="zh-CN" sz="2000" dirty="0" err="1">
                <a:latin typeface="微软雅黑" panose="020B0503020204020204" pitchFamily="34" charset="-122"/>
              </a:rPr>
              <a:t>driver.switch_to.alert</a:t>
            </a:r>
            <a:r>
              <a:rPr lang="en-US" altLang="zh-CN" sz="2000" dirty="0">
                <a:latin typeface="微软雅黑" panose="020B0503020204020204" pitchFamily="34" charset="-122"/>
              </a:rPr>
              <a:t/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</a:rPr>
              <a:t>sleep(2)</a:t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</a:rPr>
              <a:t>print(</a:t>
            </a:r>
            <a:r>
              <a:rPr lang="en-US" altLang="zh-CN" sz="2000" dirty="0" err="1">
                <a:latin typeface="微软雅黑" panose="020B0503020204020204" pitchFamily="34" charset="-122"/>
              </a:rPr>
              <a:t>a.text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</a:rPr>
              <a:t>a.accept</a:t>
            </a:r>
            <a:r>
              <a:rPr lang="en-US" altLang="zh-CN" sz="2000" dirty="0">
                <a:latin typeface="微软雅黑" panose="020B0503020204020204" pitchFamily="34" charset="-122"/>
              </a:rPr>
              <a:t>()</a:t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</a:rPr>
              <a:t>a.dismiss</a:t>
            </a:r>
            <a:r>
              <a:rPr lang="en-US" altLang="zh-CN" sz="2000" dirty="0">
                <a:latin typeface="微软雅黑" panose="020B0503020204020204" pitchFamily="34" charset="-122"/>
              </a:rPr>
              <a:t>()</a:t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</a:rPr>
              <a:t>a.send_keys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"hello"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41480"/>
            <a:ext cx="7344816" cy="50290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警告框</a:t>
            </a:r>
            <a:r>
              <a:rPr lang="en-US" altLang="zh-CN" dirty="0" smtClean="0"/>
              <a:t>Alert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490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51570"/>
            <a:ext cx="7886700" cy="340237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</a:rPr>
              <a:t>文件上传操作也较常见，上传功能操作</a:t>
            </a:r>
            <a:r>
              <a:rPr lang="en-US" altLang="zh-CN" sz="2400" dirty="0">
                <a:latin typeface="微软雅黑" panose="020B0503020204020204" pitchFamily="34" charset="-122"/>
              </a:rPr>
              <a:t>webdriver</a:t>
            </a:r>
            <a:r>
              <a:rPr lang="zh-CN" altLang="en-US" sz="2400" dirty="0">
                <a:latin typeface="微软雅黑" panose="020B0503020204020204" pitchFamily="34" charset="-122"/>
              </a:rPr>
              <a:t>并没有提供对应的方法。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</a:rPr>
              <a:t>上传过程一般要打开一个系统的</a:t>
            </a:r>
            <a:r>
              <a:rPr lang="en-US" altLang="zh-CN" sz="2400" dirty="0">
                <a:latin typeface="微软雅黑" panose="020B0503020204020204" pitchFamily="34" charset="-122"/>
              </a:rPr>
              <a:t>window </a:t>
            </a:r>
            <a:r>
              <a:rPr lang="zh-CN" altLang="en-US" sz="2400" dirty="0">
                <a:latin typeface="微软雅黑" panose="020B0503020204020204" pitchFamily="34" charset="-122"/>
              </a:rPr>
              <a:t>窗口，从窗口选择本地文件添加（问题：如何操作本地</a:t>
            </a:r>
            <a:r>
              <a:rPr lang="en-US" altLang="zh-CN" sz="2400" dirty="0">
                <a:latin typeface="微软雅黑" panose="020B0503020204020204" pitchFamily="34" charset="-122"/>
              </a:rPr>
              <a:t>window </a:t>
            </a:r>
            <a:r>
              <a:rPr lang="zh-CN" altLang="en-US" sz="2400" dirty="0">
                <a:latin typeface="微软雅黑" panose="020B0503020204020204" pitchFamily="34" charset="-122"/>
              </a:rPr>
              <a:t>窗口）。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</a:rPr>
              <a:t>上传本地文件；只要定位上传按钮，通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send_keys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</a:rPr>
              <a:t>添加本地文件路径就可以了。绝对路径和相对路径都可。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08912" cy="286882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上传文件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50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208" y="681540"/>
            <a:ext cx="7886700" cy="361840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</a:rPr>
              <a:t>需要验证浏览器中是否存在某个</a:t>
            </a:r>
            <a:r>
              <a:rPr lang="en-US" altLang="zh-CN" dirty="0" smtClean="0">
                <a:latin typeface="微软雅黑" panose="020B0503020204020204" pitchFamily="34" charset="-122"/>
              </a:rPr>
              <a:t>cookie</a:t>
            </a:r>
            <a:r>
              <a:rPr lang="zh-CN" altLang="en-US" dirty="0" smtClean="0">
                <a:latin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</a:rPr>
              <a:t>webdriver </a:t>
            </a:r>
            <a:r>
              <a:rPr lang="zh-CN" altLang="en-US" dirty="0">
                <a:latin typeface="微软雅黑" panose="020B0503020204020204" pitchFamily="34" charset="-122"/>
              </a:rPr>
              <a:t>操作</a:t>
            </a:r>
            <a:r>
              <a:rPr lang="en-US" altLang="zh-CN" dirty="0">
                <a:latin typeface="微软雅黑" panose="020B0503020204020204" pitchFamily="34" charset="-122"/>
              </a:rPr>
              <a:t>cookie </a:t>
            </a:r>
            <a:r>
              <a:rPr lang="zh-CN" altLang="en-US" dirty="0">
                <a:latin typeface="微软雅黑" panose="020B0503020204020204" pitchFamily="34" charset="-122"/>
              </a:rPr>
              <a:t>的方法有：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latin typeface="微软雅黑" panose="020B0503020204020204" pitchFamily="34" charset="-122"/>
              </a:rPr>
              <a:t>get_cookies</a:t>
            </a:r>
            <a:r>
              <a:rPr lang="en-US" altLang="zh-CN" sz="2000" dirty="0">
                <a:latin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</a:rPr>
              <a:t>：获得所有</a:t>
            </a:r>
            <a:r>
              <a:rPr lang="en-US" altLang="zh-CN" sz="2000" dirty="0">
                <a:latin typeface="微软雅黑" panose="020B0503020204020204" pitchFamily="34" charset="-122"/>
              </a:rPr>
              <a:t>cookie </a:t>
            </a:r>
            <a:r>
              <a:rPr lang="zh-CN" altLang="en-US" sz="2000" dirty="0">
                <a:latin typeface="微软雅黑" panose="020B0503020204020204" pitchFamily="34" charset="-122"/>
              </a:rPr>
              <a:t>信息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latin typeface="微软雅黑" panose="020B0503020204020204" pitchFamily="34" charset="-122"/>
              </a:rPr>
              <a:t>get_cookie</a:t>
            </a:r>
            <a:r>
              <a:rPr lang="en-US" altLang="zh-CN" sz="2000" dirty="0">
                <a:latin typeface="微软雅黑" panose="020B0503020204020204" pitchFamily="34" charset="-122"/>
              </a:rPr>
              <a:t>(name):</a:t>
            </a:r>
            <a:r>
              <a:rPr lang="zh-CN" altLang="en-US" sz="2000" dirty="0">
                <a:latin typeface="微软雅黑" panose="020B0503020204020204" pitchFamily="34" charset="-122"/>
              </a:rPr>
              <a:t>返回特定</a:t>
            </a:r>
            <a:r>
              <a:rPr lang="en-US" altLang="zh-CN" sz="2000" dirty="0">
                <a:latin typeface="微软雅黑" panose="020B0503020204020204" pitchFamily="34" charset="-122"/>
              </a:rPr>
              <a:t>name </a:t>
            </a:r>
            <a:r>
              <a:rPr lang="zh-CN" altLang="en-US" sz="2000" dirty="0">
                <a:latin typeface="微软雅黑" panose="020B0503020204020204" pitchFamily="34" charset="-122"/>
              </a:rPr>
              <a:t>有</a:t>
            </a:r>
            <a:r>
              <a:rPr lang="en-US" altLang="zh-CN" sz="2000" dirty="0">
                <a:latin typeface="微软雅黑" panose="020B0503020204020204" pitchFamily="34" charset="-122"/>
              </a:rPr>
              <a:t>cookie </a:t>
            </a:r>
            <a:r>
              <a:rPr lang="zh-CN" altLang="en-US" sz="2000" dirty="0">
                <a:latin typeface="微软雅黑" panose="020B0503020204020204" pitchFamily="34" charset="-122"/>
              </a:rPr>
              <a:t>信息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latin typeface="微软雅黑" panose="020B0503020204020204" pitchFamily="34" charset="-122"/>
              </a:rPr>
              <a:t>add_cookie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</a:rPr>
              <a:t>cookie_dict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</a:rPr>
              <a:t>：添加</a:t>
            </a:r>
            <a:r>
              <a:rPr lang="en-US" altLang="zh-CN" sz="2000" dirty="0">
                <a:latin typeface="微软雅黑" panose="020B0503020204020204" pitchFamily="34" charset="-122"/>
              </a:rPr>
              <a:t>cookie</a:t>
            </a:r>
            <a:r>
              <a:rPr lang="zh-CN" altLang="en-US" sz="2000" dirty="0">
                <a:latin typeface="微软雅黑" panose="020B0503020204020204" pitchFamily="34" charset="-122"/>
              </a:rPr>
              <a:t>，必须有</a:t>
            </a:r>
            <a:r>
              <a:rPr lang="en-US" altLang="zh-CN" sz="2000" dirty="0">
                <a:latin typeface="微软雅黑" panose="020B0503020204020204" pitchFamily="34" charset="-122"/>
              </a:rPr>
              <a:t>name </a:t>
            </a:r>
            <a:r>
              <a:rPr lang="zh-CN" altLang="en-US" sz="2000" dirty="0">
                <a:latin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</a:rPr>
              <a:t>value </a:t>
            </a:r>
            <a:r>
              <a:rPr lang="zh-CN" altLang="en-US" sz="2000" dirty="0">
                <a:latin typeface="微软雅黑" panose="020B0503020204020204" pitchFamily="34" charset="-122"/>
              </a:rPr>
              <a:t>值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latin typeface="微软雅黑" panose="020B0503020204020204" pitchFamily="34" charset="-122"/>
              </a:rPr>
              <a:t>delete_cookie</a:t>
            </a:r>
            <a:r>
              <a:rPr lang="en-US" altLang="zh-CN" sz="2000" dirty="0">
                <a:latin typeface="微软雅黑" panose="020B0503020204020204" pitchFamily="34" charset="-122"/>
              </a:rPr>
              <a:t>(name)</a:t>
            </a:r>
            <a:r>
              <a:rPr lang="zh-CN" altLang="en-US" sz="2000" dirty="0">
                <a:latin typeface="微软雅黑" panose="020B0503020204020204" pitchFamily="34" charset="-122"/>
              </a:rPr>
              <a:t>：删除特定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</a:rPr>
              <a:t>部分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</a:rPr>
              <a:t>cookie </a:t>
            </a:r>
            <a:r>
              <a:rPr lang="zh-CN" altLang="en-US" sz="2000" dirty="0">
                <a:latin typeface="微软雅黑" panose="020B0503020204020204" pitchFamily="34" charset="-122"/>
              </a:rPr>
              <a:t>信息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latin typeface="微软雅黑" panose="020B0503020204020204" pitchFamily="34" charset="-122"/>
              </a:rPr>
              <a:t>delete_all_cookies</a:t>
            </a:r>
            <a:r>
              <a:rPr lang="en-US" altLang="zh-CN" sz="2000" dirty="0">
                <a:latin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</a:rPr>
              <a:t>：删除所有</a:t>
            </a:r>
            <a:r>
              <a:rPr lang="en-US" altLang="zh-CN" sz="2000" dirty="0">
                <a:latin typeface="微软雅黑" panose="020B0503020204020204" pitchFamily="34" charset="-122"/>
              </a:rPr>
              <a:t>cookie </a:t>
            </a:r>
            <a:r>
              <a:rPr lang="zh-CN" altLang="en-US" sz="2000" dirty="0">
                <a:latin typeface="微软雅黑" panose="020B0503020204020204" pitchFamily="34" charset="-122"/>
              </a:rPr>
              <a:t>信息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sz="1500" dirty="0"/>
          </a:p>
          <a:p>
            <a:endParaRPr lang="zh-CN" altLang="en-US" sz="135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87474"/>
            <a:ext cx="7344816" cy="448900"/>
          </a:xfrm>
        </p:spPr>
        <p:txBody>
          <a:bodyPr>
            <a:no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ookie</a:t>
            </a:r>
            <a:r>
              <a:rPr lang="zh-CN" altLang="en-US" dirty="0" smtClean="0"/>
              <a:t>的操作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175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56" y="735546"/>
            <a:ext cx="9001000" cy="339447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</a:rPr>
              <a:t>当</a:t>
            </a:r>
            <a:r>
              <a:rPr lang="en-US" altLang="zh-CN" sz="2400" dirty="0">
                <a:latin typeface="微软雅黑" panose="020B0503020204020204" pitchFamily="34" charset="-122"/>
              </a:rPr>
              <a:t>WebDriver</a:t>
            </a:r>
            <a:r>
              <a:rPr lang="zh-CN" altLang="en-US" sz="2400" dirty="0">
                <a:latin typeface="微软雅黑" panose="020B0503020204020204" pitchFamily="34" charset="-122"/>
              </a:rPr>
              <a:t>遇到没法完成的操作时，可以考虑借用</a:t>
            </a:r>
            <a:r>
              <a:rPr lang="en-US" altLang="zh-CN" sz="2400" dirty="0">
                <a:latin typeface="微软雅黑" panose="020B0503020204020204" pitchFamily="34" charset="-122"/>
              </a:rPr>
              <a:t>JavaScript </a:t>
            </a:r>
            <a:r>
              <a:rPr lang="zh-CN" altLang="en-US" sz="2400" dirty="0">
                <a:latin typeface="微软雅黑" panose="020B0503020204020204" pitchFamily="34" charset="-122"/>
              </a:rPr>
              <a:t>来完成。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</a:rPr>
              <a:t> WebDriver </a:t>
            </a:r>
            <a:r>
              <a:rPr lang="zh-CN" altLang="en-US" sz="2400" dirty="0">
                <a:latin typeface="微软雅黑" panose="020B0503020204020204" pitchFamily="34" charset="-122"/>
              </a:rPr>
              <a:t>提供了</a:t>
            </a:r>
            <a:r>
              <a:rPr lang="en-US" altLang="zh-CN" sz="2400" dirty="0" err="1">
                <a:latin typeface="微软雅黑" panose="020B0503020204020204" pitchFamily="34" charset="-122"/>
              </a:rPr>
              <a:t>execute_script</a:t>
            </a:r>
            <a:r>
              <a:rPr lang="en-US" altLang="zh-CN" sz="2400" dirty="0">
                <a:latin typeface="微软雅黑" panose="020B0503020204020204" pitchFamily="34" charset="-122"/>
              </a:rPr>
              <a:t>() </a:t>
            </a:r>
            <a:r>
              <a:rPr lang="zh-CN" altLang="en-US" sz="2400" dirty="0">
                <a:latin typeface="微软雅黑" panose="020B0503020204020204" pitchFamily="34" charset="-122"/>
              </a:rPr>
              <a:t>接口用来调用</a:t>
            </a:r>
            <a:r>
              <a:rPr lang="en-US" altLang="zh-CN" sz="2400" dirty="0" err="1">
                <a:latin typeface="微软雅黑" panose="020B0503020204020204" pitchFamily="34" charset="-122"/>
              </a:rPr>
              <a:t>js</a:t>
            </a:r>
            <a:r>
              <a:rPr lang="en-US" altLang="zh-CN" sz="2400" dirty="0">
                <a:latin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</a:rPr>
              <a:t>代码。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</a:rPr>
              <a:t>案例：浏览器的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滚动条</a:t>
            </a:r>
            <a:endParaRPr lang="en-US" altLang="zh-CN" sz="2400" dirty="0" smtClean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js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b="1" dirty="0"/>
              <a:t>"</a:t>
            </a:r>
            <a:r>
              <a:rPr lang="en-US" altLang="zh-CN" sz="2400" b="1" dirty="0" err="1"/>
              <a:t>window.scrollTo</a:t>
            </a:r>
            <a:r>
              <a:rPr lang="en-US" altLang="zh-CN" sz="2400" b="1" dirty="0"/>
              <a:t>(100,300)"</a:t>
            </a:r>
            <a:br>
              <a:rPr lang="en-US" altLang="zh-CN" sz="2400" b="1" dirty="0"/>
            </a:br>
            <a:r>
              <a:rPr lang="en-US" altLang="zh-CN" sz="2400" dirty="0" err="1"/>
              <a:t>driver.execute_script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js</a:t>
            </a:r>
            <a:r>
              <a:rPr lang="en-US" altLang="zh-CN" sz="2400" dirty="0" smtClean="0"/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document.getElementById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myHeader</a:t>
            </a:r>
            <a:r>
              <a:rPr lang="en-US" altLang="zh-CN" sz="2400" dirty="0" smtClean="0"/>
              <a:t>").</a:t>
            </a:r>
            <a:r>
              <a:rPr lang="en-US" altLang="zh-CN" sz="2400" dirty="0"/>
              <a:t>click</a:t>
            </a:r>
            <a:r>
              <a:rPr lang="en-US" altLang="zh-CN" sz="2400" dirty="0" smtClean="0"/>
              <a:t>()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document.getElementById</a:t>
            </a:r>
            <a:r>
              <a:rPr lang="en-US" altLang="zh-CN" sz="2400" dirty="0" smtClean="0"/>
              <a:t>(“</a:t>
            </a:r>
            <a:r>
              <a:rPr lang="en-US" altLang="zh-CN" sz="2400" dirty="0" err="1" smtClean="0"/>
              <a:t>train_date</a:t>
            </a:r>
            <a:r>
              <a:rPr lang="en-US" altLang="zh-CN" sz="2400" dirty="0" smtClean="0"/>
              <a:t>").</a:t>
            </a:r>
            <a:r>
              <a:rPr lang="en-US" altLang="zh-CN" sz="2400" dirty="0" err="1" smtClean="0"/>
              <a:t>removeAttribute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readonly</a:t>
            </a:r>
            <a:r>
              <a:rPr lang="en-US" altLang="zh-CN" sz="2400" dirty="0" smtClean="0"/>
              <a:t>');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87474"/>
            <a:ext cx="6491064" cy="48605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JavaScript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453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微软雅黑" panose="020B0503020204020204" pitchFamily="34" charset="-122"/>
              </a:rPr>
              <a:t>HTML5</a:t>
            </a:r>
            <a:r>
              <a:rPr lang="zh-CN" altLang="en-US" sz="2600" dirty="0">
                <a:latin typeface="微软雅黑" panose="020B0503020204020204" pitchFamily="34" charset="-122"/>
              </a:rPr>
              <a:t>的设计目的是为了在移动设备上支持多媒体。</a:t>
            </a:r>
            <a:endParaRPr lang="en-US" altLang="zh-CN" sz="26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微软雅黑" panose="020B0503020204020204" pitchFamily="34" charset="-122"/>
              </a:rPr>
              <a:t>HTML5 </a:t>
            </a:r>
            <a:r>
              <a:rPr lang="zh-CN" altLang="en-US" sz="2600" dirty="0">
                <a:latin typeface="微软雅黑" panose="020B0503020204020204" pitchFamily="34" charset="-122"/>
              </a:rPr>
              <a:t>中的一些有趣的新特性</a:t>
            </a:r>
            <a:r>
              <a:rPr lang="zh-CN" altLang="en-US" sz="2600" dirty="0" smtClean="0">
                <a:latin typeface="微软雅黑" panose="020B0503020204020204" pitchFamily="34" charset="-122"/>
              </a:rPr>
              <a:t>：</a:t>
            </a:r>
            <a:r>
              <a:rPr lang="en-US" altLang="zh-CN" sz="2600" dirty="0">
                <a:latin typeface="微软雅黑" panose="020B0503020204020204" pitchFamily="34" charset="-122"/>
              </a:rPr>
              <a:t>http://videojs.com/</a:t>
            </a:r>
            <a:endParaRPr lang="zh-CN" altLang="en-US" sz="2600" dirty="0">
              <a:latin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200" dirty="0"/>
              <a:t>用于绘画的 </a:t>
            </a:r>
            <a:r>
              <a:rPr lang="en-US" altLang="zh-CN" sz="2200" dirty="0"/>
              <a:t>canvas </a:t>
            </a:r>
            <a:r>
              <a:rPr lang="zh-CN" altLang="en-US" sz="2200" dirty="0"/>
              <a:t>元素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200" dirty="0"/>
              <a:t>用于媒介回放的 </a:t>
            </a:r>
            <a:r>
              <a:rPr lang="en-US" altLang="zh-CN" sz="2200" dirty="0"/>
              <a:t>video </a:t>
            </a:r>
            <a:r>
              <a:rPr lang="zh-CN" altLang="en-US" sz="2200" dirty="0"/>
              <a:t>和 </a:t>
            </a:r>
            <a:r>
              <a:rPr lang="en-US" altLang="zh-CN" sz="2200" dirty="0"/>
              <a:t>audio </a:t>
            </a:r>
            <a:r>
              <a:rPr lang="zh-CN" altLang="en-US" sz="2200" dirty="0"/>
              <a:t>元素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200" dirty="0"/>
              <a:t>对本地离线存储的更好的支持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200" dirty="0"/>
              <a:t>新的特殊内容元素，比如 </a:t>
            </a:r>
            <a:r>
              <a:rPr lang="en-US" altLang="zh-CN" sz="2200" dirty="0"/>
              <a:t>article</a:t>
            </a:r>
            <a:r>
              <a:rPr lang="zh-CN" altLang="en-US" sz="2200" dirty="0"/>
              <a:t>、</a:t>
            </a:r>
            <a:r>
              <a:rPr lang="en-US" altLang="zh-CN" sz="2200" dirty="0"/>
              <a:t>footer</a:t>
            </a:r>
            <a:r>
              <a:rPr lang="zh-CN" altLang="en-US" sz="2200" dirty="0"/>
              <a:t>、</a:t>
            </a:r>
            <a:r>
              <a:rPr lang="en-US" altLang="zh-CN" sz="2200" dirty="0"/>
              <a:t>header</a:t>
            </a:r>
            <a:r>
              <a:rPr lang="zh-CN" altLang="en-US" sz="2200" dirty="0"/>
              <a:t>、</a:t>
            </a:r>
            <a:r>
              <a:rPr lang="en-US" altLang="zh-CN" sz="2200" dirty="0" err="1"/>
              <a:t>nav</a:t>
            </a:r>
            <a:r>
              <a:rPr lang="zh-CN" altLang="en-US" sz="2200" dirty="0"/>
              <a:t>、</a:t>
            </a:r>
            <a:r>
              <a:rPr lang="en-US" altLang="zh-CN" sz="2200" dirty="0"/>
              <a:t>section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200" dirty="0"/>
              <a:t>新的表单控件，比如 </a:t>
            </a:r>
            <a:r>
              <a:rPr lang="en-US" altLang="zh-CN" sz="2200" dirty="0"/>
              <a:t>calendar</a:t>
            </a:r>
            <a:r>
              <a:rPr lang="zh-CN" altLang="en-US" sz="2200" dirty="0"/>
              <a:t>、</a:t>
            </a:r>
            <a:r>
              <a:rPr lang="en-US" altLang="zh-CN" sz="2200" dirty="0"/>
              <a:t>date</a:t>
            </a:r>
            <a:r>
              <a:rPr lang="zh-CN" altLang="en-US" sz="2200" dirty="0"/>
              <a:t>、</a:t>
            </a:r>
            <a:r>
              <a:rPr lang="en-US" altLang="zh-CN" sz="2200" dirty="0"/>
              <a:t>time</a:t>
            </a:r>
            <a:r>
              <a:rPr lang="zh-CN" altLang="en-US" sz="2200" dirty="0"/>
              <a:t>、</a:t>
            </a:r>
            <a:r>
              <a:rPr lang="en-US" altLang="zh-CN" sz="2200" dirty="0"/>
              <a:t>email</a:t>
            </a:r>
            <a:r>
              <a:rPr lang="zh-CN" altLang="en-US" sz="2200" dirty="0"/>
              <a:t>、</a:t>
            </a:r>
            <a:r>
              <a:rPr lang="en-US" altLang="zh-CN" sz="2200" dirty="0" err="1"/>
              <a:t>url</a:t>
            </a:r>
            <a:r>
              <a:rPr lang="zh-CN" altLang="en-US" sz="2200" dirty="0"/>
              <a:t>、</a:t>
            </a:r>
            <a:r>
              <a:rPr lang="en-US" altLang="zh-CN" sz="2200" dirty="0" err="1" smtClean="0"/>
              <a:t>searc</a:t>
            </a:r>
            <a:endParaRPr lang="en-US" altLang="zh-CN" sz="2200" dirty="0" smtClean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zh-CN" altLang="en-US" sz="2200" dirty="0" smtClean="0"/>
              <a:t>使用</a:t>
            </a:r>
            <a:r>
              <a:rPr lang="en-US" altLang="zh-CN" sz="2200" dirty="0" smtClean="0">
                <a:solidFill>
                  <a:srgbClr val="FF0000"/>
                </a:solidFill>
              </a:rPr>
              <a:t>javascript</a:t>
            </a:r>
            <a:r>
              <a:rPr lang="zh-CN" altLang="en-US" sz="2200" dirty="0" smtClean="0"/>
              <a:t>可完成</a:t>
            </a:r>
            <a:r>
              <a:rPr lang="en-US" altLang="zh-CN" sz="2200" dirty="0" smtClean="0"/>
              <a:t>HTML5</a:t>
            </a:r>
            <a:r>
              <a:rPr lang="zh-CN" altLang="en-US" sz="2200" dirty="0" smtClean="0"/>
              <a:t>元素的测试</a:t>
            </a:r>
            <a:endParaRPr lang="en-US" altLang="zh-CN" sz="2200" dirty="0"/>
          </a:p>
          <a:p>
            <a:endParaRPr lang="en-US" altLang="zh-CN" sz="135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41480"/>
            <a:ext cx="6243869" cy="39489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Html5</a:t>
            </a:r>
            <a:r>
              <a:rPr lang="zh-CN" altLang="en-US" dirty="0" smtClean="0"/>
              <a:t>的介绍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57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>
                <a:latin typeface="微软雅黑" panose="020B0503020204020204" pitchFamily="34" charset="-122"/>
              </a:rPr>
              <a:t>driver.get_screenshot_as_file</a:t>
            </a:r>
            <a:r>
              <a:rPr lang="en-US" altLang="zh-CN" sz="2400" dirty="0">
                <a:latin typeface="微软雅黑" panose="020B0503020204020204" pitchFamily="34" charset="-122"/>
              </a:rPr>
              <a:t>(</a:t>
            </a:r>
            <a:r>
              <a:rPr lang="en-US" altLang="zh-CN" sz="2400" b="1" dirty="0">
                <a:latin typeface="微软雅黑" panose="020B0503020204020204" pitchFamily="34" charset="-122"/>
              </a:rPr>
              <a:t>"d:\\demo</a:t>
            </a:r>
            <a:r>
              <a:rPr lang="en-US" altLang="zh-CN" sz="2400" b="1" dirty="0" smtClean="0">
                <a:latin typeface="微软雅黑" panose="020B0503020204020204" pitchFamily="34" charset="-122"/>
              </a:rPr>
              <a:t>\\20180711.png</a:t>
            </a:r>
            <a:r>
              <a:rPr lang="en-US" altLang="zh-CN" sz="2400" b="1" dirty="0">
                <a:latin typeface="微软雅黑" panose="020B0503020204020204" pitchFamily="34" charset="-122"/>
              </a:rPr>
              <a:t>"</a:t>
            </a:r>
            <a:r>
              <a:rPr lang="en-US" altLang="zh-CN" sz="2400" dirty="0">
                <a:latin typeface="微软雅黑" panose="020B0503020204020204" pitchFamily="34" charset="-122"/>
              </a:rPr>
              <a:t>)</a:t>
            </a:r>
            <a:endParaRPr lang="zh-CN" alt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窗口截图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128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</a:rPr>
              <a:t>close() </a:t>
            </a:r>
            <a:r>
              <a:rPr lang="zh-CN" altLang="en-US" dirty="0" smtClean="0">
                <a:latin typeface="微软雅黑" panose="020B0503020204020204" pitchFamily="34" charset="-122"/>
              </a:rPr>
              <a:t>关闭当前窗口</a:t>
            </a:r>
            <a:endParaRPr lang="en-US" altLang="zh-CN" dirty="0" smtClean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</a:rPr>
              <a:t>quit() </a:t>
            </a:r>
            <a:r>
              <a:rPr lang="zh-CN" altLang="en-US" dirty="0" smtClean="0">
                <a:latin typeface="微软雅黑" panose="020B0503020204020204" pitchFamily="34" charset="-122"/>
              </a:rPr>
              <a:t>退出相关的驱动程序和关闭所有窗口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关闭窗口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58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import </a:t>
            </a:r>
            <a:r>
              <a:rPr lang="en-US" altLang="zh-CN" dirty="0"/>
              <a:t>logging</a:t>
            </a:r>
            <a:br>
              <a:rPr lang="en-US" altLang="zh-CN" dirty="0"/>
            </a:br>
            <a:r>
              <a:rPr lang="en-US" altLang="zh-CN" dirty="0" err="1"/>
              <a:t>logging.basicConfig</a:t>
            </a:r>
            <a:r>
              <a:rPr lang="en-US" altLang="zh-CN" dirty="0"/>
              <a:t>(level=</a:t>
            </a:r>
            <a:r>
              <a:rPr lang="en-US" altLang="zh-CN" dirty="0" err="1"/>
              <a:t>logging.DEBUG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可以捕捉到客户端向服务器发送的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logging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492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>
                <a:latin typeface="+mn-ea"/>
                <a:ea typeface="+mn-ea"/>
              </a:rPr>
              <a:t>15.1  </a:t>
            </a:r>
            <a:r>
              <a:rPr lang="zh-CN" altLang="en-US" sz="3600" b="1" dirty="0">
                <a:latin typeface="+mn-ea"/>
                <a:ea typeface="+mn-ea"/>
              </a:rPr>
              <a:t>环境搭建</a:t>
            </a:r>
            <a:endParaRPr lang="en-US" altLang="zh-CN" sz="3600" b="1" dirty="0">
              <a:latin typeface="+mn-ea"/>
              <a:ea typeface="+mn-ea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>
                <a:latin typeface="+mn-ea"/>
                <a:ea typeface="+mn-ea"/>
              </a:rPr>
              <a:t>15.2  Selenium</a:t>
            </a:r>
            <a:r>
              <a:rPr lang="zh-CN" altLang="en-US" sz="3600" b="1" dirty="0">
                <a:latin typeface="+mn-ea"/>
                <a:ea typeface="+mn-ea"/>
              </a:rPr>
              <a:t>常用</a:t>
            </a:r>
            <a:r>
              <a:rPr lang="en-US" altLang="zh-CN" sz="3600" b="1" dirty="0">
                <a:latin typeface="+mn-ea"/>
                <a:ea typeface="+mn-ea"/>
              </a:rPr>
              <a:t>API</a:t>
            </a: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 smtClean="0">
                <a:solidFill>
                  <a:srgbClr val="FF0000"/>
                </a:solidFill>
                <a:latin typeface="+mn-ea"/>
                <a:ea typeface="+mn-ea"/>
              </a:rPr>
              <a:t>15.3  </a:t>
            </a:r>
            <a:r>
              <a:rPr lang="en-US" altLang="zh-CN" sz="3600" b="1" dirty="0" err="1">
                <a:solidFill>
                  <a:srgbClr val="FF0000"/>
                </a:solidFill>
                <a:latin typeface="+mn-ea"/>
                <a:ea typeface="+mn-ea"/>
              </a:rPr>
              <a:t>Unittest</a:t>
            </a:r>
            <a:r>
              <a:rPr lang="zh-CN" altLang="zh-CN" sz="3600" b="1" dirty="0">
                <a:solidFill>
                  <a:srgbClr val="FF0000"/>
                </a:solidFill>
                <a:latin typeface="+mn-ea"/>
                <a:ea typeface="+mn-ea"/>
              </a:rPr>
              <a:t>单元测试</a:t>
            </a:r>
            <a:r>
              <a:rPr lang="zh-CN" altLang="zh-CN" sz="3600" b="1" dirty="0" smtClean="0">
                <a:solidFill>
                  <a:srgbClr val="FF0000"/>
                </a:solidFill>
                <a:latin typeface="+mn-ea"/>
                <a:ea typeface="+mn-ea"/>
              </a:rPr>
              <a:t>框架</a:t>
            </a:r>
            <a:endParaRPr lang="en-US" altLang="zh-CN" sz="36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 smtClean="0">
                <a:latin typeface="+mn-ea"/>
                <a:ea typeface="+mn-ea"/>
              </a:rPr>
              <a:t>15.4  </a:t>
            </a:r>
            <a:r>
              <a:rPr lang="en-US" altLang="zh-CN" sz="3600" b="1" dirty="0">
                <a:latin typeface="+mn-ea"/>
                <a:ea typeface="+mn-ea"/>
              </a:rPr>
              <a:t>Page Object</a:t>
            </a:r>
            <a:r>
              <a:rPr lang="zh-CN" altLang="zh-CN" sz="3600" b="1" dirty="0">
                <a:latin typeface="+mn-ea"/>
                <a:ea typeface="+mn-ea"/>
              </a:rPr>
              <a:t>设计模式</a:t>
            </a:r>
            <a:endParaRPr lang="en-US" altLang="zh-CN" sz="3600" b="1" dirty="0">
              <a:latin typeface="+mn-ea"/>
              <a:ea typeface="+mn-ea"/>
            </a:endParaRPr>
          </a:p>
          <a:p>
            <a:pPr marL="109537" indent="0">
              <a:spcBef>
                <a:spcPts val="1200"/>
              </a:spcBef>
              <a:buNone/>
            </a:pP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42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4289" y="878325"/>
            <a:ext cx="8229600" cy="3394472"/>
          </a:xfrm>
        </p:spPr>
        <p:txBody>
          <a:bodyPr/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</a:rPr>
              <a:t>单元测试框架 </a:t>
            </a:r>
            <a:r>
              <a:rPr lang="en-US" altLang="zh-CN" sz="2400" dirty="0" err="1">
                <a:latin typeface="微软雅黑" panose="020B0503020204020204" pitchFamily="34" charset="-122"/>
              </a:rPr>
              <a:t>Xunit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单元测试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4" t="50000" r="-5392"/>
          <a:stretch/>
        </p:blipFill>
        <p:spPr bwMode="auto">
          <a:xfrm>
            <a:off x="4067944" y="3443653"/>
            <a:ext cx="5256584" cy="1287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https://ss2.baidu.com/6ONYsjip0QIZ8tyhnq/it/u=1510317141,3452983699&amp;fm=58&amp;s=4BC6BC52D680DF1302C080F4020090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815666"/>
            <a:ext cx="2551707" cy="119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testng.org/doc/pics/book-cov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164" y="1533589"/>
            <a:ext cx="1738354" cy="130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36sign.com/nunit/img/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62" y="3712203"/>
            <a:ext cx="1873471" cy="75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6030957" y="2185471"/>
            <a:ext cx="252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CN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Unit</a:t>
            </a:r>
            <a:r>
              <a:rPr lang="en-US" altLang="zh-CN" sz="54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test</a:t>
            </a:r>
            <a:endParaRPr lang="zh-CN" altLang="en-US" sz="5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46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https://www.python.org/downloads/windows/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安装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0956" y="4051231"/>
            <a:ext cx="36371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b="1" dirty="0"/>
              <a:t>由于</a:t>
            </a:r>
            <a:r>
              <a:rPr lang="en-US" altLang="zh-CN" sz="1350" b="1" dirty="0">
                <a:solidFill>
                  <a:srgbClr val="C00000"/>
                </a:solidFill>
              </a:rPr>
              <a:t>3.x</a:t>
            </a:r>
            <a:r>
              <a:rPr lang="zh-CN" altLang="en-US" sz="1350" b="1" dirty="0"/>
              <a:t>版越来越普及，以最新的</a:t>
            </a:r>
            <a:r>
              <a:rPr lang="en-US" altLang="zh-CN" sz="1350" b="1" dirty="0"/>
              <a:t>Python </a:t>
            </a:r>
            <a:r>
              <a:rPr lang="en-US" altLang="zh-CN" sz="1350" b="1" dirty="0" smtClean="0">
                <a:solidFill>
                  <a:srgbClr val="C00000"/>
                </a:solidFill>
              </a:rPr>
              <a:t>3.7</a:t>
            </a:r>
            <a:r>
              <a:rPr lang="zh-CN" altLang="en-US" sz="1350" b="1" dirty="0" smtClean="0"/>
              <a:t>版本</a:t>
            </a:r>
            <a:r>
              <a:rPr lang="zh-CN" altLang="en-US" sz="1350" b="1" dirty="0"/>
              <a:t>为基础。</a:t>
            </a:r>
            <a:r>
              <a:rPr lang="en-US" altLang="zh-CN" sz="1350" b="1" dirty="0"/>
              <a:t>Python</a:t>
            </a:r>
            <a:r>
              <a:rPr lang="zh-CN" altLang="en-US" sz="1350" b="1" dirty="0"/>
              <a:t>版本是最新的</a:t>
            </a:r>
            <a:r>
              <a:rPr lang="en-US" altLang="zh-CN" sz="1350" b="1" dirty="0" smtClean="0">
                <a:solidFill>
                  <a:srgbClr val="C00000"/>
                </a:solidFill>
              </a:rPr>
              <a:t>3.7x</a:t>
            </a:r>
            <a:endParaRPr lang="zh-CN" altLang="en-US" sz="1350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77" y="1707654"/>
            <a:ext cx="5248275" cy="223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665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如果不</a:t>
            </a:r>
            <a:r>
              <a:rPr lang="zh-CN" altLang="en-US" sz="2800" dirty="0" smtClean="0"/>
              <a:t>使用</a:t>
            </a:r>
            <a:r>
              <a:rPr lang="en-US" altLang="zh-CN" sz="2800" dirty="0" err="1" smtClean="0"/>
              <a:t>unittest</a:t>
            </a:r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08" y="680207"/>
            <a:ext cx="3371850" cy="394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1" y="681540"/>
            <a:ext cx="4432759" cy="405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293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/>
              <a:t>if </a:t>
            </a:r>
            <a:r>
              <a:rPr lang="en-US" altLang="zh-CN" dirty="0"/>
              <a:t>__name__ == '__main</a:t>
            </a:r>
            <a:r>
              <a:rPr lang="en-US" altLang="zh-CN" dirty="0" smtClean="0"/>
              <a:t>__'</a:t>
            </a:r>
            <a:r>
              <a:rPr lang="zh-CN" altLang="en-US" dirty="0" smtClean="0"/>
              <a:t>：</a:t>
            </a:r>
            <a:r>
              <a:rPr lang="zh-CN" altLang="en-US" dirty="0"/>
              <a:t>当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zh-CN" altLang="en-US" dirty="0"/>
              <a:t>文件被直接运行时，</a:t>
            </a:r>
            <a:r>
              <a:rPr lang="en-US" altLang="zh-CN" dirty="0"/>
              <a:t>if __name__ == '__main__'</a:t>
            </a:r>
            <a:r>
              <a:rPr lang="zh-CN" altLang="en-US" dirty="0"/>
              <a:t>之下的代码块将被运行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当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zh-CN" altLang="en-US" dirty="0"/>
              <a:t>文件以模块形式被导入时，</a:t>
            </a:r>
            <a:r>
              <a:rPr lang="en-US" altLang="zh-CN" dirty="0"/>
              <a:t>if __name__ == '__main__'</a:t>
            </a:r>
            <a:r>
              <a:rPr lang="zh-CN" altLang="en-US" dirty="0"/>
              <a:t>之下的代码块不被运行。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if __name</a:t>
            </a:r>
            <a:r>
              <a:rPr lang="en-US" altLang="zh-CN" dirty="0" smtClean="0"/>
              <a:t>__</a:t>
            </a:r>
            <a:r>
              <a:rPr lang="zh-CN" altLang="en-US" dirty="0" smtClean="0"/>
              <a:t>模块的内置属性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5012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4644008" y="1258863"/>
            <a:ext cx="3816424" cy="339447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unittest.main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()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使用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TestLoader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类搜索所有包含在该模块以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“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test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”命名开头的测试方法，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并自动执行它们，</a:t>
            </a:r>
            <a:r>
              <a:rPr lang="zh-CN" altLang="en-US" sz="2000" dirty="0"/>
              <a:t>执行方法的默认顺序是：根据</a:t>
            </a:r>
            <a:r>
              <a:rPr lang="en-US" altLang="zh-CN" sz="2000" dirty="0"/>
              <a:t>ASCII</a:t>
            </a:r>
            <a:r>
              <a:rPr lang="zh-CN" altLang="en-US" sz="2000" dirty="0"/>
              <a:t>码的顺序加载测试用例，数字与字母的顺序为：</a:t>
            </a:r>
            <a:r>
              <a:rPr lang="en-US" altLang="zh-CN" sz="2000" dirty="0"/>
              <a:t>0-9</a:t>
            </a:r>
            <a:r>
              <a:rPr lang="zh-CN" altLang="en-US" sz="2000" dirty="0"/>
              <a:t>，</a:t>
            </a:r>
            <a:r>
              <a:rPr lang="en-US" altLang="zh-CN" sz="2000" dirty="0"/>
              <a:t>A-Z</a:t>
            </a:r>
            <a:r>
              <a:rPr lang="zh-CN" altLang="en-US" sz="2000" dirty="0"/>
              <a:t>，</a:t>
            </a:r>
            <a:r>
              <a:rPr lang="en-US" altLang="zh-CN" sz="2000" dirty="0"/>
              <a:t>a-z</a:t>
            </a:r>
            <a:r>
              <a:rPr lang="zh-CN" altLang="en-US" sz="2000" dirty="0"/>
              <a:t>。所以以</a:t>
            </a:r>
            <a:r>
              <a:rPr lang="en-US" altLang="zh-CN" sz="2000" dirty="0"/>
              <a:t>A</a:t>
            </a:r>
            <a:r>
              <a:rPr lang="zh-CN" altLang="en-US" sz="2000" dirty="0"/>
              <a:t>开头的测试用例方法会优先执行，以</a:t>
            </a:r>
            <a:r>
              <a:rPr lang="en-US" altLang="zh-CN" sz="2000" dirty="0"/>
              <a:t>a</a:t>
            </a:r>
            <a:r>
              <a:rPr lang="zh-CN" altLang="en-US" sz="2000" dirty="0"/>
              <a:t>开头会后执行。</a:t>
            </a:r>
            <a:endParaRPr lang="zh-CN" altLang="en-US" sz="2000" b="1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使用</a:t>
            </a:r>
            <a:r>
              <a:rPr lang="en-US" altLang="zh-CN" sz="2800" dirty="0" err="1" smtClean="0"/>
              <a:t>unittest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6" y="789552"/>
            <a:ext cx="4124325" cy="3294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976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测试类必须继承</a:t>
            </a:r>
            <a:r>
              <a:rPr lang="en-US" altLang="zh-CN" dirty="0" err="1" smtClean="0"/>
              <a:t>unittest.TestCase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测试方法必须以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开头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使用断言  </a:t>
            </a:r>
            <a:r>
              <a:rPr lang="en-US" altLang="zh-CN" dirty="0" err="1" smtClean="0"/>
              <a:t>self.assertEqual</a:t>
            </a:r>
            <a:r>
              <a:rPr lang="en-US" altLang="zh-CN" dirty="0" smtClean="0"/>
              <a:t>(result</a:t>
            </a:r>
            <a:r>
              <a:rPr lang="en-US" altLang="zh-CN" dirty="0"/>
              <a:t>, 5)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运行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/>
              <a:t>if </a:t>
            </a:r>
            <a:r>
              <a:rPr lang="en-US" altLang="zh-CN" dirty="0"/>
              <a:t>__name__ == </a:t>
            </a:r>
            <a:r>
              <a:rPr lang="en-US" altLang="zh-CN" b="1" dirty="0"/>
              <a:t>'__main__'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unittest.main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 smtClean="0"/>
              <a:t>unittest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51047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5511206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unittest</a:t>
            </a:r>
            <a:r>
              <a:rPr lang="zh-CN" altLang="en-US" dirty="0" smtClean="0"/>
              <a:t>四个重要的概念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070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</a:rPr>
              <a:t>TestCase</a:t>
            </a:r>
            <a:r>
              <a:rPr lang="zh-CN" altLang="en-US" sz="2400" dirty="0">
                <a:latin typeface="微软雅黑" panose="020B0503020204020204" pitchFamily="34" charset="-122"/>
              </a:rPr>
              <a:t>类，所有测试用例类继承的基本类。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class </a:t>
            </a:r>
            <a:r>
              <a:rPr lang="en-US" altLang="zh-CN" sz="2000" dirty="0" err="1"/>
              <a:t>TestCount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unittest.TestCase</a:t>
            </a:r>
            <a:r>
              <a:rPr lang="en-US" altLang="zh-CN" sz="2000" dirty="0"/>
              <a:t>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</a:rPr>
              <a:t>TestSuite</a:t>
            </a:r>
            <a:r>
              <a:rPr lang="zh-CN" altLang="en-US" sz="2400" dirty="0">
                <a:latin typeface="微软雅黑" panose="020B0503020204020204" pitchFamily="34" charset="-122"/>
              </a:rPr>
              <a:t>类，多个测试用例集合在一起来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执行，顺序为先加入先执行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suite = </a:t>
            </a:r>
            <a:r>
              <a:rPr lang="en-US" altLang="zh-CN" sz="2000" dirty="0" err="1"/>
              <a:t>unittest.TestSuite</a:t>
            </a:r>
            <a:r>
              <a:rPr lang="en-US" altLang="zh-CN" sz="2000" dirty="0"/>
              <a:t>()</a:t>
            </a:r>
            <a:br>
              <a:rPr lang="en-US" altLang="zh-CN" sz="2000" dirty="0"/>
            </a:br>
            <a:r>
              <a:rPr lang="en-US" altLang="zh-CN" sz="2000" dirty="0" err="1"/>
              <a:t>suite.addTest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TestCount</a:t>
            </a:r>
            <a:r>
              <a:rPr lang="en-US" altLang="zh-CN" sz="2000" dirty="0"/>
              <a:t>('</a:t>
            </a:r>
            <a:r>
              <a:rPr lang="en-US" altLang="zh-CN" sz="2000" dirty="0" err="1"/>
              <a:t>test_add</a:t>
            </a:r>
            <a:r>
              <a:rPr lang="en-US" altLang="zh-CN" sz="2000" dirty="0"/>
              <a:t>'))</a:t>
            </a:r>
            <a:br>
              <a:rPr lang="en-US" altLang="zh-CN" sz="2000" dirty="0"/>
            </a:br>
            <a:r>
              <a:rPr lang="en-US" altLang="zh-CN" sz="2000" dirty="0" err="1"/>
              <a:t>suite.addTest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TestCount</a:t>
            </a:r>
            <a:r>
              <a:rPr lang="en-US" altLang="zh-CN" sz="2000" dirty="0"/>
              <a:t>('</a:t>
            </a:r>
            <a:r>
              <a:rPr lang="en-US" altLang="zh-CN" sz="2000" dirty="0" err="1"/>
              <a:t>test_sub</a:t>
            </a:r>
            <a:r>
              <a:rPr lang="en-US" altLang="zh-CN" sz="2000" dirty="0" smtClean="0"/>
              <a:t>'))</a:t>
            </a:r>
            <a:endParaRPr lang="en-US" altLang="zh-CN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unittest</a:t>
            </a:r>
            <a:r>
              <a:rPr lang="zh-CN" altLang="en-US" dirty="0"/>
              <a:t>四个重要的概念</a:t>
            </a:r>
          </a:p>
        </p:txBody>
      </p:sp>
    </p:spTree>
    <p:extLst>
      <p:ext uri="{BB962C8B-B14F-4D97-AF65-F5344CB8AC3E}">
        <p14:creationId xmlns:p14="http://schemas.microsoft.com/office/powerpoint/2010/main" val="346867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35546"/>
            <a:ext cx="8460630" cy="375557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TextTestRunner</a:t>
            </a:r>
            <a:r>
              <a:rPr lang="zh-CN" altLang="en-US" sz="2000" dirty="0" smtClean="0"/>
              <a:t>类</a:t>
            </a:r>
            <a:r>
              <a:rPr lang="zh-CN" altLang="en-US" sz="2000" dirty="0"/>
              <a:t>，通过该类下面的</a:t>
            </a:r>
            <a:r>
              <a:rPr lang="en-US" altLang="zh-CN" sz="2000" dirty="0"/>
              <a:t>run()</a:t>
            </a:r>
            <a:r>
              <a:rPr lang="zh-CN" altLang="en-US" sz="2000" dirty="0"/>
              <a:t>方法来运行</a:t>
            </a:r>
            <a:r>
              <a:rPr lang="en-US" altLang="zh-CN" sz="2000" dirty="0"/>
              <a:t>suite</a:t>
            </a:r>
            <a:r>
              <a:rPr lang="zh-CN" altLang="en-US" sz="2000" dirty="0"/>
              <a:t>所组装的测试用例，入参为</a:t>
            </a:r>
            <a:r>
              <a:rPr lang="en-US" altLang="zh-CN" sz="2000" dirty="0"/>
              <a:t>suite</a:t>
            </a:r>
            <a:r>
              <a:rPr lang="zh-CN" altLang="en-US" sz="2000" dirty="0"/>
              <a:t>测试套件。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runner = </a:t>
            </a:r>
            <a:r>
              <a:rPr lang="en-US" altLang="zh-CN" sz="2000" dirty="0" err="1"/>
              <a:t>unittest.TextTestRunner</a:t>
            </a:r>
            <a:r>
              <a:rPr lang="en-US" altLang="zh-CN" sz="2000" dirty="0"/>
              <a:t>()</a:t>
            </a:r>
            <a:br>
              <a:rPr lang="en-US" altLang="zh-CN" sz="2000" dirty="0"/>
            </a:br>
            <a:r>
              <a:rPr lang="en-US" altLang="zh-CN" sz="2000" dirty="0" err="1"/>
              <a:t>runner.run</a:t>
            </a:r>
            <a:r>
              <a:rPr lang="en-US" altLang="zh-CN" sz="2000" dirty="0"/>
              <a:t>(suite</a:t>
            </a:r>
            <a:r>
              <a:rPr lang="en-US" altLang="zh-CN" sz="2000" dirty="0" smtClean="0"/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Text Fixture</a:t>
            </a:r>
            <a:r>
              <a:rPr lang="zh-CN" altLang="en-US" sz="2000" dirty="0"/>
              <a:t>类</a:t>
            </a:r>
            <a:r>
              <a:rPr lang="zh-CN" altLang="en-US" sz="2000" dirty="0" smtClean="0"/>
              <a:t>，通过覆盖</a:t>
            </a:r>
            <a:r>
              <a:rPr lang="en-US" altLang="zh-CN" sz="2000" dirty="0" smtClean="0"/>
              <a:t>TestCase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setUp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tearDown</a:t>
            </a:r>
            <a:r>
              <a:rPr lang="en-US" altLang="zh-CN" sz="2000" dirty="0" smtClean="0"/>
              <a:t>()</a:t>
            </a:r>
            <a:r>
              <a:rPr lang="zh-CN" altLang="en-US" sz="2000" dirty="0"/>
              <a:t>来</a:t>
            </a:r>
            <a:r>
              <a:rPr lang="zh-CN" altLang="en-US" sz="2000" dirty="0" smtClean="0"/>
              <a:t>实现环境的创建与销毁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def </a:t>
            </a:r>
            <a:r>
              <a:rPr lang="en-US" altLang="zh-CN" sz="2000" dirty="0" err="1"/>
              <a:t>setUp</a:t>
            </a:r>
            <a:r>
              <a:rPr lang="en-US" altLang="zh-CN" sz="2000" dirty="0"/>
              <a:t>(self):</a:t>
            </a:r>
            <a:br>
              <a:rPr lang="en-US" altLang="zh-CN" sz="2000" dirty="0"/>
            </a:br>
            <a:r>
              <a:rPr lang="en-US" altLang="zh-CN" sz="2000" dirty="0"/>
              <a:t>    print("</a:t>
            </a:r>
            <a:r>
              <a:rPr lang="en-US" altLang="zh-CN" sz="2000" dirty="0" err="1"/>
              <a:t>setUp</a:t>
            </a:r>
            <a:r>
              <a:rPr lang="en-US" altLang="zh-CN" sz="2000" dirty="0"/>
              <a:t>")</a:t>
            </a:r>
            <a:br>
              <a:rPr lang="en-US" altLang="zh-CN" sz="2000" dirty="0"/>
            </a:br>
            <a:r>
              <a:rPr lang="en-US" altLang="zh-CN" sz="2000" dirty="0" smtClean="0"/>
              <a:t>def </a:t>
            </a:r>
            <a:r>
              <a:rPr lang="en-US" altLang="zh-CN" sz="2000" dirty="0" err="1"/>
              <a:t>tearDown</a:t>
            </a:r>
            <a:r>
              <a:rPr lang="en-US" altLang="zh-CN" sz="2000" dirty="0"/>
              <a:t>(self):</a:t>
            </a:r>
            <a:br>
              <a:rPr lang="en-US" altLang="zh-CN" sz="2000" dirty="0"/>
            </a:br>
            <a:r>
              <a:rPr lang="en-US" altLang="zh-CN" sz="2000" dirty="0"/>
              <a:t>    print("</a:t>
            </a:r>
            <a:r>
              <a:rPr lang="en-US" altLang="zh-CN" sz="2000" dirty="0" err="1"/>
              <a:t>tearDown</a:t>
            </a:r>
            <a:r>
              <a:rPr lang="en-US" altLang="zh-CN" sz="2000" dirty="0"/>
              <a:t>")</a:t>
            </a:r>
            <a:endParaRPr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unittest</a:t>
            </a:r>
            <a:r>
              <a:rPr lang="zh-CN" altLang="en-US" dirty="0"/>
              <a:t>四个重要的概念</a:t>
            </a:r>
          </a:p>
        </p:txBody>
      </p:sp>
      <p:sp>
        <p:nvSpPr>
          <p:cNvPr id="4" name="矩形 3"/>
          <p:cNvSpPr/>
          <p:nvPr/>
        </p:nvSpPr>
        <p:spPr>
          <a:xfrm>
            <a:off x="3203848" y="3165816"/>
            <a:ext cx="56166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setUp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setUp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用于每个测试用例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执行前的初始化工作。如测试用例中需要访问浏览器，可以在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setUp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中实例化浏览器驱动。</a:t>
            </a:r>
          </a:p>
          <a:p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tearDown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tearDown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用于每个测试用例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执行之后的善后工作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。如：关闭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</a:p>
        </p:txBody>
      </p:sp>
    </p:spTree>
    <p:extLst>
      <p:ext uri="{BB962C8B-B14F-4D97-AF65-F5344CB8AC3E}">
        <p14:creationId xmlns:p14="http://schemas.microsoft.com/office/powerpoint/2010/main" val="120028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789553"/>
            <a:ext cx="8229600" cy="339447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</a:rPr>
              <a:t>断言方法：在执行测试用例的过程中，最终用例是否执行通过，是通过判断测试得到的实际结果和预期结果是否相等决定的。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marL="733648" lvl="1" indent="-457200" defTabSz="734713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dirty="0" err="1">
                <a:latin typeface="微软雅黑" panose="020B0503020204020204" pitchFamily="34" charset="-122"/>
              </a:rPr>
              <a:t>assertEqual</a:t>
            </a:r>
            <a:r>
              <a:rPr lang="en-US" altLang="zh-CN" sz="2400" dirty="0">
                <a:latin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</a:rPr>
              <a:t>a,b</a:t>
            </a:r>
            <a:r>
              <a:rPr lang="zh-CN" altLang="en-US" sz="2400" dirty="0">
                <a:latin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</a:rPr>
              <a:t>[</a:t>
            </a:r>
            <a:r>
              <a:rPr lang="en-US" altLang="zh-CN" sz="2400" dirty="0" err="1">
                <a:latin typeface="微软雅黑" panose="020B0503020204020204" pitchFamily="34" charset="-122"/>
              </a:rPr>
              <a:t>msg</a:t>
            </a:r>
            <a:r>
              <a:rPr lang="en-US" altLang="zh-CN" sz="2400" dirty="0">
                <a:latin typeface="微软雅黑" panose="020B0503020204020204" pitchFamily="34" charset="-122"/>
              </a:rPr>
              <a:t>='</a:t>
            </a:r>
            <a:r>
              <a:rPr lang="zh-CN" altLang="en-US" sz="2400" dirty="0">
                <a:latin typeface="微软雅黑" panose="020B0503020204020204" pitchFamily="34" charset="-122"/>
              </a:rPr>
              <a:t>测试失败时打印的信息</a:t>
            </a:r>
            <a:r>
              <a:rPr lang="en-US" altLang="zh-CN" sz="2400" dirty="0">
                <a:latin typeface="微软雅黑" panose="020B0503020204020204" pitchFamily="34" charset="-122"/>
              </a:rPr>
              <a:t>']):</a:t>
            </a:r>
            <a:r>
              <a:rPr lang="zh-CN" altLang="en-US" sz="2400" dirty="0">
                <a:latin typeface="微软雅黑" panose="020B0503020204020204" pitchFamily="34" charset="-122"/>
              </a:rPr>
              <a:t>断言</a:t>
            </a:r>
            <a:r>
              <a:rPr lang="en-US" altLang="zh-CN" sz="2400" dirty="0">
                <a:latin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</a:rPr>
              <a:t>是否相等，相等则测试用例通过。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marL="733648" lvl="1" indent="-457200" defTabSz="734713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dirty="0" err="1">
                <a:latin typeface="微软雅黑" panose="020B0503020204020204" pitchFamily="34" charset="-122"/>
              </a:rPr>
              <a:t>assertNotEqual</a:t>
            </a:r>
            <a:r>
              <a:rPr lang="en-US" altLang="zh-CN" sz="2400" dirty="0">
                <a:latin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</a:rPr>
              <a:t>a,b</a:t>
            </a:r>
            <a:r>
              <a:rPr lang="zh-CN" altLang="en-US" sz="2400" dirty="0">
                <a:latin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</a:rPr>
              <a:t>[</a:t>
            </a:r>
            <a:r>
              <a:rPr lang="en-US" altLang="zh-CN" sz="2400" dirty="0" err="1">
                <a:latin typeface="微软雅黑" panose="020B0503020204020204" pitchFamily="34" charset="-122"/>
              </a:rPr>
              <a:t>msg</a:t>
            </a:r>
            <a:r>
              <a:rPr lang="en-US" altLang="zh-CN" sz="2400" dirty="0">
                <a:latin typeface="微软雅黑" panose="020B0503020204020204" pitchFamily="34" charset="-122"/>
              </a:rPr>
              <a:t>='</a:t>
            </a:r>
            <a:r>
              <a:rPr lang="zh-CN" altLang="en-US" sz="2400" dirty="0">
                <a:latin typeface="微软雅黑" panose="020B0503020204020204" pitchFamily="34" charset="-122"/>
              </a:rPr>
              <a:t>测试失败时打印的信息</a:t>
            </a:r>
            <a:r>
              <a:rPr lang="en-US" altLang="zh-CN" sz="2400" dirty="0">
                <a:latin typeface="微软雅黑" panose="020B0503020204020204" pitchFamily="34" charset="-122"/>
              </a:rPr>
              <a:t>']):</a:t>
            </a:r>
            <a:r>
              <a:rPr lang="zh-CN" altLang="en-US" sz="2400" dirty="0">
                <a:latin typeface="微软雅黑" panose="020B0503020204020204" pitchFamily="34" charset="-122"/>
              </a:rPr>
              <a:t>断言</a:t>
            </a:r>
            <a:r>
              <a:rPr lang="en-US" altLang="zh-CN" sz="2400" dirty="0">
                <a:latin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</a:rPr>
              <a:t>是否相等，不相等则测试用例通过。</a:t>
            </a:r>
          </a:p>
          <a:p>
            <a:pPr marL="733648" lvl="1" indent="-457200" defTabSz="734713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dirty="0" err="1">
                <a:latin typeface="微软雅黑" panose="020B0503020204020204" pitchFamily="34" charset="-122"/>
              </a:rPr>
              <a:t>assertTrue</a:t>
            </a:r>
            <a:r>
              <a:rPr lang="en-US" altLang="zh-CN" sz="2400" dirty="0">
                <a:latin typeface="微软雅黑" panose="020B0503020204020204" pitchFamily="34" charset="-122"/>
              </a:rPr>
              <a:t>(x</a:t>
            </a:r>
            <a:r>
              <a:rPr lang="zh-CN" altLang="en-US" sz="2400" dirty="0">
                <a:latin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</a:rPr>
              <a:t>[</a:t>
            </a:r>
            <a:r>
              <a:rPr lang="en-US" altLang="zh-CN" sz="2400" dirty="0" err="1">
                <a:latin typeface="微软雅黑" panose="020B0503020204020204" pitchFamily="34" charset="-122"/>
              </a:rPr>
              <a:t>msg</a:t>
            </a:r>
            <a:r>
              <a:rPr lang="en-US" altLang="zh-CN" sz="2400" dirty="0">
                <a:latin typeface="微软雅黑" panose="020B0503020204020204" pitchFamily="34" charset="-122"/>
              </a:rPr>
              <a:t>='</a:t>
            </a:r>
            <a:r>
              <a:rPr lang="zh-CN" altLang="en-US" sz="2400" dirty="0">
                <a:latin typeface="微软雅黑" panose="020B0503020204020204" pitchFamily="34" charset="-122"/>
              </a:rPr>
              <a:t>测试失败时打印的信息</a:t>
            </a:r>
            <a:r>
              <a:rPr lang="en-US" altLang="zh-CN" sz="2400" dirty="0">
                <a:latin typeface="微软雅黑" panose="020B0503020204020204" pitchFamily="34" charset="-122"/>
              </a:rPr>
              <a:t>'])</a:t>
            </a:r>
            <a:r>
              <a:rPr lang="zh-CN" altLang="en-US" sz="2400" dirty="0">
                <a:latin typeface="微软雅黑" panose="020B0503020204020204" pitchFamily="34" charset="-122"/>
              </a:rPr>
              <a:t>：断言</a:t>
            </a:r>
            <a:r>
              <a:rPr lang="en-US" altLang="zh-CN" sz="2400" dirty="0">
                <a:latin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</a:rPr>
              <a:t>是否</a:t>
            </a:r>
            <a:r>
              <a:rPr lang="en-US" altLang="zh-CN" sz="2400" dirty="0">
                <a:latin typeface="微软雅黑" panose="020B0503020204020204" pitchFamily="34" charset="-122"/>
              </a:rPr>
              <a:t>True</a:t>
            </a:r>
            <a:r>
              <a:rPr lang="zh-CN" altLang="en-US" sz="2400" dirty="0">
                <a:latin typeface="微软雅黑" panose="020B0503020204020204" pitchFamily="34" charset="-122"/>
              </a:rPr>
              <a:t>，是</a:t>
            </a:r>
            <a:r>
              <a:rPr lang="en-US" altLang="zh-CN" sz="2400" dirty="0">
                <a:latin typeface="微软雅黑" panose="020B0503020204020204" pitchFamily="34" charset="-122"/>
              </a:rPr>
              <a:t>True</a:t>
            </a:r>
            <a:r>
              <a:rPr lang="zh-CN" altLang="en-US" sz="2400" dirty="0">
                <a:latin typeface="微软雅黑" panose="020B0503020204020204" pitchFamily="34" charset="-122"/>
              </a:rPr>
              <a:t>则测试用例通过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unittest</a:t>
            </a:r>
            <a:r>
              <a:rPr lang="zh-CN" altLang="en-US" dirty="0" smtClean="0"/>
              <a:t>中的断言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97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0" y="789552"/>
            <a:ext cx="8982842" cy="375557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</a:rPr>
              <a:t>unittest.skip():</a:t>
            </a:r>
            <a:r>
              <a:rPr lang="zh-CN" altLang="en-US" sz="2400" dirty="0">
                <a:latin typeface="微软雅黑" panose="020B0503020204020204" pitchFamily="34" charset="-122"/>
              </a:rPr>
              <a:t>装饰器，当运行用例时，有些用例可能不想执行，可用装饰器暂时屏蔽该条测试用例。常见的用法如想调试某一测试用例，可先屏蔽其他用例就。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</a:rPr>
              <a:t>@unittest.skip(reason): skip(reason)</a:t>
            </a:r>
            <a:r>
              <a:rPr lang="zh-CN" altLang="en-US" sz="2400" dirty="0">
                <a:latin typeface="微软雅黑" panose="020B0503020204020204" pitchFamily="34" charset="-122"/>
              </a:rPr>
              <a:t>装饰器：无条件跳过装饰的测试，并说明跳过测试的原因。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</a:rPr>
              <a:t>@unittest.skipIf(reason): skipIf(condition,reason)</a:t>
            </a:r>
            <a:r>
              <a:rPr lang="zh-CN" altLang="en-US" sz="2400" dirty="0">
                <a:latin typeface="微软雅黑" panose="020B0503020204020204" pitchFamily="34" charset="-122"/>
              </a:rPr>
              <a:t>装饰器：条件为真时，跳过装饰的测试，并说明跳过测试的原因。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</a:rPr>
              <a:t>@unittest.skipUnless(reason): skipUnless(condition,reason)</a:t>
            </a:r>
            <a:r>
              <a:rPr lang="zh-CN" altLang="en-US" sz="2400" dirty="0">
                <a:latin typeface="微软雅黑" panose="020B0503020204020204" pitchFamily="34" charset="-122"/>
              </a:rPr>
              <a:t>装饰器：条件为假时，跳过装饰的测试，并说明跳过测试的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原因</a:t>
            </a:r>
            <a:endParaRPr lang="zh-CN" altLang="en-US" sz="2400" dirty="0">
              <a:latin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跳</a:t>
            </a:r>
            <a:r>
              <a:rPr lang="zh-CN" altLang="en-US" dirty="0" smtClean="0"/>
              <a:t>过测试和预期测试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97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</a:rPr>
              <a:t>def </a:t>
            </a:r>
            <a:r>
              <a:rPr lang="en-US" altLang="zh-CN" sz="2400" dirty="0" err="1">
                <a:latin typeface="微软雅黑" panose="020B0503020204020204" pitchFamily="34" charset="-122"/>
              </a:rPr>
              <a:t>setUpModule</a:t>
            </a:r>
            <a:r>
              <a:rPr lang="en-US" altLang="zh-CN" sz="2400" dirty="0">
                <a:latin typeface="微软雅黑" panose="020B0503020204020204" pitchFamily="34" charset="-122"/>
              </a:rPr>
              <a:t>(): /def </a:t>
            </a:r>
            <a:r>
              <a:rPr lang="en-US" altLang="zh-CN" sz="2400" dirty="0" err="1">
                <a:latin typeface="微软雅黑" panose="020B0503020204020204" pitchFamily="34" charset="-122"/>
              </a:rPr>
              <a:t>tearDownModule</a:t>
            </a:r>
            <a:r>
              <a:rPr lang="en-US" altLang="zh-CN" sz="2400" dirty="0">
                <a:latin typeface="微软雅黑" panose="020B0503020204020204" pitchFamily="34" charset="-122"/>
              </a:rPr>
              <a:t>():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整个</a:t>
            </a:r>
            <a:r>
              <a:rPr lang="zh-CN" altLang="en-US" sz="2400" dirty="0">
                <a:latin typeface="微软雅黑" panose="020B0503020204020204" pitchFamily="34" charset="-122"/>
              </a:rPr>
              <a:t>模块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的</a:t>
            </a:r>
            <a:r>
              <a:rPr lang="zh-CN" altLang="en-US" sz="2400" dirty="0">
                <a:latin typeface="微软雅黑" panose="020B0503020204020204" pitchFamily="34" charset="-122"/>
              </a:rPr>
              <a:t>开始和结束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执行</a:t>
            </a:r>
            <a:endParaRPr lang="en-US" altLang="zh-CN" sz="24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</a:rPr>
              <a:t>def </a:t>
            </a:r>
            <a:r>
              <a:rPr lang="en-US" altLang="zh-CN" sz="2400" dirty="0" err="1">
                <a:latin typeface="微软雅黑" panose="020B0503020204020204" pitchFamily="34" charset="-122"/>
              </a:rPr>
              <a:t>setUpClass</a:t>
            </a:r>
            <a:r>
              <a:rPr lang="en-US" altLang="zh-CN" sz="2400" dirty="0">
                <a:latin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cls</a:t>
            </a:r>
            <a:r>
              <a:rPr lang="en-US" altLang="zh-CN" sz="2400" dirty="0">
                <a:latin typeface="微软雅黑" panose="020B0503020204020204" pitchFamily="34" charset="-122"/>
              </a:rPr>
              <a:t>):/def </a:t>
            </a:r>
            <a:r>
              <a:rPr lang="en-US" altLang="zh-CN" sz="2400" dirty="0" err="1">
                <a:latin typeface="微软雅黑" panose="020B0503020204020204" pitchFamily="34" charset="-122"/>
              </a:rPr>
              <a:t>tearDownClass</a:t>
            </a:r>
            <a:r>
              <a:rPr lang="en-US" altLang="zh-CN" sz="2400" dirty="0">
                <a:latin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</a:rPr>
              <a:t>cls</a:t>
            </a:r>
            <a:r>
              <a:rPr lang="en-US" altLang="zh-CN" sz="2400" dirty="0">
                <a:latin typeface="微软雅黑" panose="020B0503020204020204" pitchFamily="34" charset="-122"/>
              </a:rPr>
              <a:t>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整个测试类开始和结束时执行，必须</a:t>
            </a:r>
            <a:r>
              <a:rPr lang="zh-CN" altLang="en-US" sz="2400" dirty="0">
                <a:latin typeface="微软雅黑" panose="020B0503020204020204" pitchFamily="34" charset="-122"/>
              </a:rPr>
              <a:t>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classmethod</a:t>
            </a:r>
            <a:r>
              <a:rPr lang="zh-CN" altLang="en-US" sz="2400" dirty="0">
                <a:latin typeface="微软雅黑" panose="020B0503020204020204" pitchFamily="34" charset="-122"/>
              </a:rPr>
              <a:t>修饰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Fixtures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97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上安装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pic>
        <p:nvPicPr>
          <p:cNvPr id="2049" name="Picture 1" descr="C:\Users\Orlando.Leo\AppData\Roaming\Tencent\Users\2757284811\QQ\WinTemp\RichOle\F9Z(VKX(TD2@OSXUI3EA~1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00" y="1258321"/>
            <a:ext cx="4862796" cy="219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1680" y="3813888"/>
            <a:ext cx="627067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勾选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『Add Python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3.7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PATH』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目的是在环境变量设定的路径中去查找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『python.exe』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如果没有勾选，就需要手动添加</a:t>
            </a:r>
          </a:p>
        </p:txBody>
      </p:sp>
    </p:spTree>
    <p:extLst>
      <p:ext uri="{BB962C8B-B14F-4D97-AF65-F5344CB8AC3E}">
        <p14:creationId xmlns:p14="http://schemas.microsoft.com/office/powerpoint/2010/main" val="180558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批量执行多个测试类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8" y="1221600"/>
            <a:ext cx="9052892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63350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735546"/>
            <a:ext cx="8229600" cy="339447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微软雅黑" panose="020B0503020204020204" pitchFamily="34" charset="-122"/>
              </a:rPr>
              <a:t>HTMLTestRunner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是</a:t>
            </a:r>
            <a:r>
              <a:rPr lang="en-US" altLang="zh-CN" sz="2400" dirty="0" smtClean="0">
                <a:latin typeface="微软雅黑" panose="020B0503020204020204" pitchFamily="34" charset="-122"/>
              </a:rPr>
              <a:t>Python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的标准库</a:t>
            </a:r>
            <a:r>
              <a:rPr lang="en-US" altLang="zh-CN" sz="2400" dirty="0" err="1" smtClean="0">
                <a:latin typeface="微软雅黑" panose="020B0503020204020204" pitchFamily="34" charset="-122"/>
              </a:rPr>
              <a:t>unittest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单元测试框架的一个扩展，用于生成</a:t>
            </a:r>
            <a:r>
              <a:rPr lang="en-US" altLang="zh-CN" sz="2400" dirty="0" smtClean="0">
                <a:latin typeface="微软雅黑" panose="020B0503020204020204" pitchFamily="34" charset="-122"/>
              </a:rPr>
              <a:t>HTML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测试报告。</a:t>
            </a:r>
            <a:endParaRPr lang="en-US" altLang="zh-CN" sz="2400" dirty="0" smtClean="0">
              <a:latin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下载地址：</a:t>
            </a:r>
            <a:endParaRPr lang="en-US" altLang="zh-CN" sz="2400" dirty="0" smtClean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 smtClean="0"/>
              <a:t>  </a:t>
            </a:r>
            <a:r>
              <a:rPr lang="en-US" altLang="zh-CN" sz="2400" dirty="0" smtClean="0">
                <a:hlinkClick r:id="rId3"/>
              </a:rPr>
              <a:t>http</a:t>
            </a:r>
            <a:r>
              <a:rPr lang="en-US" altLang="zh-CN" sz="2400" dirty="0">
                <a:hlinkClick r:id="rId3"/>
              </a:rPr>
              <a:t>://</a:t>
            </a:r>
            <a:r>
              <a:rPr lang="en-US" altLang="zh-CN" sz="2400" dirty="0" smtClean="0">
                <a:hlinkClick r:id="rId3"/>
              </a:rPr>
              <a:t>tungwaiyip.info/software/HTMLTestRunner.html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将 </a:t>
            </a:r>
            <a:r>
              <a:rPr lang="en-US" altLang="zh-CN" sz="2400" dirty="0" smtClean="0"/>
              <a:t>HTMLTestRunner.py</a:t>
            </a:r>
            <a:r>
              <a:rPr lang="zh-CN" altLang="en-US" sz="2400" dirty="0" smtClean="0"/>
              <a:t>放在</a:t>
            </a:r>
            <a:r>
              <a:rPr lang="en-US" altLang="zh-CN" sz="2400" dirty="0"/>
              <a:t>..\</a:t>
            </a:r>
            <a:r>
              <a:rPr lang="en-US" altLang="zh-CN" sz="2400" dirty="0" smtClean="0"/>
              <a:t>Python35\Lib</a:t>
            </a:r>
            <a:r>
              <a:rPr lang="zh-CN" altLang="en-US" sz="2400" dirty="0" smtClean="0"/>
              <a:t>路径下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HTMLTestRunner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7" y="3003799"/>
            <a:ext cx="4301411" cy="153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3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HTMLTestRunner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83618"/>
            <a:ext cx="8604448" cy="1864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5809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发送</a:t>
            </a:r>
            <a:r>
              <a:rPr lang="en-US" altLang="zh-CN" sz="2400" dirty="0" smtClean="0">
                <a:latin typeface="微软雅黑" panose="020B0503020204020204" pitchFamily="34" charset="-122"/>
              </a:rPr>
              <a:t>HTML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格式的邮件 </a:t>
            </a:r>
            <a:r>
              <a:rPr lang="en-US" altLang="zh-CN" sz="2400" dirty="0"/>
              <a:t>send_mail1.py</a:t>
            </a:r>
            <a:endParaRPr lang="en-US" altLang="zh-CN" sz="2400" dirty="0" smtClean="0">
              <a:latin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发送带附件的邮件 </a:t>
            </a:r>
            <a:r>
              <a:rPr lang="en-US" altLang="zh-CN" sz="2400" dirty="0"/>
              <a:t>send_mail2.py</a:t>
            </a:r>
            <a:endParaRPr lang="en-US" altLang="zh-CN" sz="2400" dirty="0" smtClean="0">
              <a:latin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查找最新的测试报告 </a:t>
            </a:r>
            <a:r>
              <a:rPr lang="en-US" altLang="zh-CN" sz="2400" dirty="0"/>
              <a:t>find_file.py</a:t>
            </a:r>
            <a:endParaRPr lang="en-US" altLang="zh-CN" sz="2400" dirty="0" smtClean="0">
              <a:latin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整合自动发送邮件的功能 </a:t>
            </a:r>
            <a:r>
              <a:rPr lang="en-US" altLang="zh-CN" sz="2400" dirty="0"/>
              <a:t>run_all_test_sendmail.py</a:t>
            </a:r>
            <a:endParaRPr lang="zh-CN" alt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实现邮件发送的功能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243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>
                <a:latin typeface="+mn-ea"/>
                <a:ea typeface="+mn-ea"/>
              </a:rPr>
              <a:t>15.1  </a:t>
            </a:r>
            <a:r>
              <a:rPr lang="zh-CN" altLang="en-US" sz="3600" b="1" dirty="0">
                <a:latin typeface="+mn-ea"/>
                <a:ea typeface="+mn-ea"/>
              </a:rPr>
              <a:t>环境搭建</a:t>
            </a:r>
            <a:endParaRPr lang="en-US" altLang="zh-CN" sz="3600" b="1" dirty="0">
              <a:latin typeface="+mn-ea"/>
              <a:ea typeface="+mn-ea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>
                <a:latin typeface="+mn-ea"/>
                <a:ea typeface="+mn-ea"/>
              </a:rPr>
              <a:t>15.2  Selenium</a:t>
            </a:r>
            <a:r>
              <a:rPr lang="zh-CN" altLang="en-US" sz="3600" b="1" dirty="0">
                <a:latin typeface="+mn-ea"/>
                <a:ea typeface="+mn-ea"/>
              </a:rPr>
              <a:t>常用</a:t>
            </a:r>
            <a:r>
              <a:rPr lang="en-US" altLang="zh-CN" sz="3600" b="1" dirty="0">
                <a:latin typeface="+mn-ea"/>
                <a:ea typeface="+mn-ea"/>
              </a:rPr>
              <a:t>API</a:t>
            </a: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 smtClean="0">
                <a:latin typeface="+mn-ea"/>
                <a:ea typeface="+mn-ea"/>
              </a:rPr>
              <a:t>15.3  </a:t>
            </a:r>
            <a:r>
              <a:rPr lang="en-US" altLang="zh-CN" sz="3600" b="1" dirty="0" err="1">
                <a:latin typeface="+mn-ea"/>
                <a:ea typeface="+mn-ea"/>
              </a:rPr>
              <a:t>Unittest</a:t>
            </a:r>
            <a:r>
              <a:rPr lang="zh-CN" altLang="zh-CN" sz="3600" b="1" dirty="0">
                <a:latin typeface="+mn-ea"/>
                <a:ea typeface="+mn-ea"/>
              </a:rPr>
              <a:t>单元测试</a:t>
            </a:r>
            <a:r>
              <a:rPr lang="zh-CN" altLang="zh-CN" sz="3600" b="1" dirty="0" smtClean="0">
                <a:latin typeface="+mn-ea"/>
                <a:ea typeface="+mn-ea"/>
              </a:rPr>
              <a:t>框架</a:t>
            </a:r>
            <a:endParaRPr lang="en-US" altLang="zh-CN" sz="3600" b="1" dirty="0" smtClean="0">
              <a:latin typeface="+mn-ea"/>
              <a:ea typeface="+mn-ea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 smtClean="0">
                <a:solidFill>
                  <a:srgbClr val="FF0000"/>
                </a:solidFill>
                <a:latin typeface="+mn-ea"/>
                <a:ea typeface="+mn-ea"/>
              </a:rPr>
              <a:t>15.4  </a:t>
            </a:r>
            <a:r>
              <a:rPr lang="en-US" altLang="zh-CN" sz="3600" b="1" dirty="0">
                <a:solidFill>
                  <a:srgbClr val="FF0000"/>
                </a:solidFill>
                <a:latin typeface="+mn-ea"/>
                <a:ea typeface="+mn-ea"/>
              </a:rPr>
              <a:t>Page Object</a:t>
            </a:r>
            <a:r>
              <a:rPr lang="zh-CN" altLang="zh-CN" sz="3600" b="1" dirty="0">
                <a:solidFill>
                  <a:srgbClr val="FF0000"/>
                </a:solidFill>
                <a:latin typeface="+mn-ea"/>
                <a:ea typeface="+mn-ea"/>
              </a:rPr>
              <a:t>设计模式</a:t>
            </a:r>
            <a:endParaRPr lang="en-US" altLang="zh-CN" sz="36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109537" indent="0">
              <a:spcBef>
                <a:spcPts val="1200"/>
              </a:spcBef>
              <a:buNone/>
            </a:pP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42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627534"/>
            <a:ext cx="8460630" cy="37555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</a:rPr>
              <a:t>代码在随着进一步新增测试用例的情况会有以下几个问题：</a:t>
            </a:r>
          </a:p>
          <a:p>
            <a:pPr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</a:rPr>
              <a:t>易读性，一连串的</a:t>
            </a:r>
            <a:r>
              <a:rPr lang="en-US" altLang="zh-CN" sz="2000" dirty="0">
                <a:latin typeface="微软雅黑" panose="020B0503020204020204" pitchFamily="34" charset="-122"/>
              </a:rPr>
              <a:t>find element</a:t>
            </a:r>
            <a:r>
              <a:rPr lang="zh-CN" altLang="en-US" sz="2000" dirty="0">
                <a:latin typeface="微软雅黑" panose="020B0503020204020204" pitchFamily="34" charset="-122"/>
              </a:rPr>
              <a:t>会显得杂乱无章</a:t>
            </a:r>
          </a:p>
          <a:p>
            <a:pPr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</a:rPr>
              <a:t>可扩展不好：用例孤立，难以扩展</a:t>
            </a:r>
          </a:p>
          <a:p>
            <a:pPr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</a:rPr>
              <a:t>可复用性：无公共方法，很那复用</a:t>
            </a:r>
          </a:p>
          <a:p>
            <a:pPr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</a:rPr>
              <a:t>可维护性：一旦页面元素变化，需要维护修改大量的用例</a:t>
            </a:r>
          </a:p>
          <a:p>
            <a:endParaRPr lang="zh-CN" altLang="en-US" sz="15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PO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247714"/>
            <a:ext cx="4914900" cy="244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9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789553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</a:rPr>
              <a:t>Page Object</a:t>
            </a:r>
            <a:r>
              <a:rPr lang="zh-CN" altLang="en-US" dirty="0">
                <a:latin typeface="微软雅黑" panose="020B0503020204020204" pitchFamily="34" charset="-122"/>
              </a:rPr>
              <a:t>模式是一种自动化测试设计模式，将页面定位和业务操作分开，分离测试对象（元素对象）和测试脚本（用例脚本），提高用例的可维护性。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Page Object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139702"/>
            <a:ext cx="4757738" cy="195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1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Page Object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26004"/>
            <a:ext cx="4933950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183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def</a:t>
            </a:r>
            <a:r>
              <a:rPr lang="en-US" altLang="zh-CN" b="1" dirty="0"/>
              <a:t> </a:t>
            </a:r>
            <a:r>
              <a:rPr lang="en-US" altLang="zh-CN" dirty="0"/>
              <a:t>foo(*a):</a:t>
            </a:r>
            <a:br>
              <a:rPr lang="en-US" altLang="zh-CN" dirty="0"/>
            </a:br>
            <a:r>
              <a:rPr lang="en-US" altLang="zh-CN" dirty="0"/>
              <a:t>    print(a)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foo([1,2,3</a:t>
            </a:r>
            <a:r>
              <a:rPr lang="en-US" altLang="zh-CN" dirty="0" smtClean="0"/>
              <a:t>])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“*”表示这个参数是一个元组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“**”表示这个字典参数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补充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42762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Page Object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628650"/>
            <a:ext cx="63436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85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上安装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3660" y="1460682"/>
            <a:ext cx="2870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在环境变量中手动添加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025" name="Picture 1" descr="C:\Users\Orlando.Leo\AppData\Roaming\Tencent\Users\2757284811\QQ\WinTemp\RichOle\L2411G902`{(7V{5K3TJQ{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405" y="1130322"/>
            <a:ext cx="4957818" cy="331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71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数据驱动模式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682" y="2733768"/>
            <a:ext cx="7370763" cy="101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97564"/>
            <a:ext cx="8144991" cy="131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840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89553"/>
            <a:ext cx="8229600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n-ea"/>
                <a:ea typeface="+mn-ea"/>
              </a:rPr>
              <a:t>pip</a:t>
            </a:r>
            <a:r>
              <a:rPr lang="en-US" altLang="zh-CN" dirty="0">
                <a:latin typeface="+mn-ea"/>
                <a:ea typeface="+mn-ea"/>
              </a:rPr>
              <a:t> </a:t>
            </a:r>
            <a:r>
              <a:rPr lang="zh-CN" altLang="en-US" dirty="0">
                <a:latin typeface="+mn-ea"/>
                <a:ea typeface="+mn-ea"/>
              </a:rPr>
              <a:t>是一个</a:t>
            </a:r>
            <a:r>
              <a:rPr lang="en-US" altLang="zh-CN" dirty="0">
                <a:latin typeface="+mn-ea"/>
                <a:ea typeface="+mn-ea"/>
              </a:rPr>
              <a:t>Python</a:t>
            </a:r>
            <a:r>
              <a:rPr lang="zh-CN" altLang="en-US" dirty="0">
                <a:latin typeface="+mn-ea"/>
                <a:ea typeface="+mn-ea"/>
              </a:rPr>
              <a:t>包管理工具</a:t>
            </a:r>
            <a:r>
              <a:rPr lang="zh-CN" altLang="en-US" dirty="0" smtClean="0">
                <a:latin typeface="+mn-ea"/>
                <a:ea typeface="+mn-ea"/>
              </a:rPr>
              <a:t>，通过</a:t>
            </a:r>
            <a:r>
              <a:rPr lang="en-US" altLang="zh-CN" dirty="0" smtClean="0">
                <a:latin typeface="+mn-ea"/>
                <a:ea typeface="+mn-ea"/>
              </a:rPr>
              <a:t>pip</a:t>
            </a:r>
            <a:r>
              <a:rPr lang="zh-CN" altLang="en-US" dirty="0" smtClean="0">
                <a:latin typeface="+mn-ea"/>
                <a:ea typeface="+mn-ea"/>
              </a:rPr>
              <a:t>安装软件包变的十分简单，</a:t>
            </a:r>
            <a:r>
              <a:rPr lang="zh-CN" altLang="en-US" dirty="0">
                <a:latin typeface="+mn-ea"/>
                <a:ea typeface="+mn-ea"/>
              </a:rPr>
              <a:t>可以替代 </a:t>
            </a:r>
            <a:r>
              <a:rPr lang="zh-CN" altLang="en-US" dirty="0" smtClean="0">
                <a:latin typeface="+mn-ea"/>
                <a:ea typeface="+mn-ea"/>
              </a:rPr>
              <a:t>（</a:t>
            </a:r>
            <a:r>
              <a:rPr lang="en-US" altLang="zh-CN" dirty="0" err="1" smtClean="0">
                <a:latin typeface="+mn-ea"/>
                <a:ea typeface="+mn-ea"/>
              </a:rPr>
              <a:t>setuptools</a:t>
            </a:r>
            <a:r>
              <a:rPr lang="zh-CN" altLang="en-US" dirty="0" smtClean="0">
                <a:latin typeface="+mn-ea"/>
                <a:ea typeface="+mn-ea"/>
              </a:rPr>
              <a:t>）</a:t>
            </a:r>
            <a:r>
              <a:rPr lang="en-US" altLang="zh-CN" dirty="0" smtClean="0">
                <a:latin typeface="+mn-ea"/>
                <a:ea typeface="+mn-ea"/>
              </a:rPr>
              <a:t>easy_install</a:t>
            </a:r>
            <a:r>
              <a:rPr lang="en-US" altLang="zh-CN" dirty="0">
                <a:latin typeface="+mn-ea"/>
                <a:ea typeface="+mn-ea"/>
              </a:rPr>
              <a:t> </a:t>
            </a:r>
            <a:r>
              <a:rPr lang="zh-CN" altLang="en-US" dirty="0" smtClean="0">
                <a:latin typeface="+mn-ea"/>
                <a:ea typeface="+mn-ea"/>
              </a:rPr>
              <a:t>工具。</a:t>
            </a:r>
            <a:r>
              <a:rPr lang="en-US" altLang="zh-CN" dirty="0" smtClean="0">
                <a:latin typeface="+mn-ea"/>
                <a:ea typeface="+mn-ea"/>
              </a:rPr>
              <a:t>【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python3.7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已经集成了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pip</a:t>
            </a:r>
            <a:r>
              <a:rPr lang="en-US" altLang="zh-CN" dirty="0" smtClean="0">
                <a:latin typeface="+mn-ea"/>
                <a:ea typeface="+mn-ea"/>
              </a:rPr>
              <a:t>】</a:t>
            </a:r>
            <a:endParaRPr lang="en-US" altLang="zh-CN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>
                <a:latin typeface="+mn-ea"/>
                <a:ea typeface="+mn-ea"/>
              </a:rPr>
              <a:t> 下载地址：</a:t>
            </a:r>
            <a:r>
              <a:rPr lang="en-US" altLang="zh-CN" dirty="0" smtClean="0">
                <a:latin typeface="+mn-ea"/>
                <a:ea typeface="+mn-ea"/>
              </a:rPr>
              <a:t>https</a:t>
            </a:r>
            <a:r>
              <a:rPr lang="en-US" altLang="zh-CN" dirty="0">
                <a:latin typeface="+mn-ea"/>
                <a:ea typeface="+mn-ea"/>
              </a:rPr>
              <a:t>://pypi.python.org/pypi/pip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pip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481377"/>
            <a:ext cx="5883070" cy="16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3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在线安装</a:t>
            </a:r>
            <a:r>
              <a:rPr lang="en-US" altLang="zh-CN" dirty="0"/>
              <a:t>selenium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01876" y="1545636"/>
            <a:ext cx="9663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https://pypi.org/project/selenium/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51"/>
          <a:stretch/>
        </p:blipFill>
        <p:spPr bwMode="auto">
          <a:xfrm>
            <a:off x="1685925" y="2207029"/>
            <a:ext cx="5772150" cy="251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35546"/>
            <a:ext cx="5324475" cy="584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08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离线安装</a:t>
            </a:r>
            <a:r>
              <a:rPr lang="en-US" altLang="zh-CN" dirty="0"/>
              <a:t>selenium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520" y="789552"/>
            <a:ext cx="82809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方法一：单击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.tar.gz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结尾的文件，并且对文件进行解压，进入到解压目录中，通过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命令进行安装。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     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到目录名中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setup.py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install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whl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文件本质上面是一个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.zip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包格式。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进入到目录名中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 install  selenium-3.14.1-py2.py3-none-any.whl</a:t>
            </a:r>
          </a:p>
        </p:txBody>
      </p:sp>
    </p:spTree>
    <p:extLst>
      <p:ext uri="{BB962C8B-B14F-4D97-AF65-F5344CB8AC3E}">
        <p14:creationId xmlns:p14="http://schemas.microsoft.com/office/powerpoint/2010/main" val="379020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287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287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课程模板【中培教育】</Template>
  <TotalTime>4700</TotalTime>
  <Words>2287</Words>
  <Application>Microsoft Office PowerPoint</Application>
  <PresentationFormat>全屏显示(16:9)</PresentationFormat>
  <Paragraphs>348</Paragraphs>
  <Slides>60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60</vt:i4>
      </vt:variant>
    </vt:vector>
  </HeadingPairs>
  <TitlesOfParts>
    <vt:vector size="62" baseType="lpstr">
      <vt:lpstr>1_Office 主题​​</vt:lpstr>
      <vt:lpstr>moban</vt:lpstr>
      <vt:lpstr>15 基于Python的自动化测试</vt:lpstr>
      <vt:lpstr>本章大纲</vt:lpstr>
      <vt:lpstr>安装Python</vt:lpstr>
      <vt:lpstr>安装Python</vt:lpstr>
      <vt:lpstr>在Windows上安装Python</vt:lpstr>
      <vt:lpstr>在Windows上安装Python</vt:lpstr>
      <vt:lpstr>pip</vt:lpstr>
      <vt:lpstr>在线安装selenium</vt:lpstr>
      <vt:lpstr>离线安装selenium</vt:lpstr>
      <vt:lpstr>安装pycharm</vt:lpstr>
      <vt:lpstr>本章大纲</vt:lpstr>
      <vt:lpstr>浏览器驱动的部署</vt:lpstr>
      <vt:lpstr>对浏览器的操作</vt:lpstr>
      <vt:lpstr>定位元素的8种方法</vt:lpstr>
      <vt:lpstr>定位方法举例</vt:lpstr>
      <vt:lpstr>定位方法举例（Xpath）</vt:lpstr>
      <vt:lpstr>元素的操作</vt:lpstr>
      <vt:lpstr>元素的操作</vt:lpstr>
      <vt:lpstr>下拉框（select）</vt:lpstr>
      <vt:lpstr>ActionChains类</vt:lpstr>
      <vt:lpstr>键盘事件</vt:lpstr>
      <vt:lpstr>元素等待</vt:lpstr>
      <vt:lpstr>显示等待</vt:lpstr>
      <vt:lpstr>expected_conditions类提供的判断</vt:lpstr>
      <vt:lpstr>WebDriverWait类</vt:lpstr>
      <vt:lpstr>隐式等待</vt:lpstr>
      <vt:lpstr>定位一组元素</vt:lpstr>
      <vt:lpstr>多表单切换</vt:lpstr>
      <vt:lpstr>多窗口切换</vt:lpstr>
      <vt:lpstr>警告框Alert</vt:lpstr>
      <vt:lpstr>上传文件</vt:lpstr>
      <vt:lpstr>cookie的操作</vt:lpstr>
      <vt:lpstr>调用JavaScript</vt:lpstr>
      <vt:lpstr>Html5的介绍</vt:lpstr>
      <vt:lpstr>窗口截图</vt:lpstr>
      <vt:lpstr>关闭窗口</vt:lpstr>
      <vt:lpstr>logging模块</vt:lpstr>
      <vt:lpstr>本章大纲</vt:lpstr>
      <vt:lpstr>单元测试</vt:lpstr>
      <vt:lpstr>如果不使用unittest</vt:lpstr>
      <vt:lpstr>if __name__模块的内置属性 </vt:lpstr>
      <vt:lpstr>使用unittest</vt:lpstr>
      <vt:lpstr>使用unittest步骤</vt:lpstr>
      <vt:lpstr>unittest四个重要的概念</vt:lpstr>
      <vt:lpstr>unittest四个重要的概念</vt:lpstr>
      <vt:lpstr>unittest四个重要的概念</vt:lpstr>
      <vt:lpstr>unittest中的断言</vt:lpstr>
      <vt:lpstr>跳过测试和预期测试</vt:lpstr>
      <vt:lpstr>Fixtures</vt:lpstr>
      <vt:lpstr>批量执行多个测试类</vt:lpstr>
      <vt:lpstr>HTMLTestRunner</vt:lpstr>
      <vt:lpstr>HTMLTestRunner</vt:lpstr>
      <vt:lpstr>实现邮件发送的功能</vt:lpstr>
      <vt:lpstr>本章大纲</vt:lpstr>
      <vt:lpstr>PO模式</vt:lpstr>
      <vt:lpstr>Page Object</vt:lpstr>
      <vt:lpstr>Page Object</vt:lpstr>
      <vt:lpstr>补充</vt:lpstr>
      <vt:lpstr>Page Object</vt:lpstr>
      <vt:lpstr>数据驱动模式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502</cp:revision>
  <dcterms:modified xsi:type="dcterms:W3CDTF">2019-05-27T01:43:24Z</dcterms:modified>
</cp:coreProperties>
</file>