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302" r:id="rId2"/>
    <p:sldId id="294" r:id="rId3"/>
    <p:sldId id="295" r:id="rId4"/>
    <p:sldId id="297" r:id="rId5"/>
    <p:sldId id="298" r:id="rId6"/>
    <p:sldId id="299" r:id="rId7"/>
    <p:sldId id="296" r:id="rId8"/>
    <p:sldId id="301" r:id="rId9"/>
    <p:sldId id="259" r:id="rId10"/>
    <p:sldId id="300" r:id="rId11"/>
    <p:sldId id="286" r:id="rId12"/>
    <p:sldId id="290" r:id="rId13"/>
    <p:sldId id="292" r:id="rId14"/>
    <p:sldId id="303" r:id="rId15"/>
    <p:sldId id="304" r:id="rId16"/>
    <p:sldId id="29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8155" autoAdjust="0"/>
  </p:normalViewPr>
  <p:slideViewPr>
    <p:cSldViewPr>
      <p:cViewPr varScale="1">
        <p:scale>
          <a:sx n="70" d="100"/>
          <a:sy n="70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15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4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4CFB-97B0-4827-AC1F-4927B3FABFC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2449-6407-40E9-9CA0-CCF58671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-role hub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参数的含义，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表示作为管理中心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4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75252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四大组件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IDE  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的组件（可以录制，回放，导出脚本）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Selenium RC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1.0 </a:t>
            </a:r>
            <a:r>
              <a:rPr lang="zh-CN" altLang="en-US" dirty="0" smtClean="0">
                <a:solidFill>
                  <a:srgbClr val="FF0000"/>
                </a:solidFill>
              </a:rPr>
              <a:t>的部分，被抛弃）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（对浏览器的操作）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Grid </a:t>
            </a:r>
            <a:r>
              <a:rPr lang="zh-CN" altLang="en-US" dirty="0" smtClean="0"/>
              <a:t>远程控制（异构环境下的多种浏览器）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3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0888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中访问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http://localhost:4444/grid/console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是否注册成功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分布式执行的测试脚本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6329139" cy="3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1622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远程并发自动化测试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9288"/>
            <a:ext cx="889248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首先确定</a:t>
            </a:r>
            <a:r>
              <a:rPr lang="en-US" altLang="zh-CN" dirty="0" smtClean="0"/>
              <a:t>hub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的通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hub</a:t>
            </a:r>
          </a:p>
          <a:p>
            <a:pPr marL="0" indent="0">
              <a:buNone/>
            </a:pPr>
            <a:r>
              <a:rPr lang="en-US" altLang="zh-CN" dirty="0"/>
              <a:t>D: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</a:t>
            </a:r>
            <a:r>
              <a:rPr lang="en-US" altLang="zh-CN" dirty="0" smtClean="0"/>
              <a:t>selenium-server-standalone-3.141.59.jar </a:t>
            </a:r>
            <a:r>
              <a:rPr lang="en-US" altLang="zh-CN" dirty="0"/>
              <a:t>-role </a:t>
            </a:r>
            <a:r>
              <a:rPr lang="en-US" altLang="zh-CN" dirty="0" smtClean="0"/>
              <a:t>hub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ode</a:t>
            </a:r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</a:t>
            </a:r>
            <a:r>
              <a:rPr lang="en-US" altLang="zh-CN" dirty="0" smtClean="0"/>
              <a:t>selenium-server-standalone-3.141.59.jar </a:t>
            </a:r>
            <a:r>
              <a:rPr lang="en-US" altLang="zh-CN" dirty="0"/>
              <a:t>-role node -port 6565  -hub   http://10.7.90.240:4444/grid/register </a:t>
            </a:r>
          </a:p>
          <a:p>
            <a:pPr marL="0" indent="0">
              <a:buNone/>
            </a:pPr>
            <a:r>
              <a:rPr lang="en-US" altLang="zh-CN" dirty="0"/>
              <a:t>pause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6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不在默认路径下，需要设置环境变量</a:t>
            </a:r>
            <a:r>
              <a:rPr lang="en-US" altLang="zh-CN" dirty="0" err="1"/>
              <a:t>webdriver.firefox.bin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631380" cy="276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3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大家考虑一下怎么控制多台机子的不同浏览器并发操作呢？</a:t>
            </a:r>
            <a:endParaRPr lang="en-US" altLang="zh-CN" dirty="0" smtClean="0"/>
          </a:p>
          <a:p>
            <a:r>
              <a:rPr lang="en-US" altLang="zh-CN" dirty="0" smtClean="0"/>
              <a:t>A(192.168.154.121)</a:t>
            </a:r>
            <a:r>
              <a:rPr lang="zh-CN" altLang="en-US" dirty="0" smtClean="0"/>
              <a:t>机器运行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smtClean="0"/>
              <a:t>B(192.168.154.122)</a:t>
            </a:r>
            <a:r>
              <a:rPr lang="zh-CN" altLang="en-US" dirty="0" smtClean="0"/>
              <a:t>机器运行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132856"/>
            <a:ext cx="8062664" cy="1470025"/>
          </a:xfrm>
        </p:spPr>
        <p:txBody>
          <a:bodyPr/>
          <a:lstStyle/>
          <a:p>
            <a:r>
              <a:rPr lang="en-US" altLang="zh-CN" dirty="0" smtClean="0"/>
              <a:t>10  </a:t>
            </a:r>
            <a:r>
              <a:rPr lang="en-US" altLang="zh-CN" dirty="0">
                <a:ea typeface="微软雅黑" pitchFamily="34" charset="-122"/>
              </a:rPr>
              <a:t>Selenium Grid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7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52528"/>
          </a:xfrm>
        </p:spPr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10.1 </a:t>
            </a:r>
            <a:r>
              <a:rPr lang="en-US" altLang="zh-CN" dirty="0">
                <a:solidFill>
                  <a:srgbClr val="FF0000"/>
                </a:solidFill>
              </a:rPr>
              <a:t>Selenium Grid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/>
              <a:t>10.2 Selenium </a:t>
            </a:r>
            <a:r>
              <a:rPr lang="en-US" altLang="zh-CN" dirty="0"/>
              <a:t>Grid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1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775245"/>
            <a:ext cx="89644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作用：</a:t>
            </a:r>
            <a:r>
              <a:rPr lang="en-US" altLang="zh-CN" sz="2400" dirty="0" smtClean="0"/>
              <a:t>Selenium </a:t>
            </a:r>
            <a:r>
              <a:rPr lang="en-US" altLang="zh-CN" sz="2400" dirty="0" smtClean="0"/>
              <a:t>Grid</a:t>
            </a:r>
            <a:r>
              <a:rPr lang="zh-CN" altLang="en-US" sz="2400" dirty="0" smtClean="0"/>
              <a:t>组件专门</a:t>
            </a:r>
            <a:r>
              <a:rPr lang="zh-CN" altLang="en-US" sz="2400" dirty="0"/>
              <a:t>用于</a:t>
            </a:r>
            <a:r>
              <a:rPr lang="zh-CN" altLang="en-US" sz="2400" dirty="0">
                <a:solidFill>
                  <a:srgbClr val="FF0000"/>
                </a:solidFill>
              </a:rPr>
              <a:t>分布式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测试或并发测试</a:t>
            </a:r>
            <a:r>
              <a:rPr lang="zh-CN" altLang="en-US" sz="2400" dirty="0" smtClean="0"/>
              <a:t>，通过并发执行测试用例的方法，提高测试用例的执行速度和执行效率。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Hub</a:t>
            </a:r>
            <a:r>
              <a:rPr lang="zh-CN" altLang="en-US" sz="2400" dirty="0"/>
              <a:t>和</a:t>
            </a:r>
            <a:r>
              <a:rPr lang="en-US" altLang="zh-CN" sz="2400" dirty="0"/>
              <a:t>Node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　一台计算机作为</a:t>
            </a:r>
            <a:r>
              <a:rPr lang="en-US" altLang="zh-CN" sz="2000" dirty="0"/>
              <a:t>Hub</a:t>
            </a:r>
            <a:r>
              <a:rPr lang="zh-CN" altLang="en-US" sz="2000" dirty="0"/>
              <a:t>（管理中心）管理其他计算机。</a:t>
            </a:r>
            <a:r>
              <a:rPr lang="en-US" altLang="zh-CN" sz="2000" dirty="0"/>
              <a:t> Hub</a:t>
            </a:r>
            <a:r>
              <a:rPr lang="zh-CN" altLang="en-US" sz="2000" dirty="0"/>
              <a:t>负责将测试用例分发给多台</a:t>
            </a:r>
            <a:r>
              <a:rPr lang="en-US" altLang="zh-CN" sz="2000" dirty="0"/>
              <a:t>Node</a:t>
            </a:r>
            <a:r>
              <a:rPr lang="zh-CN" altLang="en-US" sz="2000" dirty="0"/>
              <a:t>（节点）执行，并收集</a:t>
            </a:r>
            <a:r>
              <a:rPr lang="en-US" altLang="zh-CN" sz="2000" dirty="0"/>
              <a:t>Node</a:t>
            </a:r>
            <a:r>
              <a:rPr lang="zh-CN" altLang="en-US" sz="2000" dirty="0"/>
              <a:t>执行结果的报告，汇总后提交一份总的测试报告。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简介</a:t>
            </a:r>
          </a:p>
        </p:txBody>
      </p:sp>
      <p:pic>
        <p:nvPicPr>
          <p:cNvPr id="1026" name="Picture 2" descr="http://img.blog.csdn.net/2016050616013296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10973" r="4460" b="12202"/>
          <a:stretch/>
        </p:blipFill>
        <p:spPr bwMode="auto">
          <a:xfrm>
            <a:off x="1619672" y="4365103"/>
            <a:ext cx="6286106" cy="218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752528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在分布式测试模式中，只能有一台作为</a:t>
            </a:r>
            <a:r>
              <a:rPr lang="en-US" altLang="zh-CN" dirty="0"/>
              <a:t>Hub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负责</a:t>
            </a:r>
            <a:r>
              <a:rPr lang="zh-CN" altLang="en-US" dirty="0">
                <a:solidFill>
                  <a:srgbClr val="FF0000"/>
                </a:solidFill>
              </a:rPr>
              <a:t>管理测试脚本</a:t>
            </a:r>
            <a:r>
              <a:rPr lang="zh-CN" altLang="en-US" dirty="0"/>
              <a:t>，并负责发送脚本给其他的</a:t>
            </a:r>
            <a:r>
              <a:rPr lang="en-US" altLang="zh-CN" dirty="0"/>
              <a:t>Node</a:t>
            </a:r>
            <a:endParaRPr lang="zh-CN" altLang="en-US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所有的</a:t>
            </a:r>
            <a:r>
              <a:rPr lang="en-US" altLang="zh-CN" dirty="0"/>
              <a:t>Node</a:t>
            </a:r>
            <a:r>
              <a:rPr lang="zh-CN" altLang="en-US" dirty="0"/>
              <a:t>会在</a:t>
            </a:r>
            <a:r>
              <a:rPr lang="en-US" altLang="zh-CN" dirty="0"/>
              <a:t>Hub</a:t>
            </a:r>
            <a:r>
              <a:rPr lang="zh-CN" altLang="en-US" dirty="0"/>
              <a:t>计算机中先进行注册，注册成功后再和</a:t>
            </a:r>
            <a:r>
              <a:rPr lang="en-US" altLang="zh-CN" dirty="0"/>
              <a:t>Hub</a:t>
            </a:r>
            <a:r>
              <a:rPr lang="zh-CN" altLang="en-US" dirty="0"/>
              <a:t>计算机通信，</a:t>
            </a:r>
            <a:r>
              <a:rPr lang="en-US" altLang="zh-CN" dirty="0"/>
              <a:t>Node</a:t>
            </a:r>
            <a:r>
              <a:rPr lang="zh-CN" altLang="en-US" dirty="0"/>
              <a:t>会告之</a:t>
            </a:r>
            <a:r>
              <a:rPr lang="en-US" altLang="zh-CN" dirty="0"/>
              <a:t>Hub</a:t>
            </a:r>
            <a:r>
              <a:rPr lang="zh-CN" altLang="en-US" dirty="0"/>
              <a:t>自己的相关信息，例如操作系统和浏览器的相关版本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计算机可以给自己分配执行测试用例的任务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分发的测试用例会在多个</a:t>
            </a:r>
            <a:r>
              <a:rPr lang="en-US" altLang="zh-CN" dirty="0"/>
              <a:t>Node</a:t>
            </a:r>
            <a:r>
              <a:rPr lang="zh-CN" altLang="en-US" dirty="0"/>
              <a:t>中执行。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在分布式测试模式中，可以有一个或多个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节点会打开本地的浏览器完成测试任务并返回结果给</a:t>
            </a:r>
            <a:r>
              <a:rPr lang="en-US" altLang="zh-CN" sz="2400" dirty="0"/>
              <a:t>Hub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的操作系统和浏览器不需要与</a:t>
            </a:r>
            <a:r>
              <a:rPr lang="en-US" altLang="zh-CN" sz="2400" dirty="0"/>
              <a:t>Hub</a:t>
            </a:r>
            <a:r>
              <a:rPr lang="zh-CN" altLang="en-US" sz="2400" dirty="0"/>
              <a:t>一致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Node</a:t>
            </a:r>
            <a:r>
              <a:rPr lang="zh-CN" altLang="en-US" sz="2400" dirty="0"/>
              <a:t>可以同时打开多个浏览器并执行测试任务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3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/>
              <a:t>10.1 </a:t>
            </a:r>
            <a:r>
              <a:rPr lang="en-US" altLang="zh-CN" dirty="0"/>
              <a:t>Selenium Grid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10.2 Selenium </a:t>
            </a:r>
            <a:r>
              <a:rPr lang="en-US" altLang="zh-CN" dirty="0">
                <a:solidFill>
                  <a:srgbClr val="FF0000"/>
                </a:solidFill>
              </a:rPr>
              <a:t>Grid</a:t>
            </a:r>
            <a:r>
              <a:rPr lang="zh-CN" altLang="en-US" dirty="0">
                <a:solidFill>
                  <a:srgbClr val="FF0000"/>
                </a:solidFill>
              </a:rPr>
              <a:t>的使用方法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+mn-ea"/>
                <a:ea typeface="+mn-ea"/>
              </a:rPr>
              <a:t>1. </a:t>
            </a:r>
            <a:r>
              <a:rPr lang="zh-CN" altLang="en-US" sz="3100" dirty="0" smtClean="0">
                <a:latin typeface="+mn-ea"/>
                <a:ea typeface="+mn-ea"/>
              </a:rPr>
              <a:t>找到</a:t>
            </a:r>
            <a:r>
              <a:rPr lang="zh-CN" altLang="en-US" sz="3100" dirty="0">
                <a:latin typeface="+mn-ea"/>
                <a:ea typeface="+mn-ea"/>
              </a:rPr>
              <a:t>两台计算机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作为</a:t>
            </a:r>
            <a:r>
              <a:rPr lang="en-US" altLang="zh-CN" sz="3100" dirty="0">
                <a:latin typeface="+mn-ea"/>
                <a:ea typeface="+mn-ea"/>
              </a:rPr>
              <a:t>Hub</a:t>
            </a:r>
            <a:r>
              <a:rPr lang="zh-CN" altLang="en-US" sz="3100" dirty="0">
                <a:latin typeface="+mn-ea"/>
                <a:ea typeface="+mn-ea"/>
              </a:rPr>
              <a:t>（代码），</a:t>
            </a:r>
            <a:r>
              <a:rPr lang="en-US" altLang="zh-CN" sz="3100" dirty="0">
                <a:latin typeface="+mn-ea"/>
                <a:ea typeface="+mn-ea"/>
              </a:rPr>
              <a:t>B</a:t>
            </a:r>
            <a:r>
              <a:rPr lang="zh-CN" altLang="en-US" sz="3100" dirty="0">
                <a:latin typeface="+mn-ea"/>
                <a:ea typeface="+mn-ea"/>
              </a:rPr>
              <a:t>作为</a:t>
            </a:r>
            <a:r>
              <a:rPr lang="en-US" altLang="zh-CN" sz="3100" dirty="0">
                <a:latin typeface="+mn-ea"/>
                <a:ea typeface="+mn-ea"/>
              </a:rPr>
              <a:t>Node</a:t>
            </a:r>
            <a:r>
              <a:rPr lang="zh-CN" altLang="en-US" sz="3100" dirty="0">
                <a:latin typeface="+mn-ea"/>
                <a:ea typeface="+mn-ea"/>
              </a:rPr>
              <a:t>（</a:t>
            </a:r>
            <a:r>
              <a:rPr lang="en-US" altLang="zh-CN" sz="3100" dirty="0">
                <a:latin typeface="+mn-ea"/>
                <a:ea typeface="+mn-ea"/>
              </a:rPr>
              <a:t>jdk,selenium.jar,</a:t>
            </a:r>
            <a:r>
              <a:rPr lang="zh-CN" altLang="en-US" sz="3100" dirty="0">
                <a:latin typeface="+mn-ea"/>
                <a:ea typeface="+mn-ea"/>
              </a:rPr>
              <a:t>浏览器）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+mn-ea"/>
                <a:ea typeface="+mn-ea"/>
              </a:rPr>
              <a:t>2. </a:t>
            </a:r>
            <a:r>
              <a:rPr lang="zh-CN" altLang="en-US" sz="3100" dirty="0" smtClean="0">
                <a:latin typeface="+mn-ea"/>
                <a:ea typeface="+mn-ea"/>
              </a:rPr>
              <a:t>在</a:t>
            </a:r>
            <a:r>
              <a:rPr lang="zh-CN" altLang="en-US" sz="3100" dirty="0">
                <a:latin typeface="+mn-ea"/>
                <a:ea typeface="+mn-ea"/>
              </a:rPr>
              <a:t>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中打开</a:t>
            </a:r>
            <a:r>
              <a:rPr lang="en-US" altLang="zh-CN" sz="3100" dirty="0" err="1">
                <a:latin typeface="+mn-ea"/>
                <a:ea typeface="+mn-ea"/>
              </a:rPr>
              <a:t>cmd</a:t>
            </a:r>
            <a:r>
              <a:rPr lang="zh-CN" altLang="en-US" sz="3100" dirty="0">
                <a:latin typeface="+mn-ea"/>
                <a:ea typeface="+mn-ea"/>
              </a:rPr>
              <a:t>窗口，在</a:t>
            </a:r>
            <a:r>
              <a:rPr lang="en-US" altLang="zh-CN" sz="3100" dirty="0">
                <a:latin typeface="+mn-ea"/>
                <a:ea typeface="+mn-ea"/>
              </a:rPr>
              <a:t>D:/demo</a:t>
            </a:r>
            <a:r>
              <a:rPr lang="zh-CN" altLang="en-US" sz="3100" dirty="0">
                <a:latin typeface="+mn-ea"/>
                <a:ea typeface="+mn-ea"/>
              </a:rPr>
              <a:t>输入语句：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>
                <a:latin typeface="+mn-ea"/>
                <a:ea typeface="+mn-ea"/>
              </a:rPr>
              <a:t>java  –jar    selenium-server-standalone-3.141.59.jar -role hub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100" dirty="0">
                <a:latin typeface="+mn-ea"/>
                <a:ea typeface="+mn-ea"/>
              </a:rPr>
              <a:t>使用</a:t>
            </a:r>
            <a:r>
              <a:rPr lang="en-US" altLang="zh-CN" sz="3100" dirty="0">
                <a:latin typeface="+mn-ea"/>
                <a:ea typeface="+mn-ea"/>
              </a:rPr>
              <a:t>java</a:t>
            </a:r>
            <a:r>
              <a:rPr lang="zh-CN" altLang="en-US" sz="3100" dirty="0">
                <a:latin typeface="+mn-ea"/>
                <a:ea typeface="+mn-ea"/>
              </a:rPr>
              <a:t>命令把</a:t>
            </a:r>
            <a:r>
              <a:rPr lang="en-US" altLang="zh-CN" sz="3100" dirty="0">
                <a:latin typeface="+mn-ea"/>
                <a:ea typeface="+mn-ea"/>
              </a:rPr>
              <a:t>jar</a:t>
            </a:r>
            <a:r>
              <a:rPr lang="zh-CN" altLang="en-US" sz="3100" dirty="0">
                <a:latin typeface="+mn-ea"/>
                <a:ea typeface="+mn-ea"/>
              </a:rPr>
              <a:t>包文件作为程序，并且将</a:t>
            </a:r>
            <a:r>
              <a:rPr lang="en-US" altLang="zh-CN" sz="3100" dirty="0">
                <a:latin typeface="+mn-ea"/>
                <a:ea typeface="+mn-ea"/>
              </a:rPr>
              <a:t>role</a:t>
            </a:r>
            <a:r>
              <a:rPr lang="zh-CN" altLang="en-US" sz="3100" dirty="0">
                <a:latin typeface="+mn-ea"/>
                <a:ea typeface="+mn-ea"/>
              </a:rPr>
              <a:t>参数传递给</a:t>
            </a:r>
            <a:r>
              <a:rPr lang="en-US" altLang="zh-CN" sz="3100" dirty="0">
                <a:latin typeface="+mn-ea"/>
                <a:ea typeface="+mn-ea"/>
              </a:rPr>
              <a:t>jar</a:t>
            </a:r>
            <a:r>
              <a:rPr lang="zh-CN" altLang="en-US" sz="3100" dirty="0">
                <a:latin typeface="+mn-ea"/>
                <a:ea typeface="+mn-ea"/>
              </a:rPr>
              <a:t>文件的参数，以此来启动管理中心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>
                <a:latin typeface="+mn-ea"/>
                <a:ea typeface="+mn-ea"/>
              </a:rPr>
              <a:t>3.  </a:t>
            </a:r>
            <a:r>
              <a:rPr lang="zh-CN" altLang="en-US" sz="3100" dirty="0">
                <a:latin typeface="+mn-ea"/>
                <a:ea typeface="+mn-ea"/>
              </a:rPr>
              <a:t>在计算机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访问</a:t>
            </a:r>
            <a:r>
              <a:rPr lang="en-US" altLang="zh-CN" sz="3100" dirty="0">
                <a:latin typeface="+mn-ea"/>
                <a:ea typeface="+mn-ea"/>
                <a:hlinkClick r:id="rId3"/>
              </a:rPr>
              <a:t>http://localhost:4444/grid/console</a:t>
            </a:r>
            <a:r>
              <a:rPr lang="zh-CN" altLang="en-US" sz="3100" dirty="0">
                <a:latin typeface="+mn-ea"/>
                <a:ea typeface="+mn-ea"/>
              </a:rPr>
              <a:t>，出现“</a:t>
            </a:r>
            <a:r>
              <a:rPr lang="en-US" altLang="zh-CN" sz="3100" dirty="0">
                <a:latin typeface="+mn-ea"/>
                <a:ea typeface="+mn-ea"/>
              </a:rPr>
              <a:t>view </a:t>
            </a:r>
            <a:r>
              <a:rPr lang="en-US" altLang="zh-CN" sz="3100" dirty="0" err="1">
                <a:latin typeface="+mn-ea"/>
                <a:ea typeface="+mn-ea"/>
              </a:rPr>
              <a:t>config</a:t>
            </a:r>
            <a:r>
              <a:rPr lang="zh-CN" altLang="en-US" sz="3100" dirty="0">
                <a:latin typeface="+mn-ea"/>
                <a:ea typeface="+mn-ea"/>
              </a:rPr>
              <a:t>”链接，表示</a:t>
            </a:r>
            <a:r>
              <a:rPr lang="en-US" altLang="zh-CN" sz="3100" dirty="0">
                <a:latin typeface="+mn-ea"/>
                <a:ea typeface="+mn-ea"/>
              </a:rPr>
              <a:t>hub</a:t>
            </a:r>
            <a:r>
              <a:rPr lang="zh-CN" altLang="en-US" sz="3100" dirty="0">
                <a:latin typeface="+mn-ea"/>
                <a:ea typeface="+mn-ea"/>
              </a:rPr>
              <a:t>启动成功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63272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en-US" altLang="zh-CN" sz="2400" dirty="0" smtClean="0">
                <a:latin typeface="+mn-ea"/>
                <a:ea typeface="+mn-ea"/>
              </a:rPr>
              <a:t>. </a:t>
            </a: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zh-CN" altLang="en-US" sz="2400" dirty="0">
                <a:latin typeface="+mn-ea"/>
                <a:ea typeface="+mn-ea"/>
              </a:rPr>
              <a:t>计算机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打开窗口，打开</a:t>
            </a:r>
            <a:r>
              <a:rPr lang="en-US" altLang="zh-CN" sz="2400" dirty="0" err="1">
                <a:latin typeface="+mn-ea"/>
                <a:ea typeface="+mn-ea"/>
              </a:rPr>
              <a:t>cmd</a:t>
            </a:r>
            <a:r>
              <a:rPr lang="zh-CN" altLang="en-US" sz="2400" dirty="0">
                <a:latin typeface="+mn-ea"/>
                <a:ea typeface="+mn-ea"/>
              </a:rPr>
              <a:t>窗口，在</a:t>
            </a:r>
            <a:r>
              <a:rPr lang="en-US" altLang="zh-CN" sz="2400" dirty="0">
                <a:latin typeface="+mn-ea"/>
                <a:ea typeface="+mn-ea"/>
              </a:rPr>
              <a:t>D:/demo</a:t>
            </a:r>
            <a:r>
              <a:rPr lang="zh-CN" altLang="en-US" sz="2400" dirty="0">
                <a:latin typeface="+mn-ea"/>
                <a:ea typeface="+mn-ea"/>
              </a:rPr>
              <a:t>下输入语句：</a:t>
            </a:r>
            <a:r>
              <a:rPr lang="en-US" altLang="zh-CN" sz="2400" dirty="0">
                <a:latin typeface="+mn-ea"/>
                <a:ea typeface="+mn-ea"/>
              </a:rPr>
              <a:t>java   –jar   selenium-server-standalone-.</a:t>
            </a:r>
            <a:r>
              <a:rPr lang="en-US" altLang="zh-CN" sz="2400" dirty="0" smtClean="0">
                <a:latin typeface="+mn-ea"/>
                <a:ea typeface="+mn-ea"/>
              </a:rPr>
              <a:t>141.59.jar</a:t>
            </a:r>
            <a:r>
              <a:rPr lang="en-US" altLang="zh-CN" sz="2400" dirty="0">
                <a:latin typeface="+mn-ea"/>
                <a:ea typeface="+mn-ea"/>
              </a:rPr>
              <a:t/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-role node -port 6655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   -hub  http://10.7.90.240:4444/grid/register 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role</a:t>
            </a:r>
            <a:r>
              <a:rPr lang="zh-CN" altLang="en-US" sz="2400" dirty="0">
                <a:latin typeface="+mn-ea"/>
                <a:ea typeface="+mn-ea"/>
              </a:rPr>
              <a:t>：参数值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表示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节点的名字。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hub</a:t>
            </a:r>
            <a:r>
              <a:rPr lang="zh-CN" altLang="en-US" sz="2400" dirty="0">
                <a:latin typeface="+mn-ea"/>
                <a:ea typeface="+mn-ea"/>
              </a:rPr>
              <a:t>：参数值表示管理中心</a:t>
            </a:r>
            <a:r>
              <a:rPr lang="en-US" altLang="zh-CN" sz="2400" dirty="0">
                <a:latin typeface="+mn-ea"/>
                <a:ea typeface="+mn-ea"/>
              </a:rPr>
              <a:t>URL</a:t>
            </a:r>
            <a:r>
              <a:rPr lang="zh-CN" altLang="en-US" sz="2400" dirty="0">
                <a:latin typeface="+mn-ea"/>
                <a:ea typeface="+mn-ea"/>
              </a:rPr>
              <a:t>地址，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zh-CN" altLang="en-US" sz="2400" dirty="0">
                <a:latin typeface="+mn-ea"/>
                <a:ea typeface="+mn-ea"/>
              </a:rPr>
              <a:t>会连接这个地址进行注册。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port</a:t>
            </a:r>
            <a:r>
              <a:rPr lang="zh-CN" altLang="en-US" sz="2400" dirty="0">
                <a:latin typeface="+mn-ea"/>
                <a:ea typeface="+mn-ea"/>
              </a:rPr>
              <a:t>：参数值表示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节点服务的端口是</a:t>
            </a:r>
            <a:r>
              <a:rPr lang="en-US" altLang="zh-CN" sz="2400" dirty="0">
                <a:latin typeface="+mn-ea"/>
                <a:ea typeface="+mn-ea"/>
              </a:rPr>
              <a:t>6655</a:t>
            </a:r>
            <a:r>
              <a:rPr lang="zh-CN" altLang="en-US" sz="2400" dirty="0">
                <a:latin typeface="+mn-ea"/>
                <a:ea typeface="+mn-ea"/>
              </a:rPr>
              <a:t>，建议使用大于</a:t>
            </a:r>
            <a:r>
              <a:rPr lang="en-US" altLang="zh-CN" sz="2400" dirty="0">
                <a:latin typeface="+mn-ea"/>
                <a:ea typeface="+mn-ea"/>
              </a:rPr>
              <a:t>5000</a:t>
            </a:r>
            <a:r>
              <a:rPr lang="zh-CN" altLang="en-US" sz="2400" dirty="0">
                <a:latin typeface="+mn-ea"/>
                <a:ea typeface="+mn-ea"/>
              </a:rPr>
              <a:t>的端口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S</a:t>
            </a:r>
            <a:r>
              <a:rPr lang="zh-CN" altLang="en-US" sz="2800" dirty="0">
                <a:latin typeface="+mn-ea"/>
                <a:ea typeface="+mn-ea"/>
              </a:rPr>
              <a:t>elenium </a:t>
            </a:r>
            <a:r>
              <a:rPr lang="en-US" altLang="zh-CN" sz="2800" dirty="0">
                <a:latin typeface="+mn-ea"/>
                <a:ea typeface="+mn-ea"/>
              </a:rPr>
              <a:t>G</a:t>
            </a:r>
            <a:r>
              <a:rPr lang="zh-CN" altLang="en-US" sz="2800" dirty="0">
                <a:latin typeface="+mn-ea"/>
                <a:ea typeface="+mn-ea"/>
              </a:rPr>
              <a:t>rid 的使用步骤</a:t>
            </a:r>
          </a:p>
        </p:txBody>
      </p:sp>
    </p:spTree>
    <p:extLst>
      <p:ext uri="{BB962C8B-B14F-4D97-AF65-F5344CB8AC3E}">
        <p14:creationId xmlns:p14="http://schemas.microsoft.com/office/powerpoint/2010/main" val="6225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1858</TotalTime>
  <Words>534</Words>
  <Application>Microsoft Office PowerPoint</Application>
  <PresentationFormat>全屏显示(4:3)</PresentationFormat>
  <Paragraphs>65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10  Selenium Grid</vt:lpstr>
      <vt:lpstr>本章大纲</vt:lpstr>
      <vt:lpstr>Selenium Grid简介</vt:lpstr>
      <vt:lpstr>Hub</vt:lpstr>
      <vt:lpstr>Node</vt:lpstr>
      <vt:lpstr>本章大纲</vt:lpstr>
      <vt:lpstr>Selenium Grid 的使用步骤</vt:lpstr>
      <vt:lpstr>Selenium Grid 的使用步骤</vt:lpstr>
      <vt:lpstr>Selenium Grid 的使用步骤</vt:lpstr>
      <vt:lpstr>Selenium Grid 的使用步骤</vt:lpstr>
      <vt:lpstr>Selenium Grid 的使用步骤</vt:lpstr>
      <vt:lpstr>使用TestNG远程并发自动化测试</vt:lpstr>
      <vt:lpstr>注意事项</vt:lpstr>
      <vt:lpstr>注意事项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</dc:creator>
  <cp:lastModifiedBy>admin</cp:lastModifiedBy>
  <cp:revision>152</cp:revision>
  <dcterms:created xsi:type="dcterms:W3CDTF">2013-08-27T00:31:35Z</dcterms:created>
  <dcterms:modified xsi:type="dcterms:W3CDTF">2019-04-25T23:53:10Z</dcterms:modified>
</cp:coreProperties>
</file>