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2"/>
  </p:notesMasterIdLst>
  <p:handoutMasterIdLst>
    <p:handoutMasterId r:id="rId23"/>
  </p:handoutMasterIdLst>
  <p:sldIdLst>
    <p:sldId id="294" r:id="rId2"/>
    <p:sldId id="295" r:id="rId3"/>
    <p:sldId id="298" r:id="rId4"/>
    <p:sldId id="299" r:id="rId5"/>
    <p:sldId id="300" r:id="rId6"/>
    <p:sldId id="301" r:id="rId7"/>
    <p:sldId id="302" r:id="rId8"/>
    <p:sldId id="303" r:id="rId9"/>
    <p:sldId id="304" r:id="rId10"/>
    <p:sldId id="308" r:id="rId11"/>
    <p:sldId id="305" r:id="rId12"/>
    <p:sldId id="311" r:id="rId13"/>
    <p:sldId id="306" r:id="rId14"/>
    <p:sldId id="307" r:id="rId15"/>
    <p:sldId id="312" r:id="rId16"/>
    <p:sldId id="313" r:id="rId17"/>
    <p:sldId id="316" r:id="rId18"/>
    <p:sldId id="314" r:id="rId19"/>
    <p:sldId id="315" r:id="rId20"/>
    <p:sldId id="31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5" autoAdjust="0"/>
  </p:normalViewPr>
  <p:slideViewPr>
    <p:cSldViewPr>
      <p:cViewPr varScale="1">
        <p:scale>
          <a:sx n="71" d="100"/>
          <a:sy n="71" d="100"/>
        </p:scale>
        <p:origin x="-1128" y="-102"/>
      </p:cViewPr>
      <p:guideLst>
        <p:guide orient="horz" pos="2160"/>
        <p:guide pos="2880"/>
      </p:guideLst>
    </p:cSldViewPr>
  </p:slideViewPr>
  <p:notesTextViewPr>
    <p:cViewPr>
      <p:scale>
        <a:sx n="100" d="100"/>
        <a:sy n="100" d="100"/>
      </p:scale>
      <p:origin x="0" y="0"/>
    </p:cViewPr>
  </p:notesTextViewPr>
  <p:notesViewPr>
    <p:cSldViewPr>
      <p:cViewPr varScale="1">
        <p:scale>
          <a:sx n="35" d="100"/>
          <a:sy n="35" d="100"/>
        </p:scale>
        <p:origin x="-15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p>
        </p:txBody>
      </p:sp>
    </p:spTree>
    <p:extLst>
      <p:ext uri="{BB962C8B-B14F-4D97-AF65-F5344CB8AC3E}">
        <p14:creationId xmlns:p14="http://schemas.microsoft.com/office/powerpoint/2010/main" val="639749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34CFB-97B0-4827-AC1F-4927B3FABFC8}"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12449-6407-40E9-9CA0-CCF58671A2E2}" type="slidenum">
              <a:rPr lang="zh-CN" altLang="en-US" smtClean="0"/>
              <a:t>‹#›</a:t>
            </a:fld>
            <a:endParaRPr lang="zh-CN" altLang="en-US"/>
          </a:p>
        </p:txBody>
      </p:sp>
    </p:spTree>
    <p:extLst>
      <p:ext uri="{BB962C8B-B14F-4D97-AF65-F5344CB8AC3E}">
        <p14:creationId xmlns:p14="http://schemas.microsoft.com/office/powerpoint/2010/main" val="462496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231FC8-B25A-4832-BF35-7475E5728637}"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231FC8-B25A-4832-BF35-7475E5728637}"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A01468-9955-417D-82E6-9CA6280E6EF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0">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31FC8-B25A-4832-BF35-7475E5728637}" type="datetimeFigureOut">
              <a:rPr lang="zh-CN" altLang="en-US" smtClean="0"/>
              <a:t>2019/5/5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01468-9955-417D-82E6-9CA6280E6E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ucumber.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0" dirty="0" smtClean="0">
                <a:latin typeface="微软雅黑" panose="020B0503020204020204" pitchFamily="34" charset="-122"/>
                <a:ea typeface="微软雅黑" panose="020B0503020204020204" pitchFamily="34" charset="-122"/>
              </a:rPr>
              <a:t>13 </a:t>
            </a:r>
            <a:r>
              <a:rPr lang="zh-CN" altLang="en-US" b="0" dirty="0" smtClean="0">
                <a:latin typeface="微软雅黑" panose="020B0503020204020204" pitchFamily="34" charset="-122"/>
                <a:ea typeface="微软雅黑" panose="020B0503020204020204" pitchFamily="34" charset="-122"/>
              </a:rPr>
              <a:t>自动化测试框架基础</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571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自动化测试框架的核心思想</a:t>
            </a:r>
            <a:endParaRPr lang="zh-CN" altLang="en-US" dirty="0"/>
          </a:p>
        </p:txBody>
      </p:sp>
      <p:sp>
        <p:nvSpPr>
          <p:cNvPr id="3" name="内容占位符 2"/>
          <p:cNvSpPr>
            <a:spLocks noGrp="1"/>
          </p:cNvSpPr>
          <p:nvPr>
            <p:ph idx="1"/>
          </p:nvPr>
        </p:nvSpPr>
        <p:spPr/>
        <p:txBody>
          <a:bodyPr>
            <a:noAutofit/>
          </a:bodyPr>
          <a:lstStyle/>
          <a:p>
            <a:pPr marL="0" indent="0">
              <a:lnSpc>
                <a:spcPct val="150000"/>
              </a:lnSpc>
              <a:spcBef>
                <a:spcPts val="0"/>
              </a:spcBef>
              <a:buNone/>
            </a:pPr>
            <a:r>
              <a:rPr lang="zh-CN" altLang="en-US" sz="2400" dirty="0" smtClean="0"/>
              <a:t>    世界上没有万能的自动化测试框架， 不要</a:t>
            </a:r>
            <a:r>
              <a:rPr lang="zh-CN" altLang="en-US" sz="2400" dirty="0"/>
              <a:t>为了自动化而自动化，考虑自动化能解决什么样的</a:t>
            </a:r>
            <a:r>
              <a:rPr lang="zh-CN" altLang="en-US" sz="2400" dirty="0" smtClean="0"/>
              <a:t>问题</a:t>
            </a:r>
            <a:r>
              <a:rPr lang="zh-CN" altLang="en-US" sz="2400" dirty="0"/>
              <a:t>。</a:t>
            </a:r>
            <a:endParaRPr lang="en-US" altLang="zh-CN" sz="2400" dirty="0"/>
          </a:p>
          <a:p>
            <a:pPr marL="0" indent="0">
              <a:lnSpc>
                <a:spcPct val="150000"/>
              </a:lnSpc>
              <a:spcBef>
                <a:spcPts val="0"/>
              </a:spcBef>
              <a:buNone/>
            </a:pPr>
            <a:r>
              <a:rPr lang="zh-CN" altLang="en-US" sz="2400" dirty="0" smtClean="0"/>
              <a:t>      核心</a:t>
            </a:r>
            <a:r>
              <a:rPr lang="zh-CN" altLang="en-US" sz="2400" dirty="0"/>
              <a:t>思想</a:t>
            </a:r>
            <a:r>
              <a:rPr lang="zh-CN" altLang="en-US" sz="2400" dirty="0" smtClean="0"/>
              <a:t>是将常用</a:t>
            </a:r>
            <a:r>
              <a:rPr lang="zh-CN" altLang="en-US" sz="2400" dirty="0"/>
              <a:t>的</a:t>
            </a:r>
            <a:r>
              <a:rPr lang="zh-CN" altLang="en-US" sz="2400" dirty="0">
                <a:solidFill>
                  <a:srgbClr val="FF0000"/>
                </a:solidFill>
              </a:rPr>
              <a:t>脚本代码或者测试逻辑</a:t>
            </a:r>
            <a:r>
              <a:rPr lang="zh-CN" altLang="en-US" sz="2400" dirty="0"/>
              <a:t>进行抽象和总结，然后将这些代码进行面向对象设计，将需要复用的代码封装到可公用的类方法中。通过调用公用的类方法，测试类中的脚本复杂度会被大大</a:t>
            </a:r>
            <a:r>
              <a:rPr lang="zh-CN" altLang="en-US" sz="2400" dirty="0" smtClean="0"/>
              <a:t>降低，让更多脚本能力不强的测试人员来实施自动化测试。</a:t>
            </a:r>
            <a:endParaRPr lang="zh-CN" altLang="en-US" sz="2400" dirty="0"/>
          </a:p>
        </p:txBody>
      </p:sp>
    </p:spTree>
    <p:extLst>
      <p:ext uri="{BB962C8B-B14F-4D97-AF65-F5344CB8AC3E}">
        <p14:creationId xmlns:p14="http://schemas.microsoft.com/office/powerpoint/2010/main" val="195495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217443"/>
          </a:xfrm>
        </p:spPr>
        <p:txBody>
          <a:bodyPr>
            <a:noAutofit/>
          </a:bodyPr>
          <a:lstStyle/>
          <a:p>
            <a:pPr marL="514350" indent="-514350">
              <a:lnSpc>
                <a:spcPct val="150000"/>
              </a:lnSpc>
              <a:spcBef>
                <a:spcPts val="0"/>
              </a:spcBef>
              <a:buFont typeface="+mj-lt"/>
              <a:buAutoNum type="arabicPeriod"/>
            </a:pPr>
            <a:r>
              <a:rPr lang="zh-CN" altLang="en-US" sz="2400" dirty="0" smtClean="0"/>
              <a:t>根据测试业务的手工测试用例，选出需要自动化的用例（例如：</a:t>
            </a:r>
            <a:r>
              <a:rPr lang="zh-CN" altLang="en-US" sz="2400" dirty="0" smtClean="0"/>
              <a:t>冒烟测试）</a:t>
            </a:r>
            <a:endParaRPr lang="en-US" altLang="zh-CN" sz="2400" dirty="0" smtClean="0"/>
          </a:p>
          <a:p>
            <a:pPr marL="514350" indent="-514350">
              <a:lnSpc>
                <a:spcPct val="150000"/>
              </a:lnSpc>
              <a:spcBef>
                <a:spcPts val="0"/>
              </a:spcBef>
              <a:buFont typeface="+mj-lt"/>
              <a:buAutoNum type="arabicPeriod"/>
            </a:pPr>
            <a:r>
              <a:rPr lang="zh-CN" altLang="en-US" sz="2400" dirty="0" smtClean="0"/>
              <a:t>根据可自动化执行的测试用例，分析出测试框架需要模拟的手工操作和重复高的测试流程或逻辑</a:t>
            </a:r>
            <a:endParaRPr lang="en-US" altLang="zh-CN" sz="2400" dirty="0" smtClean="0"/>
          </a:p>
          <a:p>
            <a:pPr marL="514350" indent="-514350">
              <a:lnSpc>
                <a:spcPct val="150000"/>
              </a:lnSpc>
              <a:spcBef>
                <a:spcPts val="0"/>
              </a:spcBef>
              <a:buFont typeface="+mj-lt"/>
              <a:buAutoNum type="arabicPeriod"/>
            </a:pPr>
            <a:r>
              <a:rPr lang="zh-CN" altLang="en-US" sz="2400" dirty="0" smtClean="0"/>
              <a:t>将</a:t>
            </a:r>
            <a:r>
              <a:rPr lang="zh-CN" altLang="en-US" sz="2400" dirty="0"/>
              <a:t>重复高的测试</a:t>
            </a:r>
            <a:r>
              <a:rPr lang="zh-CN" altLang="en-US" sz="2400" dirty="0" smtClean="0"/>
              <a:t>流程在代码中实现，并进行封装</a:t>
            </a:r>
            <a:endParaRPr lang="en-US" altLang="zh-CN" sz="2400" dirty="0" smtClean="0"/>
          </a:p>
          <a:p>
            <a:pPr marL="514350" indent="-514350">
              <a:lnSpc>
                <a:spcPct val="150000"/>
              </a:lnSpc>
              <a:spcBef>
                <a:spcPts val="0"/>
              </a:spcBef>
              <a:buFont typeface="+mj-lt"/>
              <a:buAutoNum type="arabicPeriod"/>
            </a:pPr>
            <a:r>
              <a:rPr lang="zh-CN" altLang="en-US" sz="2400" dirty="0" smtClean="0"/>
              <a:t>根据业务的类型和本身的技术能力选择数据驱动测试、关键字驱动测试框架、混合型框架还是行为测试框架</a:t>
            </a:r>
            <a:endParaRPr lang="en-US" altLang="zh-CN" sz="2400" dirty="0" smtClean="0"/>
          </a:p>
          <a:p>
            <a:pPr marL="514350" indent="-514350">
              <a:lnSpc>
                <a:spcPct val="150000"/>
              </a:lnSpc>
              <a:spcBef>
                <a:spcPts val="0"/>
              </a:spcBef>
              <a:buFont typeface="+mj-lt"/>
              <a:buAutoNum type="arabicPeriod"/>
            </a:pPr>
            <a:r>
              <a:rPr lang="zh-CN" altLang="en-US" sz="2400" dirty="0" smtClean="0"/>
              <a:t>确定框架类型后，将框架中的常用的浏览器选择、测试数据处理、文件操作、数据库操作、页面元素的原始操作、日志和报告等功能进行方法的封装实现</a:t>
            </a:r>
            <a:endParaRPr lang="en-US" altLang="zh-CN" sz="2400" dirty="0" smtClean="0"/>
          </a:p>
          <a:p>
            <a:pPr marL="0" indent="0">
              <a:buNone/>
            </a:pPr>
            <a:endParaRPr lang="en-US" altLang="zh-CN" sz="1800" dirty="0" smtClean="0">
              <a:latin typeface="+mn-ea"/>
            </a:endParaRPr>
          </a:p>
        </p:txBody>
      </p:sp>
      <p:sp>
        <p:nvSpPr>
          <p:cNvPr id="3" name="标题 2"/>
          <p:cNvSpPr>
            <a:spLocks noGrp="1"/>
          </p:cNvSpPr>
          <p:nvPr>
            <p:ph type="title"/>
          </p:nvPr>
        </p:nvSpPr>
        <p:spPr/>
        <p:txBody>
          <a:bodyPr/>
          <a:lstStyle/>
          <a:p>
            <a:r>
              <a:rPr lang="zh-CN" altLang="en-US" dirty="0"/>
              <a:t>自动化测试</a:t>
            </a:r>
            <a:r>
              <a:rPr lang="zh-CN" altLang="en-US" dirty="0" smtClean="0"/>
              <a:t>框架的步骤</a:t>
            </a:r>
            <a:endParaRPr lang="zh-CN" altLang="en-US" dirty="0"/>
          </a:p>
        </p:txBody>
      </p:sp>
    </p:spTree>
    <p:extLst>
      <p:ext uri="{BB962C8B-B14F-4D97-AF65-F5344CB8AC3E}">
        <p14:creationId xmlns:p14="http://schemas.microsoft.com/office/powerpoint/2010/main" val="468531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217443"/>
          </a:xfrm>
        </p:spPr>
        <p:txBody>
          <a:bodyPr>
            <a:noAutofit/>
          </a:bodyPr>
          <a:lstStyle/>
          <a:p>
            <a:pPr marL="514350" indent="-514350">
              <a:lnSpc>
                <a:spcPct val="150000"/>
              </a:lnSpc>
              <a:spcBef>
                <a:spcPts val="0"/>
              </a:spcBef>
              <a:buFont typeface="+mj-lt"/>
              <a:buAutoNum type="arabicPeriod" startAt="6"/>
            </a:pPr>
            <a:r>
              <a:rPr lang="zh-CN" altLang="en-US" sz="2400" dirty="0"/>
              <a:t>对框架代码进行集成测试和系统测试，采用</a:t>
            </a:r>
            <a:r>
              <a:rPr lang="en-US" altLang="zh-CN" sz="2400" dirty="0"/>
              <a:t>PO</a:t>
            </a:r>
            <a:r>
              <a:rPr lang="zh-CN" altLang="en-US" sz="2400" dirty="0"/>
              <a:t>模式和</a:t>
            </a:r>
            <a:r>
              <a:rPr lang="en-US" altLang="zh-CN" sz="2400" dirty="0" err="1"/>
              <a:t>TestNG</a:t>
            </a:r>
            <a:r>
              <a:rPr lang="zh-CN" altLang="en-US" sz="2400" dirty="0"/>
              <a:t>框架编写测试脚本，使用框架进行自动化测试，验证框架的功能是否可以满足自动化测试的需求。</a:t>
            </a:r>
            <a:endParaRPr lang="en-US" altLang="zh-CN" sz="2400" dirty="0"/>
          </a:p>
          <a:p>
            <a:pPr marL="514350" indent="-514350">
              <a:lnSpc>
                <a:spcPct val="150000"/>
              </a:lnSpc>
              <a:spcBef>
                <a:spcPts val="0"/>
              </a:spcBef>
              <a:buFont typeface="+mj-lt"/>
              <a:buAutoNum type="arabicPeriod" startAt="6"/>
            </a:pPr>
            <a:r>
              <a:rPr lang="zh-CN" altLang="en-US" sz="2400" dirty="0"/>
              <a:t>编写自动化测试框架的常用</a:t>
            </a:r>
            <a:r>
              <a:rPr lang="en-US" altLang="zh-CN" sz="2400" dirty="0"/>
              <a:t>API</a:t>
            </a:r>
            <a:r>
              <a:rPr lang="zh-CN" altLang="en-US" sz="2400" dirty="0"/>
              <a:t>，以供他人参阅</a:t>
            </a:r>
            <a:endParaRPr lang="en-US" altLang="zh-CN" sz="2400" dirty="0"/>
          </a:p>
          <a:p>
            <a:pPr marL="514350" indent="-514350">
              <a:lnSpc>
                <a:spcPct val="150000"/>
              </a:lnSpc>
              <a:spcBef>
                <a:spcPts val="0"/>
              </a:spcBef>
              <a:buFont typeface="+mj-lt"/>
              <a:buAutoNum type="arabicPeriod" startAt="6"/>
            </a:pPr>
            <a:r>
              <a:rPr lang="zh-CN" altLang="en-US" sz="2400" dirty="0"/>
              <a:t>在测试组中内部进行培训和推广</a:t>
            </a:r>
            <a:endParaRPr lang="en-US" altLang="zh-CN" sz="2400" dirty="0"/>
          </a:p>
          <a:p>
            <a:pPr marL="514350" indent="-514350">
              <a:lnSpc>
                <a:spcPct val="150000"/>
              </a:lnSpc>
              <a:spcBef>
                <a:spcPts val="0"/>
              </a:spcBef>
              <a:buFont typeface="+mj-lt"/>
              <a:buAutoNum type="arabicPeriod" startAt="6"/>
            </a:pPr>
            <a:r>
              <a:rPr lang="zh-CN" altLang="en-US" sz="2400" dirty="0"/>
              <a:t>不断收集测试过程中的框架使用问题和反馈意见，不断增加和优化自动化框架的功能，不断增强框架中复杂操作的封装效果，尽量降低测试脚本的编写复杂性</a:t>
            </a:r>
            <a:endParaRPr lang="en-US" altLang="zh-CN" sz="2400" dirty="0"/>
          </a:p>
          <a:p>
            <a:pPr marL="514350" indent="-514350">
              <a:lnSpc>
                <a:spcPct val="150000"/>
              </a:lnSpc>
              <a:spcBef>
                <a:spcPts val="0"/>
              </a:spcBef>
              <a:buFont typeface="+mj-lt"/>
              <a:buAutoNum type="arabicPeriod" startAt="6"/>
            </a:pPr>
            <a:r>
              <a:rPr lang="zh-CN" altLang="en-US" sz="2400" dirty="0"/>
              <a:t>定期评估测试框架的使用效果，评估自动化测试的投入和产出比，再逐步推广自动化框架的应用范围</a:t>
            </a:r>
            <a:endParaRPr lang="en-US" altLang="zh-CN" sz="2400" dirty="0"/>
          </a:p>
        </p:txBody>
      </p:sp>
      <p:sp>
        <p:nvSpPr>
          <p:cNvPr id="3" name="标题 2"/>
          <p:cNvSpPr>
            <a:spLocks noGrp="1"/>
          </p:cNvSpPr>
          <p:nvPr>
            <p:ph type="title"/>
          </p:nvPr>
        </p:nvSpPr>
        <p:spPr/>
        <p:txBody>
          <a:bodyPr/>
          <a:lstStyle/>
          <a:p>
            <a:r>
              <a:rPr lang="zh-CN" altLang="en-US" dirty="0"/>
              <a:t>自动化测试</a:t>
            </a:r>
            <a:r>
              <a:rPr lang="zh-CN" altLang="en-US" dirty="0" smtClean="0"/>
              <a:t>框架的步骤</a:t>
            </a:r>
            <a:endParaRPr lang="zh-CN" altLang="en-US" dirty="0"/>
          </a:p>
        </p:txBody>
      </p:sp>
    </p:spTree>
    <p:extLst>
      <p:ext uri="{BB962C8B-B14F-4D97-AF65-F5344CB8AC3E}">
        <p14:creationId xmlns:p14="http://schemas.microsoft.com/office/powerpoint/2010/main" val="705449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spcBef>
                <a:spcPts val="1200"/>
              </a:spcBef>
              <a:buNone/>
            </a:pPr>
            <a:r>
              <a:rPr lang="en-US" altLang="zh-CN" dirty="0" smtClean="0"/>
              <a:t>13.1 </a:t>
            </a:r>
            <a:r>
              <a:rPr lang="zh-CN" altLang="en-US" dirty="0" smtClean="0"/>
              <a:t>自动化框架介绍</a:t>
            </a:r>
            <a:endParaRPr lang="en-US" altLang="zh-CN" dirty="0" smtClean="0"/>
          </a:p>
          <a:p>
            <a:pPr marL="109537" indent="0">
              <a:spcBef>
                <a:spcPts val="1200"/>
              </a:spcBef>
              <a:buNone/>
            </a:pPr>
            <a:r>
              <a:rPr lang="en-US" altLang="zh-CN" dirty="0" smtClean="0">
                <a:solidFill>
                  <a:srgbClr val="FF0000"/>
                </a:solidFill>
              </a:rPr>
              <a:t>13.2 </a:t>
            </a:r>
            <a:r>
              <a:rPr lang="zh-CN" altLang="en-US" dirty="0" smtClean="0">
                <a:solidFill>
                  <a:srgbClr val="FF0000"/>
                </a:solidFill>
              </a:rPr>
              <a:t>自动化框架的实现</a:t>
            </a:r>
            <a:endParaRPr lang="en-US" altLang="zh-CN" dirty="0">
              <a:solidFill>
                <a:srgbClr val="FF0000"/>
              </a:solidFill>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957692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a:lnSpc>
                <a:spcPct val="150000"/>
              </a:lnSpc>
              <a:spcBef>
                <a:spcPts val="0"/>
              </a:spcBef>
              <a:buFont typeface="Wingdings" panose="05000000000000000000" pitchFamily="2" charset="2"/>
              <a:buChar char="Ø"/>
            </a:pPr>
            <a:r>
              <a:rPr lang="en-US" altLang="zh-CN" sz="2400" dirty="0" err="1"/>
              <a:t>utils</a:t>
            </a:r>
            <a:r>
              <a:rPr lang="zh-CN" altLang="en-US" sz="2400" dirty="0"/>
              <a:t>包：实现测试过程中调用的工具类方法，例如：文件操作、</a:t>
            </a:r>
            <a:r>
              <a:rPr lang="en-US" altLang="zh-CN" sz="2400" dirty="0" err="1"/>
              <a:t>mapObject</a:t>
            </a:r>
            <a:r>
              <a:rPr lang="zh-CN" altLang="en-US" sz="2400" dirty="0"/>
              <a:t>、页面对象的操作方法</a:t>
            </a:r>
            <a:endParaRPr lang="en-US" altLang="zh-CN" sz="2400" dirty="0"/>
          </a:p>
          <a:p>
            <a:pPr marL="0">
              <a:lnSpc>
                <a:spcPct val="150000"/>
              </a:lnSpc>
              <a:spcBef>
                <a:spcPts val="0"/>
              </a:spcBef>
              <a:buFont typeface="Wingdings" panose="05000000000000000000" pitchFamily="2" charset="2"/>
              <a:buChar char="Ø"/>
            </a:pPr>
            <a:r>
              <a:rPr lang="en-US" altLang="zh-CN" sz="2400" dirty="0" err="1" smtClean="0"/>
              <a:t>appModules</a:t>
            </a:r>
            <a:r>
              <a:rPr lang="zh-CN" altLang="en-US" sz="2400" dirty="0"/>
              <a:t>包主要用于实现复用的业务</a:t>
            </a:r>
            <a:r>
              <a:rPr lang="zh-CN" altLang="en-US" sz="2400" dirty="0" smtClean="0"/>
              <a:t>逻辑封装方法</a:t>
            </a:r>
            <a:endParaRPr lang="en-US" altLang="zh-CN" sz="2400" dirty="0"/>
          </a:p>
          <a:p>
            <a:pPr marL="0">
              <a:lnSpc>
                <a:spcPct val="150000"/>
              </a:lnSpc>
              <a:spcBef>
                <a:spcPts val="0"/>
              </a:spcBef>
              <a:buFont typeface="Wingdings" panose="05000000000000000000" pitchFamily="2" charset="2"/>
              <a:buChar char="Ø"/>
            </a:pPr>
            <a:r>
              <a:rPr lang="en-US" altLang="zh-CN" sz="2400" dirty="0" err="1"/>
              <a:t>pageObjects</a:t>
            </a:r>
            <a:r>
              <a:rPr lang="zh-CN" altLang="en-US" sz="2400" dirty="0"/>
              <a:t>包：用于实现被测试的页面对象</a:t>
            </a:r>
            <a:endParaRPr lang="en-US" altLang="zh-CN" sz="2400" dirty="0"/>
          </a:p>
          <a:p>
            <a:pPr marL="0">
              <a:lnSpc>
                <a:spcPct val="150000"/>
              </a:lnSpc>
              <a:spcBef>
                <a:spcPts val="0"/>
              </a:spcBef>
              <a:buFont typeface="Wingdings" panose="05000000000000000000" pitchFamily="2" charset="2"/>
              <a:buChar char="Ø"/>
            </a:pPr>
            <a:r>
              <a:rPr lang="en-US" altLang="zh-CN" sz="2400" dirty="0" err="1"/>
              <a:t>testCases</a:t>
            </a:r>
            <a:r>
              <a:rPr lang="en-US" altLang="zh-CN" sz="2400" dirty="0"/>
              <a:t> </a:t>
            </a:r>
            <a:r>
              <a:rPr lang="zh-CN" altLang="en-US" sz="2400" dirty="0"/>
              <a:t>包 ：具体的测试方法</a:t>
            </a:r>
            <a:endParaRPr lang="en-US" altLang="zh-CN" sz="2400" dirty="0"/>
          </a:p>
          <a:p>
            <a:pPr marL="0">
              <a:lnSpc>
                <a:spcPct val="150000"/>
              </a:lnSpc>
              <a:spcBef>
                <a:spcPts val="0"/>
              </a:spcBef>
              <a:buFont typeface="Wingdings" panose="05000000000000000000" pitchFamily="2" charset="2"/>
              <a:buChar char="Ø"/>
            </a:pPr>
            <a:r>
              <a:rPr lang="en-US" altLang="zh-CN" sz="2400" dirty="0" err="1" smtClean="0"/>
              <a:t>dataprovider</a:t>
            </a:r>
            <a:r>
              <a:rPr lang="zh-CN" altLang="en-US" sz="2400" dirty="0"/>
              <a:t>包：提供数据驱动的类，</a:t>
            </a:r>
            <a:r>
              <a:rPr lang="en-US" altLang="zh-CN" sz="2400" dirty="0"/>
              <a:t>txt</a:t>
            </a:r>
            <a:r>
              <a:rPr lang="zh-CN" altLang="en-US" sz="2400" dirty="0" smtClean="0"/>
              <a:t>驱动</a:t>
            </a:r>
            <a:r>
              <a:rPr lang="zh-CN" altLang="en-US" sz="2400" dirty="0"/>
              <a:t>，</a:t>
            </a:r>
            <a:r>
              <a:rPr lang="en-US" altLang="zh-CN" sz="2400" dirty="0" smtClean="0"/>
              <a:t>excel</a:t>
            </a:r>
            <a:r>
              <a:rPr lang="zh-CN" altLang="en-US" sz="2400" dirty="0" smtClean="0"/>
              <a:t>驱动</a:t>
            </a:r>
            <a:r>
              <a:rPr lang="zh-CN" altLang="en-US" sz="2400" dirty="0"/>
              <a:t>，</a:t>
            </a:r>
            <a:r>
              <a:rPr lang="zh-CN" altLang="en-US" sz="2400" dirty="0" smtClean="0"/>
              <a:t>数据库</a:t>
            </a:r>
            <a:r>
              <a:rPr lang="zh-CN" altLang="en-US" sz="2400" dirty="0"/>
              <a:t>的驱动</a:t>
            </a:r>
          </a:p>
        </p:txBody>
      </p:sp>
      <p:sp>
        <p:nvSpPr>
          <p:cNvPr id="3" name="标题 2"/>
          <p:cNvSpPr>
            <a:spLocks noGrp="1"/>
          </p:cNvSpPr>
          <p:nvPr>
            <p:ph type="title"/>
          </p:nvPr>
        </p:nvSpPr>
        <p:spPr/>
        <p:txBody>
          <a:bodyPr/>
          <a:lstStyle/>
          <a:p>
            <a:r>
              <a:rPr lang="zh-CN" altLang="en-US" dirty="0" smtClean="0"/>
              <a:t>自动化框架的构成</a:t>
            </a:r>
            <a:r>
              <a:rPr lang="en-US" altLang="zh-CN" dirty="0" smtClean="0"/>
              <a:t>                               </a:t>
            </a:r>
            <a:endParaRPr lang="zh-CN" altLang="en-US" dirty="0"/>
          </a:p>
        </p:txBody>
      </p:sp>
    </p:spTree>
    <p:extLst>
      <p:ext uri="{BB962C8B-B14F-4D97-AF65-F5344CB8AC3E}">
        <p14:creationId xmlns:p14="http://schemas.microsoft.com/office/powerpoint/2010/main" val="706877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Properties</a:t>
            </a:r>
            <a:r>
              <a:rPr lang="zh-CN" altLang="en-US" dirty="0"/>
              <a:t>类</a:t>
            </a:r>
          </a:p>
        </p:txBody>
      </p:sp>
      <p:pic>
        <p:nvPicPr>
          <p:cNvPr id="1026" name="Picture 2" descr="https://images0.cnblogs.com/blog/431521/201402/231850205805785.png"/>
          <p:cNvPicPr>
            <a:picLocks noChangeAspect="1" noChangeArrowheads="1"/>
          </p:cNvPicPr>
          <p:nvPr/>
        </p:nvPicPr>
        <p:blipFill rotWithShape="1">
          <a:blip r:embed="rId2">
            <a:extLst>
              <a:ext uri="{28A0092B-C50C-407E-A947-70E740481C1C}">
                <a14:useLocalDpi xmlns:a14="http://schemas.microsoft.com/office/drawing/2010/main" val="0"/>
              </a:ext>
            </a:extLst>
          </a:blip>
          <a:srcRect l="2233"/>
          <a:stretch/>
        </p:blipFill>
        <p:spPr bwMode="auto">
          <a:xfrm>
            <a:off x="562706" y="1124744"/>
            <a:ext cx="8541937"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7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805264"/>
          </a:xfrm>
        </p:spPr>
        <p:txBody>
          <a:bodyPr>
            <a:normAutofit fontScale="47500" lnSpcReduction="20000"/>
          </a:bodyPr>
          <a:lstStyle/>
          <a:p>
            <a:pPr>
              <a:lnSpc>
                <a:spcPct val="170000"/>
              </a:lnSpc>
            </a:pPr>
            <a:r>
              <a:rPr lang="zh-CN" altLang="en-US" sz="3600" dirty="0" smtClean="0"/>
              <a:t> </a:t>
            </a:r>
            <a:r>
              <a:rPr lang="en-US" altLang="zh-CN" sz="3600" dirty="0"/>
              <a:t>getProperty ( String key)</a:t>
            </a:r>
            <a:r>
              <a:rPr lang="zh-CN" altLang="en-US" sz="3600" dirty="0"/>
              <a:t>，用指定的键在此属性列表中搜索属性。也就是通过参数 </a:t>
            </a:r>
            <a:r>
              <a:rPr lang="en-US" altLang="zh-CN" sz="3600" dirty="0"/>
              <a:t>key </a:t>
            </a:r>
            <a:r>
              <a:rPr lang="zh-CN" altLang="en-US" sz="3600" dirty="0"/>
              <a:t>，得到 </a:t>
            </a:r>
            <a:r>
              <a:rPr lang="en-US" altLang="zh-CN" sz="3600" dirty="0"/>
              <a:t>key </a:t>
            </a:r>
            <a:r>
              <a:rPr lang="zh-CN" altLang="en-US" sz="3600" dirty="0"/>
              <a:t>所对应的 </a:t>
            </a:r>
            <a:r>
              <a:rPr lang="en-US" altLang="zh-CN" sz="3600" dirty="0"/>
              <a:t>value</a:t>
            </a:r>
            <a:r>
              <a:rPr lang="zh-CN" altLang="en-US" sz="3600" dirty="0"/>
              <a:t>。</a:t>
            </a:r>
            <a:endParaRPr lang="en-US" altLang="zh-CN" sz="3600" dirty="0"/>
          </a:p>
          <a:p>
            <a:pPr>
              <a:lnSpc>
                <a:spcPct val="170000"/>
              </a:lnSpc>
            </a:pPr>
            <a:r>
              <a:rPr lang="en-US" altLang="zh-CN" sz="3600" dirty="0" smtClean="0"/>
              <a:t>load </a:t>
            </a:r>
            <a:r>
              <a:rPr lang="en-US" altLang="zh-CN" sz="3600" dirty="0"/>
              <a:t>( InputStream inStream)</a:t>
            </a:r>
            <a:r>
              <a:rPr lang="zh-CN" altLang="en-US" sz="3600" dirty="0"/>
              <a:t>，从输入流中读取属性列表（键和元素对）。通过对指定的文件（比如说上面的 </a:t>
            </a:r>
            <a:r>
              <a:rPr lang="en-US" altLang="zh-CN" sz="3600" dirty="0"/>
              <a:t>test.properties </a:t>
            </a:r>
            <a:r>
              <a:rPr lang="zh-CN" altLang="en-US" sz="3600" dirty="0"/>
              <a:t>文件）进行装载来获取该文件中的所有键 </a:t>
            </a:r>
            <a:r>
              <a:rPr lang="en-US" altLang="zh-CN" sz="3600" dirty="0"/>
              <a:t>- </a:t>
            </a:r>
            <a:r>
              <a:rPr lang="zh-CN" altLang="en-US" sz="3600" dirty="0"/>
              <a:t>值对。以供 </a:t>
            </a:r>
            <a:r>
              <a:rPr lang="en-US" altLang="zh-CN" sz="3600" dirty="0"/>
              <a:t>getProperty ( String key) </a:t>
            </a:r>
            <a:r>
              <a:rPr lang="zh-CN" altLang="en-US" sz="3600" dirty="0"/>
              <a:t>来搜索。</a:t>
            </a:r>
          </a:p>
          <a:p>
            <a:pPr>
              <a:lnSpc>
                <a:spcPct val="170000"/>
              </a:lnSpc>
            </a:pPr>
            <a:r>
              <a:rPr lang="en-US" altLang="zh-CN" sz="3600" dirty="0" smtClean="0"/>
              <a:t>setProperty </a:t>
            </a:r>
            <a:r>
              <a:rPr lang="en-US" altLang="zh-CN" sz="3600" dirty="0"/>
              <a:t>( String key, String value) </a:t>
            </a:r>
            <a:r>
              <a:rPr lang="zh-CN" altLang="en-US" sz="3600" dirty="0"/>
              <a:t>，调用 </a:t>
            </a:r>
            <a:r>
              <a:rPr lang="en-US" altLang="zh-CN" sz="3600" dirty="0"/>
              <a:t>Hashtable </a:t>
            </a:r>
            <a:r>
              <a:rPr lang="zh-CN" altLang="en-US" sz="3600" dirty="0"/>
              <a:t>的方法 </a:t>
            </a:r>
            <a:r>
              <a:rPr lang="en-US" altLang="zh-CN" sz="3600" dirty="0"/>
              <a:t>put </a:t>
            </a:r>
            <a:r>
              <a:rPr lang="zh-CN" altLang="en-US" sz="3600" dirty="0"/>
              <a:t>。他通过调用基类的</a:t>
            </a:r>
            <a:r>
              <a:rPr lang="en-US" altLang="zh-CN" sz="3600" dirty="0"/>
              <a:t>put</a:t>
            </a:r>
            <a:r>
              <a:rPr lang="zh-CN" altLang="en-US" sz="3600" dirty="0"/>
              <a:t>方法来设置 键 </a:t>
            </a:r>
            <a:r>
              <a:rPr lang="en-US" altLang="zh-CN" sz="3600" dirty="0"/>
              <a:t>- </a:t>
            </a:r>
            <a:r>
              <a:rPr lang="zh-CN" altLang="en-US" sz="3600" dirty="0"/>
              <a:t>值对。</a:t>
            </a:r>
          </a:p>
          <a:p>
            <a:pPr>
              <a:lnSpc>
                <a:spcPct val="170000"/>
              </a:lnSpc>
            </a:pPr>
            <a:r>
              <a:rPr lang="en-US" altLang="zh-CN" sz="3600" dirty="0" smtClean="0"/>
              <a:t>store </a:t>
            </a:r>
            <a:r>
              <a:rPr lang="en-US" altLang="zh-CN" sz="3600" dirty="0"/>
              <a:t>( OutputStream out, String comments)</a:t>
            </a:r>
            <a:r>
              <a:rPr lang="zh-CN" altLang="en-US" sz="3600" dirty="0"/>
              <a:t>，以适合使用 </a:t>
            </a:r>
            <a:r>
              <a:rPr lang="en-US" altLang="zh-CN" sz="3600" dirty="0"/>
              <a:t>load </a:t>
            </a:r>
            <a:r>
              <a:rPr lang="zh-CN" altLang="en-US" sz="3600" dirty="0"/>
              <a:t>方法加载到 </a:t>
            </a:r>
            <a:r>
              <a:rPr lang="en-US" altLang="zh-CN" sz="3600" dirty="0"/>
              <a:t>Properties </a:t>
            </a:r>
            <a:r>
              <a:rPr lang="zh-CN" altLang="en-US" sz="3600" dirty="0"/>
              <a:t>表中的格式，将此 </a:t>
            </a:r>
            <a:r>
              <a:rPr lang="en-US" altLang="zh-CN" sz="3600" dirty="0"/>
              <a:t>Properties </a:t>
            </a:r>
            <a:r>
              <a:rPr lang="zh-CN" altLang="en-US" sz="3600" dirty="0"/>
              <a:t>表中的属性列表（键和元素对）写入输出流。与 </a:t>
            </a:r>
            <a:r>
              <a:rPr lang="en-US" altLang="zh-CN" sz="3600" dirty="0"/>
              <a:t>load </a:t>
            </a:r>
            <a:r>
              <a:rPr lang="zh-CN" altLang="en-US" sz="3600" dirty="0"/>
              <a:t>方法相反，该方法将键 </a:t>
            </a:r>
            <a:r>
              <a:rPr lang="en-US" altLang="zh-CN" sz="3600" dirty="0"/>
              <a:t>- </a:t>
            </a:r>
            <a:r>
              <a:rPr lang="zh-CN" altLang="en-US" sz="3600" dirty="0"/>
              <a:t>值对写入到指定的文件中去。</a:t>
            </a:r>
          </a:p>
          <a:p>
            <a:pPr>
              <a:lnSpc>
                <a:spcPct val="170000"/>
              </a:lnSpc>
            </a:pPr>
            <a:r>
              <a:rPr lang="en-US" altLang="zh-CN" sz="3600" dirty="0" smtClean="0"/>
              <a:t>clear </a:t>
            </a:r>
            <a:r>
              <a:rPr lang="en-US" altLang="zh-CN" sz="3600" dirty="0"/>
              <a:t>()</a:t>
            </a:r>
            <a:r>
              <a:rPr lang="zh-CN" altLang="en-US" sz="3600" dirty="0"/>
              <a:t>，清除所有装载的 键 </a:t>
            </a:r>
            <a:r>
              <a:rPr lang="en-US" altLang="zh-CN" sz="3600" dirty="0"/>
              <a:t>- </a:t>
            </a:r>
            <a:r>
              <a:rPr lang="zh-CN" altLang="en-US" sz="3600" dirty="0"/>
              <a:t>值对。该方法在基类中提供。</a:t>
            </a:r>
          </a:p>
          <a:p>
            <a:endParaRPr lang="zh-CN" altLang="en-US" dirty="0"/>
          </a:p>
        </p:txBody>
      </p:sp>
      <p:sp>
        <p:nvSpPr>
          <p:cNvPr id="3" name="标题 2"/>
          <p:cNvSpPr>
            <a:spLocks noGrp="1"/>
          </p:cNvSpPr>
          <p:nvPr>
            <p:ph type="title"/>
          </p:nvPr>
        </p:nvSpPr>
        <p:spPr/>
        <p:txBody>
          <a:bodyPr/>
          <a:lstStyle/>
          <a:p>
            <a:r>
              <a:rPr lang="en-US" altLang="zh-CN" dirty="0"/>
              <a:t>Properties</a:t>
            </a:r>
            <a:r>
              <a:rPr lang="zh-CN" altLang="en-US" dirty="0"/>
              <a:t>类</a:t>
            </a:r>
          </a:p>
        </p:txBody>
      </p:sp>
    </p:spTree>
    <p:extLst>
      <p:ext uri="{BB962C8B-B14F-4D97-AF65-F5344CB8AC3E}">
        <p14:creationId xmlns:p14="http://schemas.microsoft.com/office/powerpoint/2010/main" val="229909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Properties</a:t>
            </a:r>
            <a:r>
              <a:rPr lang="zh-CN" altLang="en-US" dirty="0"/>
              <a:t>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01" y="1412776"/>
            <a:ext cx="8561387" cy="348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8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4381" y="980728"/>
            <a:ext cx="8229600" cy="4525963"/>
          </a:xfrm>
        </p:spPr>
        <p:txBody>
          <a:bodyPr>
            <a:normAutofit/>
          </a:bodyPr>
          <a:lstStyle/>
          <a:p>
            <a:pPr marL="0" indent="0">
              <a:lnSpc>
                <a:spcPct val="150000"/>
              </a:lnSpc>
              <a:spcBef>
                <a:spcPts val="0"/>
              </a:spcBef>
              <a:buNone/>
            </a:pPr>
            <a:r>
              <a:rPr lang="zh-CN" altLang="en-US" sz="2800" dirty="0" smtClean="0"/>
              <a:t>    使用</a:t>
            </a:r>
            <a:r>
              <a:rPr lang="zh-CN" altLang="en-US" sz="2800" dirty="0">
                <a:solidFill>
                  <a:srgbClr val="FF0000"/>
                </a:solidFill>
              </a:rPr>
              <a:t>属性</a:t>
            </a:r>
            <a:r>
              <a:rPr lang="zh-CN" altLang="en-US" sz="2800" dirty="0" smtClean="0">
                <a:solidFill>
                  <a:srgbClr val="FF0000"/>
                </a:solidFill>
              </a:rPr>
              <a:t>文件</a:t>
            </a:r>
            <a:r>
              <a:rPr lang="zh-CN" altLang="en-US" sz="2800" dirty="0" smtClean="0"/>
              <a:t>存储被测试页面上的元素的定位方式和定位表达式，做到定位数据和定位程序的分离。</a:t>
            </a:r>
            <a:endParaRPr lang="zh-CN" altLang="en-US" sz="2800" dirty="0"/>
          </a:p>
        </p:txBody>
      </p:sp>
      <p:sp>
        <p:nvSpPr>
          <p:cNvPr id="2" name="标题 1"/>
          <p:cNvSpPr>
            <a:spLocks noGrp="1"/>
          </p:cNvSpPr>
          <p:nvPr>
            <p:ph type="title"/>
          </p:nvPr>
        </p:nvSpPr>
        <p:spPr/>
        <p:txBody>
          <a:bodyPr/>
          <a:lstStyle/>
          <a:p>
            <a:r>
              <a:rPr lang="zh-CN" altLang="en-US" dirty="0" smtClean="0"/>
              <a:t>对象库</a:t>
            </a:r>
            <a:endParaRPr lang="zh-CN" alt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54" y="2420888"/>
            <a:ext cx="756084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458" y="4437112"/>
            <a:ext cx="6561137"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891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封装操作表格的公用类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7768481" cy="514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322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537" indent="0">
              <a:spcBef>
                <a:spcPts val="1200"/>
              </a:spcBef>
              <a:buNone/>
            </a:pPr>
            <a:r>
              <a:rPr lang="en-US" altLang="zh-CN" sz="3600" dirty="0" smtClean="0">
                <a:solidFill>
                  <a:srgbClr val="FF0000"/>
                </a:solidFill>
                <a:latin typeface="+mn-ea"/>
                <a:ea typeface="+mn-ea"/>
              </a:rPr>
              <a:t>13.1 </a:t>
            </a:r>
            <a:r>
              <a:rPr lang="zh-CN" altLang="en-US" sz="3600" dirty="0" smtClean="0">
                <a:solidFill>
                  <a:srgbClr val="FF0000"/>
                </a:solidFill>
                <a:latin typeface="+mn-ea"/>
                <a:ea typeface="+mn-ea"/>
              </a:rPr>
              <a:t>自动化框架介绍</a:t>
            </a:r>
            <a:endParaRPr lang="en-US" altLang="zh-CN" sz="3600" dirty="0" smtClean="0">
              <a:solidFill>
                <a:srgbClr val="FF0000"/>
              </a:solidFill>
              <a:latin typeface="+mn-ea"/>
              <a:ea typeface="+mn-ea"/>
            </a:endParaRPr>
          </a:p>
          <a:p>
            <a:pPr marL="109537" indent="0">
              <a:spcBef>
                <a:spcPts val="1200"/>
              </a:spcBef>
              <a:buNone/>
            </a:pPr>
            <a:r>
              <a:rPr lang="en-US" altLang="zh-CN" sz="3600" dirty="0" smtClean="0">
                <a:latin typeface="+mn-ea"/>
                <a:ea typeface="+mn-ea"/>
              </a:rPr>
              <a:t>13.2 </a:t>
            </a:r>
            <a:r>
              <a:rPr lang="zh-CN" altLang="en-US" sz="3600" dirty="0" smtClean="0">
                <a:latin typeface="+mn-ea"/>
                <a:ea typeface="+mn-ea"/>
              </a:rPr>
              <a:t>自动化框架的实现</a:t>
            </a:r>
            <a:endParaRPr lang="en-US" altLang="zh-CN" sz="3600" dirty="0">
              <a:latin typeface="+mn-ea"/>
              <a:ea typeface="+mn-ea"/>
            </a:endParaRPr>
          </a:p>
        </p:txBody>
      </p:sp>
      <p:sp>
        <p:nvSpPr>
          <p:cNvPr id="3" name="标题 2"/>
          <p:cNvSpPr>
            <a:spLocks noGrp="1"/>
          </p:cNvSpPr>
          <p:nvPr>
            <p:ph type="title"/>
          </p:nvPr>
        </p:nvSpPr>
        <p:spPr/>
        <p:txBody>
          <a:bodyPr>
            <a:normAutofit/>
          </a:bodyPr>
          <a:lstStyle/>
          <a:p>
            <a:r>
              <a:rPr lang="zh-CN" altLang="en-US" sz="4000" dirty="0" smtClean="0">
                <a:latin typeface="+mn-ea"/>
                <a:ea typeface="+mn-ea"/>
              </a:rPr>
              <a:t>本章大纲</a:t>
            </a:r>
            <a:endParaRPr lang="zh-CN" altLang="en-US" sz="4000" dirty="0">
              <a:latin typeface="+mn-ea"/>
              <a:ea typeface="+mn-ea"/>
            </a:endParaRPr>
          </a:p>
        </p:txBody>
      </p:sp>
    </p:spTree>
    <p:extLst>
      <p:ext uri="{BB962C8B-B14F-4D97-AF65-F5344CB8AC3E}">
        <p14:creationId xmlns:p14="http://schemas.microsoft.com/office/powerpoint/2010/main" val="3489150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457200">
              <a:lnSpc>
                <a:spcPct val="150000"/>
              </a:lnSpc>
              <a:spcBef>
                <a:spcPts val="0"/>
              </a:spcBef>
              <a:buFont typeface="+mj-lt"/>
              <a:buAutoNum type="arabicPeriod"/>
            </a:pPr>
            <a:r>
              <a:rPr lang="zh-CN" altLang="en-US" sz="2400" dirty="0" smtClean="0"/>
              <a:t>通过配置文件，实现页面元素定位表达式和测试代码的分离</a:t>
            </a:r>
            <a:endParaRPr lang="en-US" altLang="zh-CN" sz="2400" dirty="0" smtClean="0"/>
          </a:p>
          <a:p>
            <a:pPr marL="0" indent="-457200">
              <a:lnSpc>
                <a:spcPct val="150000"/>
              </a:lnSpc>
              <a:spcBef>
                <a:spcPts val="0"/>
              </a:spcBef>
              <a:buFont typeface="+mj-lt"/>
              <a:buAutoNum type="arabicPeriod"/>
            </a:pPr>
            <a:r>
              <a:rPr lang="zh-CN" altLang="en-US" sz="2400" dirty="0" smtClean="0"/>
              <a:t>使用</a:t>
            </a:r>
            <a:r>
              <a:rPr lang="en-US" altLang="zh-CN" sz="2400" dirty="0" err="1" smtClean="0"/>
              <a:t>ObjectMap</a:t>
            </a:r>
            <a:r>
              <a:rPr lang="zh-CN" altLang="en-US" sz="2400" dirty="0" smtClean="0"/>
              <a:t>方式，简化页面元素定位相关的代码工作量</a:t>
            </a:r>
            <a:endParaRPr lang="en-US" altLang="zh-CN" sz="2400" dirty="0" smtClean="0"/>
          </a:p>
          <a:p>
            <a:pPr marL="0" indent="-457200">
              <a:lnSpc>
                <a:spcPct val="150000"/>
              </a:lnSpc>
              <a:spcBef>
                <a:spcPts val="0"/>
              </a:spcBef>
              <a:buFont typeface="+mj-lt"/>
              <a:buAutoNum type="arabicPeriod"/>
            </a:pPr>
            <a:r>
              <a:rPr lang="zh-CN" altLang="en-US" sz="2400" dirty="0" smtClean="0"/>
              <a:t>使用</a:t>
            </a:r>
            <a:r>
              <a:rPr lang="en-US" altLang="zh-CN" sz="2400" dirty="0" err="1" smtClean="0"/>
              <a:t>PageObject</a:t>
            </a:r>
            <a:r>
              <a:rPr lang="zh-CN" altLang="en-US" sz="2400" dirty="0" smtClean="0"/>
              <a:t>模式，封装了网页中的页面元素，方便测试代码调用，实现了修改一处全局生效的目标</a:t>
            </a:r>
            <a:endParaRPr lang="en-US" altLang="zh-CN" sz="2400" dirty="0" smtClean="0"/>
          </a:p>
          <a:p>
            <a:pPr marL="0" indent="-457200">
              <a:lnSpc>
                <a:spcPct val="150000"/>
              </a:lnSpc>
              <a:spcBef>
                <a:spcPts val="0"/>
              </a:spcBef>
              <a:buFont typeface="+mj-lt"/>
              <a:buAutoNum type="arabicPeriod"/>
            </a:pPr>
            <a:r>
              <a:rPr lang="zh-CN" altLang="en-US" sz="2400" dirty="0" smtClean="0"/>
              <a:t>在</a:t>
            </a:r>
            <a:r>
              <a:rPr lang="en-US" altLang="zh-CN" sz="2400" dirty="0" smtClean="0"/>
              <a:t>appModules</a:t>
            </a:r>
            <a:r>
              <a:rPr lang="zh-CN" altLang="en-US" sz="2400" dirty="0" smtClean="0"/>
              <a:t>包封装了常用的页面对象操作方法简化了脚本编写的工作量</a:t>
            </a:r>
            <a:endParaRPr lang="en-US" altLang="zh-CN" sz="2400" dirty="0" smtClean="0"/>
          </a:p>
          <a:p>
            <a:pPr marL="0" indent="-457200">
              <a:lnSpc>
                <a:spcPct val="150000"/>
              </a:lnSpc>
              <a:spcBef>
                <a:spcPts val="0"/>
              </a:spcBef>
              <a:buFont typeface="+mj-lt"/>
              <a:buAutoNum type="arabicPeriod"/>
            </a:pPr>
            <a:r>
              <a:rPr lang="zh-CN" altLang="en-US" sz="2400" dirty="0" smtClean="0"/>
              <a:t>在</a:t>
            </a:r>
            <a:r>
              <a:rPr lang="en-US" altLang="zh-CN" sz="2400" dirty="0" smtClean="0"/>
              <a:t>Excel</a:t>
            </a:r>
            <a:r>
              <a:rPr lang="zh-CN" altLang="en-US" sz="2400" dirty="0" smtClean="0"/>
              <a:t>中定位多个测试数据，测试框架可通过调用测试数据完成数据驱动测试</a:t>
            </a:r>
            <a:endParaRPr lang="en-US" altLang="zh-CN" sz="2400" dirty="0" smtClean="0"/>
          </a:p>
          <a:p>
            <a:pPr marL="0" indent="-457200">
              <a:lnSpc>
                <a:spcPct val="150000"/>
              </a:lnSpc>
              <a:spcBef>
                <a:spcPts val="0"/>
              </a:spcBef>
              <a:buFont typeface="+mj-lt"/>
              <a:buAutoNum type="arabicPeriod"/>
            </a:pPr>
            <a:r>
              <a:rPr lang="zh-CN" altLang="en-US" sz="2400" dirty="0" smtClean="0"/>
              <a:t>实现了测试执行过程中的日志记录功能，可以通过日志文件分析测试脚本执行的情况</a:t>
            </a:r>
            <a:endParaRPr lang="en-US" altLang="zh-CN" sz="2400" dirty="0" smtClean="0"/>
          </a:p>
          <a:p>
            <a:pPr marL="0" indent="0">
              <a:buNone/>
            </a:pPr>
            <a:endParaRPr lang="zh-CN" altLang="en-US" sz="2400" dirty="0"/>
          </a:p>
        </p:txBody>
      </p:sp>
      <p:sp>
        <p:nvSpPr>
          <p:cNvPr id="3" name="标题 2"/>
          <p:cNvSpPr>
            <a:spLocks noGrp="1"/>
          </p:cNvSpPr>
          <p:nvPr>
            <p:ph type="title"/>
          </p:nvPr>
        </p:nvSpPr>
        <p:spPr/>
        <p:txBody>
          <a:bodyPr/>
          <a:lstStyle/>
          <a:p>
            <a:r>
              <a:rPr lang="zh-CN" altLang="en-US" dirty="0" smtClean="0"/>
              <a:t>数据驱动测试框架的优点</a:t>
            </a:r>
            <a:endParaRPr lang="zh-CN" altLang="en-US" dirty="0"/>
          </a:p>
        </p:txBody>
      </p:sp>
    </p:spTree>
    <p:extLst>
      <p:ext uri="{BB962C8B-B14F-4D97-AF65-F5344CB8AC3E}">
        <p14:creationId xmlns:p14="http://schemas.microsoft.com/office/powerpoint/2010/main" val="82434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424936" cy="4525963"/>
          </a:xfrm>
        </p:spPr>
        <p:txBody>
          <a:bodyPr>
            <a:normAutofit lnSpcReduction="10000"/>
          </a:bodyPr>
          <a:lstStyle/>
          <a:p>
            <a:pPr marL="457200" lvl="1" indent="0">
              <a:lnSpc>
                <a:spcPct val="150000"/>
              </a:lnSpc>
              <a:spcBef>
                <a:spcPts val="0"/>
              </a:spcBef>
              <a:buNone/>
            </a:pPr>
            <a:r>
              <a:rPr lang="en-US" altLang="zh-CN" dirty="0" smtClean="0"/>
              <a:t>	UI</a:t>
            </a:r>
            <a:r>
              <a:rPr lang="zh-CN" altLang="en-US" dirty="0" smtClean="0"/>
              <a:t>自动化测试框架是应用于自动化测试的程序框架，它提供了</a:t>
            </a:r>
            <a:r>
              <a:rPr lang="zh-CN" altLang="en-US" dirty="0" smtClean="0">
                <a:solidFill>
                  <a:srgbClr val="FF0000"/>
                </a:solidFill>
              </a:rPr>
              <a:t>可重用的自动化测试模块</a:t>
            </a:r>
            <a:r>
              <a:rPr lang="zh-CN" altLang="en-US" dirty="0" smtClean="0"/>
              <a:t>，提供最基本的自动化测试功能（打开浏览器，输入文字，点击按钮），或提供自动化测试执行和管理功能的架构模块（例如</a:t>
            </a:r>
            <a:r>
              <a:rPr lang="en-US" altLang="zh-CN" dirty="0" smtClean="0"/>
              <a:t>,</a:t>
            </a:r>
            <a:r>
              <a:rPr lang="en-US" altLang="zh-CN" dirty="0" err="1" smtClean="0"/>
              <a:t>TestNG</a:t>
            </a:r>
            <a:r>
              <a:rPr lang="zh-CN" altLang="en-US" dirty="0" smtClean="0"/>
              <a:t>）。它是由一个或多个自动化测试基础模块、自动化测试管理模块、自动化测试统计模块等组成的工具集合。</a:t>
            </a:r>
            <a:endParaRPr lang="zh-CN" altLang="en-US" dirty="0"/>
          </a:p>
        </p:txBody>
      </p:sp>
      <p:sp>
        <p:nvSpPr>
          <p:cNvPr id="3" name="标题 2"/>
          <p:cNvSpPr>
            <a:spLocks noGrp="1"/>
          </p:cNvSpPr>
          <p:nvPr>
            <p:ph type="title"/>
          </p:nvPr>
        </p:nvSpPr>
        <p:spPr/>
        <p:txBody>
          <a:bodyPr>
            <a:normAutofit/>
          </a:bodyPr>
          <a:lstStyle/>
          <a:p>
            <a:r>
              <a:rPr lang="zh-CN" altLang="en-US" dirty="0" smtClean="0"/>
              <a:t>什么是自动化测试框架</a:t>
            </a:r>
            <a:endParaRPr lang="zh-CN" altLang="en-US" dirty="0"/>
          </a:p>
        </p:txBody>
      </p:sp>
    </p:spTree>
    <p:extLst>
      <p:ext uri="{BB962C8B-B14F-4D97-AF65-F5344CB8AC3E}">
        <p14:creationId xmlns:p14="http://schemas.microsoft.com/office/powerpoint/2010/main" val="2232934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buFont typeface="Wingdings" panose="05000000000000000000" pitchFamily="2" charset="2"/>
              <a:buChar char="Ø"/>
            </a:pPr>
            <a:r>
              <a:rPr lang="zh-CN" altLang="en-US" dirty="0" smtClean="0"/>
              <a:t>数据驱动测试框架</a:t>
            </a:r>
            <a:endParaRPr lang="en-US" altLang="zh-CN" dirty="0" smtClean="0"/>
          </a:p>
          <a:p>
            <a:pPr>
              <a:lnSpc>
                <a:spcPct val="150000"/>
              </a:lnSpc>
              <a:spcBef>
                <a:spcPts val="0"/>
              </a:spcBef>
              <a:buFont typeface="Wingdings" panose="05000000000000000000" pitchFamily="2" charset="2"/>
              <a:buChar char="Ø"/>
            </a:pPr>
            <a:r>
              <a:rPr lang="zh-CN" altLang="en-US" dirty="0"/>
              <a:t>关键</a:t>
            </a:r>
            <a:r>
              <a:rPr lang="zh-CN" altLang="en-US" dirty="0" smtClean="0"/>
              <a:t>字驱动测试框架</a:t>
            </a:r>
            <a:endParaRPr lang="en-US" altLang="zh-CN" dirty="0" smtClean="0"/>
          </a:p>
          <a:p>
            <a:pPr>
              <a:lnSpc>
                <a:spcPct val="150000"/>
              </a:lnSpc>
              <a:spcBef>
                <a:spcPts val="0"/>
              </a:spcBef>
              <a:buFont typeface="Wingdings" panose="05000000000000000000" pitchFamily="2" charset="2"/>
              <a:buChar char="Ø"/>
            </a:pPr>
            <a:r>
              <a:rPr lang="zh-CN" altLang="en-US" dirty="0" smtClean="0"/>
              <a:t>混合型测试框架（数据驱动</a:t>
            </a:r>
            <a:r>
              <a:rPr lang="en-US" altLang="zh-CN" dirty="0" smtClean="0"/>
              <a:t>+</a:t>
            </a:r>
            <a:r>
              <a:rPr lang="zh-CN" altLang="en-US" dirty="0" smtClean="0"/>
              <a:t>关键字驱动）</a:t>
            </a:r>
            <a:endParaRPr lang="en-US" altLang="zh-CN" dirty="0" smtClean="0"/>
          </a:p>
          <a:p>
            <a:pPr>
              <a:lnSpc>
                <a:spcPct val="150000"/>
              </a:lnSpc>
              <a:spcBef>
                <a:spcPts val="0"/>
              </a:spcBef>
              <a:buFont typeface="Wingdings" panose="05000000000000000000" pitchFamily="2" charset="2"/>
              <a:buChar char="Ø"/>
            </a:pPr>
            <a:r>
              <a:rPr lang="zh-CN" altLang="en-US" dirty="0" smtClean="0"/>
              <a:t>行为驱动测试框架</a:t>
            </a:r>
            <a:endParaRPr lang="zh-CN" altLang="en-US" dirty="0"/>
          </a:p>
        </p:txBody>
      </p:sp>
      <p:sp>
        <p:nvSpPr>
          <p:cNvPr id="3" name="标题 2"/>
          <p:cNvSpPr>
            <a:spLocks noGrp="1"/>
          </p:cNvSpPr>
          <p:nvPr>
            <p:ph type="title"/>
          </p:nvPr>
        </p:nvSpPr>
        <p:spPr/>
        <p:txBody>
          <a:bodyPr/>
          <a:lstStyle/>
          <a:p>
            <a:r>
              <a:rPr lang="zh-CN" altLang="en-US" dirty="0" smtClean="0"/>
              <a:t>自动化框架常见的模式</a:t>
            </a:r>
            <a:endParaRPr lang="zh-CN" altLang="en-US" dirty="0"/>
          </a:p>
        </p:txBody>
      </p:sp>
    </p:spTree>
    <p:extLst>
      <p:ext uri="{BB962C8B-B14F-4D97-AF65-F5344CB8AC3E}">
        <p14:creationId xmlns:p14="http://schemas.microsoft.com/office/powerpoint/2010/main" val="2289389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spcBef>
                <a:spcPts val="0"/>
              </a:spcBef>
              <a:buNone/>
            </a:pPr>
            <a:r>
              <a:rPr lang="zh-CN" altLang="en-US" sz="2800" dirty="0" smtClean="0"/>
              <a:t>     使用</a:t>
            </a:r>
            <a:r>
              <a:rPr lang="zh-CN" altLang="en-US" sz="2800" dirty="0">
                <a:solidFill>
                  <a:srgbClr val="FF0000"/>
                </a:solidFill>
              </a:rPr>
              <a:t>数组、测试数据文件或者数据库</a:t>
            </a:r>
            <a:r>
              <a:rPr lang="zh-CN" altLang="en-US" sz="2800" dirty="0"/>
              <a:t>等方式作为测试过程输入的自动化测试框架，此框架可以将所有的测试数据在自动化测试执行的过程中进行自动加载，动态判断测试结果是否符合预期，并自动输出测试报告。</a:t>
            </a:r>
          </a:p>
        </p:txBody>
      </p:sp>
      <p:sp>
        <p:nvSpPr>
          <p:cNvPr id="3" name="标题 2"/>
          <p:cNvSpPr>
            <a:spLocks noGrp="1"/>
          </p:cNvSpPr>
          <p:nvPr>
            <p:ph type="title"/>
          </p:nvPr>
        </p:nvSpPr>
        <p:spPr/>
        <p:txBody>
          <a:bodyPr>
            <a:normAutofit/>
          </a:bodyPr>
          <a:lstStyle/>
          <a:p>
            <a:r>
              <a:rPr lang="zh-CN" altLang="en-US" dirty="0"/>
              <a:t>数据驱动测试</a:t>
            </a:r>
            <a:r>
              <a:rPr lang="zh-CN" altLang="en-US" dirty="0" smtClean="0"/>
              <a:t>框架</a:t>
            </a:r>
            <a:endParaRPr lang="zh-CN" altLang="en-US" dirty="0"/>
          </a:p>
        </p:txBody>
      </p:sp>
    </p:spTree>
    <p:extLst>
      <p:ext uri="{BB962C8B-B14F-4D97-AF65-F5344CB8AC3E}">
        <p14:creationId xmlns:p14="http://schemas.microsoft.com/office/powerpoint/2010/main" val="1396892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spcBef>
                <a:spcPts val="0"/>
              </a:spcBef>
              <a:buNone/>
            </a:pPr>
            <a:r>
              <a:rPr lang="zh-CN" altLang="en-US" sz="2800" dirty="0" smtClean="0"/>
              <a:t>      被</a:t>
            </a:r>
            <a:r>
              <a:rPr lang="zh-CN" altLang="en-US" sz="2800" dirty="0"/>
              <a:t>操作的元素对象、操作的方法和操作的数据值作为测试过程输入的自动化测试框架。（存在于</a:t>
            </a:r>
            <a:r>
              <a:rPr lang="en-US" altLang="zh-CN" sz="2800" dirty="0" err="1" smtClean="0"/>
              <a:t>UFT</a:t>
            </a:r>
            <a:r>
              <a:rPr lang="zh-CN" altLang="en-US" sz="2800" dirty="0" smtClean="0"/>
              <a:t>工具中</a:t>
            </a:r>
            <a:r>
              <a:rPr lang="zh-CN" altLang="en-US" sz="2800" dirty="0"/>
              <a:t>）可以保存在数组、文件或数据库中。</a:t>
            </a:r>
            <a:endParaRPr lang="en-US" altLang="zh-CN" sz="2800" dirty="0"/>
          </a:p>
          <a:p>
            <a:pPr marL="0" indent="0">
              <a:lnSpc>
                <a:spcPct val="150000"/>
              </a:lnSpc>
              <a:spcBef>
                <a:spcPts val="0"/>
              </a:spcBef>
              <a:buNone/>
            </a:pPr>
            <a:r>
              <a:rPr lang="zh-CN" altLang="en-US" sz="2800" dirty="0"/>
              <a:t>例如：输入框，输入，内容</a:t>
            </a:r>
            <a:endParaRPr lang="en-US" altLang="zh-CN" sz="2800" dirty="0"/>
          </a:p>
          <a:p>
            <a:pPr marL="0" indent="0">
              <a:lnSpc>
                <a:spcPct val="150000"/>
              </a:lnSpc>
              <a:spcBef>
                <a:spcPts val="0"/>
              </a:spcBef>
              <a:buNone/>
            </a:pPr>
            <a:r>
              <a:rPr lang="en-US" altLang="zh-CN" sz="2800" dirty="0" err="1"/>
              <a:t>name:username,sendKeys,admin</a:t>
            </a:r>
            <a:endParaRPr lang="zh-CN" altLang="en-US" sz="2800" dirty="0"/>
          </a:p>
        </p:txBody>
      </p:sp>
      <p:sp>
        <p:nvSpPr>
          <p:cNvPr id="3" name="标题 2"/>
          <p:cNvSpPr>
            <a:spLocks noGrp="1"/>
          </p:cNvSpPr>
          <p:nvPr>
            <p:ph type="title"/>
          </p:nvPr>
        </p:nvSpPr>
        <p:spPr/>
        <p:txBody>
          <a:bodyPr>
            <a:normAutofit/>
          </a:bodyPr>
          <a:lstStyle/>
          <a:p>
            <a:r>
              <a:rPr lang="zh-CN" altLang="en-US" dirty="0"/>
              <a:t>关键字驱动测试</a:t>
            </a:r>
            <a:r>
              <a:rPr lang="zh-CN" altLang="en-US" dirty="0" smtClean="0"/>
              <a:t>框架</a:t>
            </a:r>
            <a:endParaRPr lang="zh-CN" altLang="en-US" dirty="0"/>
          </a:p>
        </p:txBody>
      </p:sp>
    </p:spTree>
    <p:extLst>
      <p:ext uri="{BB962C8B-B14F-4D97-AF65-F5344CB8AC3E}">
        <p14:creationId xmlns:p14="http://schemas.microsoft.com/office/powerpoint/2010/main" val="410909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424936" cy="5472608"/>
          </a:xfrm>
        </p:spPr>
        <p:txBody>
          <a:bodyPr>
            <a:noAutofit/>
          </a:bodyPr>
          <a:lstStyle/>
          <a:p>
            <a:pPr marL="0" indent="0">
              <a:lnSpc>
                <a:spcPct val="150000"/>
              </a:lnSpc>
              <a:spcBef>
                <a:spcPts val="0"/>
              </a:spcBef>
              <a:buNone/>
            </a:pPr>
            <a:r>
              <a:rPr lang="en-US" altLang="zh-CN" sz="1800" dirty="0"/>
              <a:t> </a:t>
            </a:r>
            <a:r>
              <a:rPr lang="en-US" altLang="zh-CN" sz="2400" dirty="0" smtClean="0"/>
              <a:t>      </a:t>
            </a:r>
            <a:r>
              <a:rPr lang="zh-CN" altLang="en-US" sz="2400" dirty="0" smtClean="0"/>
              <a:t>行为</a:t>
            </a:r>
            <a:r>
              <a:rPr lang="zh-CN" altLang="en-US" sz="2400" dirty="0"/>
              <a:t>驱动开发是一种敏捷软件开发技术，</a:t>
            </a:r>
            <a:r>
              <a:rPr lang="en-US" altLang="zh-CN" sz="2400" dirty="0"/>
              <a:t>Behavior Driven Development</a:t>
            </a:r>
            <a:r>
              <a:rPr lang="zh-CN" altLang="en-US" sz="2400" dirty="0"/>
              <a:t>。</a:t>
            </a:r>
            <a:r>
              <a:rPr lang="en-US" altLang="zh-CN" sz="2400" dirty="0"/>
              <a:t>Cucumber</a:t>
            </a:r>
            <a:r>
              <a:rPr lang="zh-CN" altLang="en-US" sz="2400" dirty="0"/>
              <a:t>是实现</a:t>
            </a:r>
            <a:r>
              <a:rPr lang="en-US" altLang="zh-CN" sz="2400" dirty="0" err="1"/>
              <a:t>BDD</a:t>
            </a:r>
            <a:r>
              <a:rPr lang="zh-CN" altLang="en-US" sz="2400" dirty="0"/>
              <a:t>开发模式的一种测试框架，实现了</a:t>
            </a:r>
            <a:r>
              <a:rPr lang="zh-CN" altLang="en-US" sz="2400" dirty="0">
                <a:solidFill>
                  <a:srgbClr val="FF0000"/>
                </a:solidFill>
              </a:rPr>
              <a:t>自然语言</a:t>
            </a:r>
            <a:r>
              <a:rPr lang="zh-CN" altLang="en-US" sz="2400" dirty="0"/>
              <a:t>来执行相关联的测试代码的需求。</a:t>
            </a:r>
            <a:endParaRPr lang="en-US" altLang="zh-CN" sz="2400" dirty="0"/>
          </a:p>
          <a:p>
            <a:pPr marL="0" indent="0">
              <a:lnSpc>
                <a:spcPct val="150000"/>
              </a:lnSpc>
              <a:spcBef>
                <a:spcPts val="0"/>
              </a:spcBef>
              <a:buNone/>
            </a:pPr>
            <a:r>
              <a:rPr lang="en-US" altLang="zh-CN" sz="2400" dirty="0">
                <a:hlinkClick r:id="rId2"/>
              </a:rPr>
              <a:t>https://cucumber.io/</a:t>
            </a:r>
            <a:endParaRPr lang="en-US" altLang="zh-CN" sz="2400" dirty="0"/>
          </a:p>
          <a:p>
            <a:pPr marL="0" indent="0">
              <a:lnSpc>
                <a:spcPct val="150000"/>
              </a:lnSpc>
              <a:spcBef>
                <a:spcPts val="0"/>
              </a:spcBef>
              <a:buNone/>
            </a:pPr>
            <a:r>
              <a:rPr lang="en-US" altLang="zh-CN" sz="2400" dirty="0"/>
              <a:t>http://repo1.maven.org/maven2/info/cukes/</a:t>
            </a:r>
          </a:p>
          <a:p>
            <a:pPr marL="0" indent="0">
              <a:lnSpc>
                <a:spcPct val="150000"/>
              </a:lnSpc>
              <a:spcBef>
                <a:spcPts val="0"/>
              </a:spcBef>
              <a:buNone/>
            </a:pPr>
            <a:r>
              <a:rPr lang="en-US" altLang="zh-CN" sz="2400" dirty="0"/>
              <a:t>Cucumber-core.jar </a:t>
            </a:r>
            <a:r>
              <a:rPr lang="zh-CN" altLang="en-US" sz="2400" dirty="0"/>
              <a:t>核心包</a:t>
            </a:r>
            <a:endParaRPr lang="en-US" altLang="zh-CN" sz="2400" dirty="0"/>
          </a:p>
          <a:p>
            <a:pPr marL="0" indent="0">
              <a:lnSpc>
                <a:spcPct val="150000"/>
              </a:lnSpc>
              <a:spcBef>
                <a:spcPts val="0"/>
              </a:spcBef>
              <a:buNone/>
            </a:pPr>
            <a:r>
              <a:rPr lang="en-US" altLang="zh-CN" sz="2400" dirty="0"/>
              <a:t>Cucumber-java.jar </a:t>
            </a:r>
            <a:r>
              <a:rPr lang="zh-CN" altLang="en-US" sz="2400" dirty="0"/>
              <a:t>通过 </a:t>
            </a:r>
            <a:r>
              <a:rPr lang="en-US" altLang="zh-CN" sz="2400" dirty="0"/>
              <a:t>java </a:t>
            </a:r>
            <a:r>
              <a:rPr lang="zh-CN" altLang="en-US" sz="2400" dirty="0"/>
              <a:t>编写需要下载这个包</a:t>
            </a:r>
            <a:r>
              <a:rPr lang="en-US" altLang="zh-CN" sz="2400" dirty="0"/>
              <a:t>Cucumber-html.jar </a:t>
            </a:r>
            <a:r>
              <a:rPr lang="zh-CN" altLang="en-US" sz="2400" dirty="0"/>
              <a:t>生成结果为 </a:t>
            </a:r>
            <a:r>
              <a:rPr lang="en-US" altLang="zh-CN" sz="2400" dirty="0"/>
              <a:t>html </a:t>
            </a:r>
            <a:r>
              <a:rPr lang="zh-CN" altLang="en-US" sz="2400" dirty="0"/>
              <a:t>文件需要下载这个包</a:t>
            </a:r>
            <a:endParaRPr lang="en-US" altLang="zh-CN" sz="2400" dirty="0"/>
          </a:p>
          <a:p>
            <a:pPr marL="0" indent="0">
              <a:lnSpc>
                <a:spcPct val="150000"/>
              </a:lnSpc>
              <a:spcBef>
                <a:spcPts val="0"/>
              </a:spcBef>
              <a:buNone/>
            </a:pPr>
            <a:r>
              <a:rPr lang="en-US" altLang="zh-CN" sz="2400" dirty="0"/>
              <a:t>Cucumber-testng.jar </a:t>
            </a:r>
            <a:r>
              <a:rPr lang="zh-CN" altLang="en-US" sz="2400" dirty="0"/>
              <a:t>使用</a:t>
            </a:r>
            <a:r>
              <a:rPr lang="en-US" altLang="zh-CN" sz="2400" dirty="0" err="1"/>
              <a:t>testng</a:t>
            </a:r>
            <a:r>
              <a:rPr lang="zh-CN" altLang="en-US" sz="2400" dirty="0"/>
              <a:t>执行测试并生成报告</a:t>
            </a:r>
          </a:p>
          <a:p>
            <a:pPr>
              <a:lnSpc>
                <a:spcPct val="150000"/>
              </a:lnSpc>
            </a:pPr>
            <a:endParaRPr lang="zh-CN" altLang="en-US" sz="1600" dirty="0"/>
          </a:p>
        </p:txBody>
      </p:sp>
      <p:sp>
        <p:nvSpPr>
          <p:cNvPr id="3" name="标题 2"/>
          <p:cNvSpPr>
            <a:spLocks noGrp="1"/>
          </p:cNvSpPr>
          <p:nvPr>
            <p:ph type="title"/>
          </p:nvPr>
        </p:nvSpPr>
        <p:spPr/>
        <p:txBody>
          <a:bodyPr/>
          <a:lstStyle/>
          <a:p>
            <a:r>
              <a:rPr lang="zh-CN" altLang="en-US" dirty="0"/>
              <a:t>行为驱动测试框架</a:t>
            </a:r>
          </a:p>
        </p:txBody>
      </p:sp>
    </p:spTree>
    <p:extLst>
      <p:ext uri="{BB962C8B-B14F-4D97-AF65-F5344CB8AC3E}">
        <p14:creationId xmlns:p14="http://schemas.microsoft.com/office/powerpoint/2010/main" val="387546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268760"/>
            <a:ext cx="8229600" cy="4525963"/>
          </a:xfrm>
        </p:spPr>
        <p:txBody>
          <a:bodyPr/>
          <a:lstStyle/>
          <a:p>
            <a:pPr marL="0" indent="0">
              <a:buNone/>
            </a:pPr>
            <a:r>
              <a:rPr lang="en-US" altLang="zh-CN" dirty="0"/>
              <a:t>eclipse</a:t>
            </a:r>
            <a:r>
              <a:rPr lang="zh-CN" altLang="en-US" dirty="0"/>
              <a:t>插件下载</a:t>
            </a:r>
            <a:endParaRPr lang="en-US" altLang="zh-CN" dirty="0"/>
          </a:p>
          <a:p>
            <a:pPr marL="0" indent="0">
              <a:buNone/>
            </a:pPr>
            <a:r>
              <a:rPr lang="en-US" altLang="zh-CN" dirty="0"/>
              <a:t>https://cucumber.io/cucumber-eclipse/update-site</a:t>
            </a: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t>行为驱动测试框架</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89793"/>
            <a:ext cx="64373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15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352928" cy="5256584"/>
          </a:xfrm>
        </p:spPr>
        <p:txBody>
          <a:bodyPr>
            <a:normAutofit/>
          </a:bodyPr>
          <a:lstStyle/>
          <a:p>
            <a:pPr>
              <a:lnSpc>
                <a:spcPct val="160000"/>
              </a:lnSpc>
              <a:spcBef>
                <a:spcPts val="0"/>
              </a:spcBef>
              <a:buFont typeface="Wingdings" panose="05000000000000000000" pitchFamily="2" charset="2"/>
              <a:buChar char="Ø"/>
            </a:pPr>
            <a:r>
              <a:rPr lang="zh-CN" altLang="en-US" sz="2400" dirty="0"/>
              <a:t>能够有效组织和管理测试用例</a:t>
            </a:r>
            <a:endParaRPr lang="en-US" altLang="zh-CN" sz="2400" dirty="0"/>
          </a:p>
          <a:p>
            <a:pPr>
              <a:lnSpc>
                <a:spcPct val="160000"/>
              </a:lnSpc>
              <a:spcBef>
                <a:spcPts val="0"/>
              </a:spcBef>
              <a:buFont typeface="Wingdings" panose="05000000000000000000" pitchFamily="2" charset="2"/>
              <a:buChar char="Ø"/>
            </a:pPr>
            <a:r>
              <a:rPr lang="zh-CN" altLang="en-US" sz="2400" dirty="0"/>
              <a:t>进行数据驱动或者关键字驱动的测试</a:t>
            </a:r>
            <a:endParaRPr lang="en-US" altLang="zh-CN" sz="2400" dirty="0"/>
          </a:p>
          <a:p>
            <a:pPr>
              <a:lnSpc>
                <a:spcPct val="160000"/>
              </a:lnSpc>
              <a:spcBef>
                <a:spcPts val="0"/>
              </a:spcBef>
              <a:buFont typeface="Wingdings" panose="05000000000000000000" pitchFamily="2" charset="2"/>
              <a:buChar char="Ø"/>
            </a:pPr>
            <a:r>
              <a:rPr lang="zh-CN" altLang="en-US" sz="2400" dirty="0"/>
              <a:t>将基础的代码封装，降低测试脚本编写的复杂性和重复性</a:t>
            </a:r>
            <a:endParaRPr lang="en-US" altLang="zh-CN" sz="2400" dirty="0"/>
          </a:p>
          <a:p>
            <a:pPr>
              <a:lnSpc>
                <a:spcPct val="160000"/>
              </a:lnSpc>
              <a:spcBef>
                <a:spcPts val="0"/>
              </a:spcBef>
              <a:buFont typeface="Wingdings" panose="05000000000000000000" pitchFamily="2" charset="2"/>
              <a:buChar char="Ø"/>
            </a:pPr>
            <a:r>
              <a:rPr lang="zh-CN" altLang="en-US" sz="2400" dirty="0"/>
              <a:t>提高测试脚本维护和修改的效率</a:t>
            </a:r>
            <a:endParaRPr lang="en-US" altLang="zh-CN" sz="2400" dirty="0"/>
          </a:p>
          <a:p>
            <a:pPr>
              <a:lnSpc>
                <a:spcPct val="160000"/>
              </a:lnSpc>
              <a:spcBef>
                <a:spcPts val="0"/>
              </a:spcBef>
              <a:buFont typeface="Wingdings" panose="05000000000000000000" pitchFamily="2" charset="2"/>
              <a:buChar char="Ø"/>
            </a:pPr>
            <a:r>
              <a:rPr lang="zh-CN" altLang="en-US" sz="2400" dirty="0"/>
              <a:t>自动执行测试脚本，并自动发布测试报告，为持续集成的开发方式提供脚本支持</a:t>
            </a:r>
            <a:endParaRPr lang="en-US" altLang="zh-CN" sz="2400" dirty="0"/>
          </a:p>
          <a:p>
            <a:pPr>
              <a:lnSpc>
                <a:spcPct val="160000"/>
              </a:lnSpc>
              <a:spcBef>
                <a:spcPts val="0"/>
              </a:spcBef>
              <a:buFont typeface="Wingdings" panose="05000000000000000000" pitchFamily="2" charset="2"/>
              <a:buChar char="Ø"/>
            </a:pPr>
            <a:r>
              <a:rPr lang="zh-CN" altLang="en-US" sz="2400" dirty="0"/>
              <a:t>让不具备编程能力的测试工程师开展自动化测试</a:t>
            </a:r>
            <a:r>
              <a:rPr lang="zh-CN" altLang="en-US" sz="2400" dirty="0" smtClean="0"/>
              <a:t>工作</a:t>
            </a:r>
            <a:endParaRPr lang="zh-CN" altLang="en-US" sz="2400" dirty="0"/>
          </a:p>
        </p:txBody>
      </p:sp>
      <p:sp>
        <p:nvSpPr>
          <p:cNvPr id="3" name="标题 2"/>
          <p:cNvSpPr>
            <a:spLocks noGrp="1"/>
          </p:cNvSpPr>
          <p:nvPr>
            <p:ph type="title"/>
          </p:nvPr>
        </p:nvSpPr>
        <p:spPr/>
        <p:txBody>
          <a:bodyPr/>
          <a:lstStyle/>
          <a:p>
            <a:r>
              <a:rPr lang="zh-CN" altLang="en-US" dirty="0" smtClean="0"/>
              <a:t>自动化测试框架的作用</a:t>
            </a:r>
            <a:endParaRPr lang="zh-CN" altLang="en-US" dirty="0"/>
          </a:p>
        </p:txBody>
      </p:sp>
    </p:spTree>
    <p:extLst>
      <p:ext uri="{BB962C8B-B14F-4D97-AF65-F5344CB8AC3E}">
        <p14:creationId xmlns:p14="http://schemas.microsoft.com/office/powerpoint/2010/main" val="2592295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Template>
  <TotalTime>3232</TotalTime>
  <Words>1094</Words>
  <Application>Microsoft Office PowerPoint</Application>
  <PresentationFormat>全屏显示(4:3)</PresentationFormat>
  <Paragraphs>76</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moban</vt:lpstr>
      <vt:lpstr>13 自动化测试框架基础</vt:lpstr>
      <vt:lpstr>本章大纲</vt:lpstr>
      <vt:lpstr>什么是自动化测试框架</vt:lpstr>
      <vt:lpstr>自动化框架常见的模式</vt:lpstr>
      <vt:lpstr>数据驱动测试框架</vt:lpstr>
      <vt:lpstr>关键字驱动测试框架</vt:lpstr>
      <vt:lpstr>行为驱动测试框架</vt:lpstr>
      <vt:lpstr>行为驱动测试框架</vt:lpstr>
      <vt:lpstr>自动化测试框架的作用</vt:lpstr>
      <vt:lpstr>自动化测试框架的核心思想</vt:lpstr>
      <vt:lpstr>自动化测试框架的步骤</vt:lpstr>
      <vt:lpstr>自动化测试框架的步骤</vt:lpstr>
      <vt:lpstr>本章大纲</vt:lpstr>
      <vt:lpstr>自动化框架的构成                               </vt:lpstr>
      <vt:lpstr>Properties类</vt:lpstr>
      <vt:lpstr>Properties类</vt:lpstr>
      <vt:lpstr>Properties类</vt:lpstr>
      <vt:lpstr>对象库</vt:lpstr>
      <vt:lpstr>封装操作表格的公用类</vt:lpstr>
      <vt:lpstr>数据驱动测试框架的优点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admin</dc:creator>
  <cp:lastModifiedBy>admin</cp:lastModifiedBy>
  <cp:revision>173</cp:revision>
  <dcterms:created xsi:type="dcterms:W3CDTF">2013-08-27T00:31:35Z</dcterms:created>
  <dcterms:modified xsi:type="dcterms:W3CDTF">2019-05-05T09:30:48Z</dcterms:modified>
</cp:coreProperties>
</file>