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sldIdLst>
    <p:sldId id="269" r:id="rId2"/>
    <p:sldId id="270" r:id="rId3"/>
    <p:sldId id="257" r:id="rId4"/>
    <p:sldId id="258" r:id="rId5"/>
    <p:sldId id="280" r:id="rId6"/>
    <p:sldId id="259" r:id="rId7"/>
    <p:sldId id="260" r:id="rId8"/>
    <p:sldId id="261" r:id="rId9"/>
    <p:sldId id="281" r:id="rId10"/>
    <p:sldId id="262" r:id="rId11"/>
    <p:sldId id="282" r:id="rId12"/>
    <p:sldId id="264" r:id="rId13"/>
    <p:sldId id="283" r:id="rId14"/>
    <p:sldId id="263" r:id="rId15"/>
    <p:sldId id="275" r:id="rId1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46" autoAdjust="0"/>
  </p:normalViewPr>
  <p:slideViewPr>
    <p:cSldViewPr>
      <p:cViewPr varScale="1">
        <p:scale>
          <a:sx n="94" d="100"/>
          <a:sy n="94" d="100"/>
        </p:scale>
        <p:origin x="-66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D9E38-8401-4A9B-91C8-3AD736D9D85B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E5859-1078-4925-98C2-1EDCCAD746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962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1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994" y="843558"/>
            <a:ext cx="8229600" cy="3394472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602" y="0"/>
            <a:ext cx="9153601" cy="614150"/>
          </a:xfrm>
        </p:spPr>
        <p:txBody>
          <a:bodyPr>
            <a:normAutofit/>
          </a:bodyPr>
          <a:lstStyle>
            <a:lvl1pPr>
              <a:defRPr sz="4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数据驱动测试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377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3300" dirty="0"/>
              <a:t>测试流程</a:t>
            </a:r>
            <a:endParaRPr lang="en-US" altLang="zh-CN" sz="3300" dirty="0"/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3300" dirty="0"/>
              <a:t>打开百度首页</a:t>
            </a:r>
            <a:endParaRPr lang="en-US" altLang="zh-CN" sz="3300" dirty="0"/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3300" dirty="0" smtClean="0"/>
              <a:t>从</a:t>
            </a:r>
            <a:r>
              <a:rPr lang="en-US" altLang="zh-CN" sz="3300" dirty="0" smtClean="0"/>
              <a:t>txt</a:t>
            </a:r>
            <a:r>
              <a:rPr lang="zh-CN" altLang="en-US" sz="3300" dirty="0" smtClean="0"/>
              <a:t>文件中读取每行的第一个单词作为输入关键词</a:t>
            </a:r>
            <a:endParaRPr lang="en-US" altLang="zh-CN" sz="3300" dirty="0"/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3300" dirty="0"/>
              <a:t>单击搜索按钮</a:t>
            </a:r>
            <a:endParaRPr lang="en-US" altLang="zh-CN" sz="3300" dirty="0"/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3300" dirty="0"/>
              <a:t>验证搜索</a:t>
            </a:r>
            <a:r>
              <a:rPr lang="zh-CN" altLang="en-US" sz="3300" dirty="0" smtClean="0"/>
              <a:t>结果是否包含</a:t>
            </a:r>
            <a:r>
              <a:rPr lang="en-US" altLang="zh-CN" sz="3300" dirty="0"/>
              <a:t>txt</a:t>
            </a:r>
            <a:r>
              <a:rPr lang="zh-CN" altLang="en-US" sz="3300" dirty="0" smtClean="0"/>
              <a:t>文件每行第二个单词，</a:t>
            </a:r>
            <a:r>
              <a:rPr lang="zh-CN" altLang="en-US" sz="3300" dirty="0"/>
              <a:t>如果存在执行</a:t>
            </a:r>
            <a:r>
              <a:rPr lang="zh-CN" altLang="en-US" sz="3300" dirty="0" smtClean="0"/>
              <a:t>成功；不</a:t>
            </a:r>
            <a:r>
              <a:rPr lang="zh-CN" altLang="en-US" sz="3300" dirty="0"/>
              <a:t>存在，则执行失败。</a:t>
            </a:r>
            <a:endParaRPr lang="en-US" altLang="zh-CN" sz="3300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TestNG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txt</a:t>
            </a:r>
            <a:r>
              <a:rPr lang="zh-CN" altLang="en-US" dirty="0" smtClean="0"/>
              <a:t>文件进行数据驱动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136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735547"/>
            <a:ext cx="8579296" cy="3859077"/>
          </a:xfrm>
        </p:spPr>
        <p:txBody>
          <a:bodyPr>
            <a:normAutofit fontScale="92500" lnSpcReduction="20000"/>
          </a:bodyPr>
          <a:lstStyle/>
          <a:p>
            <a:pPr marL="109537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9.1 </a:t>
            </a:r>
            <a:r>
              <a:rPr lang="zh-CN" altLang="en-US" dirty="0"/>
              <a:t>什么是数据驱动测试</a:t>
            </a:r>
            <a:endParaRPr lang="en-US" altLang="zh-CN" dirty="0"/>
          </a:p>
          <a:p>
            <a:pPr marL="109537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9.2 </a:t>
            </a:r>
            <a:r>
              <a:rPr lang="zh-CN" altLang="en-US" dirty="0"/>
              <a:t>使用</a:t>
            </a:r>
            <a:r>
              <a:rPr lang="en-US" altLang="zh-CN" dirty="0" err="1"/>
              <a:t>TestNG</a:t>
            </a:r>
            <a:r>
              <a:rPr lang="zh-CN" altLang="en-US" dirty="0"/>
              <a:t>进行数据驱动</a:t>
            </a:r>
            <a:endParaRPr lang="en-US" altLang="zh-CN" dirty="0"/>
          </a:p>
          <a:p>
            <a:pPr marL="109537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9.3 </a:t>
            </a:r>
            <a:r>
              <a:rPr lang="zh-CN" altLang="en-US" dirty="0"/>
              <a:t>使用</a:t>
            </a:r>
            <a:r>
              <a:rPr lang="en-US" altLang="zh-CN" dirty="0" err="1"/>
              <a:t>TestNG</a:t>
            </a:r>
            <a:r>
              <a:rPr lang="zh-CN" altLang="en-US" dirty="0"/>
              <a:t>和</a:t>
            </a:r>
            <a:r>
              <a:rPr lang="en-US" altLang="zh-CN" dirty="0"/>
              <a:t>txt</a:t>
            </a:r>
            <a:r>
              <a:rPr lang="zh-CN" altLang="en-US" dirty="0"/>
              <a:t>文件进行数据驱动</a:t>
            </a:r>
            <a:r>
              <a:rPr lang="en-US" altLang="zh-CN" dirty="0"/>
              <a:t>(I/O)</a:t>
            </a:r>
          </a:p>
          <a:p>
            <a:pPr marL="109537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9.4 </a:t>
            </a:r>
            <a:r>
              <a:rPr lang="zh-CN" altLang="en-US" dirty="0">
                <a:solidFill>
                  <a:srgbClr val="FF0000"/>
                </a:solidFill>
              </a:rPr>
              <a:t>使用</a:t>
            </a:r>
            <a:r>
              <a:rPr lang="en-US" altLang="zh-CN" dirty="0" err="1">
                <a:solidFill>
                  <a:srgbClr val="FF0000"/>
                </a:solidFill>
              </a:rPr>
              <a:t>TestNG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Apache POI 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Excel</a:t>
            </a:r>
            <a:r>
              <a:rPr lang="zh-CN" altLang="en-US" dirty="0">
                <a:solidFill>
                  <a:srgbClr val="FF0000"/>
                </a:solidFill>
              </a:rPr>
              <a:t>文件进行数据驱动</a:t>
            </a:r>
            <a:endParaRPr lang="en-US" altLang="zh-CN" dirty="0">
              <a:solidFill>
                <a:srgbClr val="FF0000"/>
              </a:solidFill>
            </a:endParaRPr>
          </a:p>
          <a:p>
            <a:pPr marL="109537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9.5 </a:t>
            </a:r>
            <a:r>
              <a:rPr lang="zh-CN" altLang="en-US" dirty="0" smtClean="0"/>
              <a:t>使用</a:t>
            </a:r>
            <a:r>
              <a:rPr lang="en-US" altLang="zh-CN" dirty="0"/>
              <a:t>MySQL</a:t>
            </a:r>
            <a:r>
              <a:rPr lang="zh-CN" altLang="en-US" dirty="0"/>
              <a:t>数据库实现数据驱动</a:t>
            </a:r>
            <a:r>
              <a:rPr lang="zh-CN" altLang="en-US" dirty="0" smtClean="0"/>
              <a:t>测试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JDBC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153079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994" y="843558"/>
            <a:ext cx="8229600" cy="4299942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/>
              <a:t>测试流程</a:t>
            </a:r>
            <a:endParaRPr lang="en-US" altLang="zh-CN" dirty="0"/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3300" dirty="0"/>
              <a:t>打开百度首页</a:t>
            </a:r>
            <a:endParaRPr lang="en-US" altLang="zh-CN" sz="3300" dirty="0"/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3300" dirty="0"/>
              <a:t>从</a:t>
            </a:r>
            <a:r>
              <a:rPr lang="en-US" altLang="zh-CN" sz="3300" dirty="0"/>
              <a:t>excel</a:t>
            </a:r>
            <a:r>
              <a:rPr lang="zh-CN" altLang="en-US" sz="3300" dirty="0"/>
              <a:t>文件中读取每行的第一个单元格内容作为输入关键词</a:t>
            </a:r>
            <a:endParaRPr lang="en-US" altLang="zh-CN" sz="3300" dirty="0"/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3300" dirty="0"/>
              <a:t>单击搜索按钮</a:t>
            </a:r>
            <a:endParaRPr lang="en-US" altLang="zh-CN" sz="3300" dirty="0"/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3300" dirty="0"/>
              <a:t>验证搜索结果否包含</a:t>
            </a:r>
            <a:r>
              <a:rPr lang="en-US" altLang="zh-CN" sz="3300" dirty="0"/>
              <a:t>excel</a:t>
            </a:r>
            <a:r>
              <a:rPr lang="zh-CN" altLang="en-US" sz="3300" dirty="0"/>
              <a:t>文件每行第二个单词，如果存在执行成功，不存在，则执行失败</a:t>
            </a:r>
            <a:r>
              <a:rPr lang="zh-CN" altLang="en-US" sz="3300" dirty="0" smtClean="0"/>
              <a:t>。</a:t>
            </a:r>
            <a:r>
              <a:rPr lang="en-US" altLang="zh-CN" sz="3300" dirty="0" smtClean="0"/>
              <a:t>https</a:t>
            </a:r>
            <a:r>
              <a:rPr lang="en-US" altLang="zh-CN" sz="3300" dirty="0"/>
              <a:t>://www.apache.org/dyn/closer.lua/poi/release/bin/poi-bin-3.14.zip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300" dirty="0"/>
              <a:t>详见：</a:t>
            </a:r>
            <a:r>
              <a:rPr lang="en-US" altLang="zh-CN" sz="3300" dirty="0"/>
              <a:t>ExcelDataProvider.java</a:t>
            </a:r>
            <a:endParaRPr lang="zh-CN" altLang="en-US" sz="3300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TestNG</a:t>
            </a:r>
            <a:r>
              <a:rPr lang="zh-CN" altLang="en-US" dirty="0"/>
              <a:t>和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文件实现数据驱动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893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735547"/>
            <a:ext cx="8579296" cy="3859077"/>
          </a:xfrm>
        </p:spPr>
        <p:txBody>
          <a:bodyPr>
            <a:normAutofit fontScale="92500" lnSpcReduction="20000"/>
          </a:bodyPr>
          <a:lstStyle/>
          <a:p>
            <a:pPr marL="109537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9.1 </a:t>
            </a:r>
            <a:r>
              <a:rPr lang="zh-CN" altLang="en-US" dirty="0"/>
              <a:t>什么是数据驱动测试</a:t>
            </a:r>
            <a:endParaRPr lang="en-US" altLang="zh-CN" dirty="0"/>
          </a:p>
          <a:p>
            <a:pPr marL="109537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9.2 </a:t>
            </a:r>
            <a:r>
              <a:rPr lang="zh-CN" altLang="en-US" dirty="0"/>
              <a:t>使用</a:t>
            </a:r>
            <a:r>
              <a:rPr lang="en-US" altLang="zh-CN" dirty="0" err="1"/>
              <a:t>TestNG</a:t>
            </a:r>
            <a:r>
              <a:rPr lang="zh-CN" altLang="en-US" dirty="0"/>
              <a:t>进行数据驱动</a:t>
            </a:r>
            <a:endParaRPr lang="en-US" altLang="zh-CN" dirty="0"/>
          </a:p>
          <a:p>
            <a:pPr marL="109537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9.3 </a:t>
            </a:r>
            <a:r>
              <a:rPr lang="zh-CN" altLang="en-US" dirty="0"/>
              <a:t>使用</a:t>
            </a:r>
            <a:r>
              <a:rPr lang="en-US" altLang="zh-CN" dirty="0" err="1"/>
              <a:t>TestNG</a:t>
            </a:r>
            <a:r>
              <a:rPr lang="zh-CN" altLang="en-US" dirty="0"/>
              <a:t>和</a:t>
            </a:r>
            <a:r>
              <a:rPr lang="en-US" altLang="zh-CN" dirty="0"/>
              <a:t>txt</a:t>
            </a:r>
            <a:r>
              <a:rPr lang="zh-CN" altLang="en-US" dirty="0"/>
              <a:t>文件进行数据驱动</a:t>
            </a:r>
            <a:r>
              <a:rPr lang="en-US" altLang="zh-CN" dirty="0"/>
              <a:t>(I/O)</a:t>
            </a:r>
          </a:p>
          <a:p>
            <a:pPr marL="109537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9.4 </a:t>
            </a:r>
            <a:r>
              <a:rPr lang="zh-CN" altLang="en-US" dirty="0"/>
              <a:t>使用</a:t>
            </a:r>
            <a:r>
              <a:rPr lang="en-US" altLang="zh-CN" dirty="0" err="1"/>
              <a:t>TestNG</a:t>
            </a:r>
            <a:r>
              <a:rPr lang="zh-CN" altLang="en-US" dirty="0"/>
              <a:t>、</a:t>
            </a:r>
            <a:r>
              <a:rPr lang="en-US" altLang="zh-CN" dirty="0"/>
              <a:t>Apache POI </a:t>
            </a:r>
            <a:r>
              <a:rPr lang="zh-CN" altLang="en-US" dirty="0"/>
              <a:t>和</a:t>
            </a:r>
            <a:r>
              <a:rPr lang="en-US" altLang="zh-CN" dirty="0"/>
              <a:t>Excel</a:t>
            </a:r>
            <a:r>
              <a:rPr lang="zh-CN" altLang="en-US" dirty="0"/>
              <a:t>文件进行数据驱动</a:t>
            </a:r>
            <a:endParaRPr lang="en-US" altLang="zh-CN" dirty="0"/>
          </a:p>
          <a:p>
            <a:pPr marL="109537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9.5 </a:t>
            </a:r>
            <a:r>
              <a:rPr lang="zh-CN" altLang="en-US" dirty="0" smtClean="0">
                <a:solidFill>
                  <a:srgbClr val="FF0000"/>
                </a:solidFill>
              </a:rPr>
              <a:t>使用</a:t>
            </a:r>
            <a:r>
              <a:rPr lang="en-US" altLang="zh-CN" dirty="0">
                <a:solidFill>
                  <a:srgbClr val="FF0000"/>
                </a:solidFill>
              </a:rPr>
              <a:t>MySQL</a:t>
            </a:r>
            <a:r>
              <a:rPr lang="zh-CN" altLang="en-US" dirty="0">
                <a:solidFill>
                  <a:srgbClr val="FF0000"/>
                </a:solidFill>
              </a:rPr>
              <a:t>数据库实现数据驱动</a:t>
            </a:r>
            <a:r>
              <a:rPr lang="zh-CN" altLang="en-US" dirty="0" smtClean="0">
                <a:solidFill>
                  <a:srgbClr val="FF0000"/>
                </a:solidFill>
              </a:rPr>
              <a:t>测试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JDBC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153079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602" y="0"/>
            <a:ext cx="9910194" cy="61415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数据库实现数据驱动测试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3528" y="789552"/>
            <a:ext cx="8046640" cy="3271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测试流程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打开百度首页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从数据库测试表中读取每行的第一列内容作为输入关键词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单击搜索按钮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验证搜索结果否包含数据库测试表每行第二个单词，如果存在执行成功，不存在，则执行失败。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278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735546"/>
            <a:ext cx="8229600" cy="4137924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4000" dirty="0"/>
              <a:t>1</a:t>
            </a:r>
            <a:r>
              <a:rPr lang="en-US" altLang="zh-CN" sz="4000" dirty="0" smtClean="0"/>
              <a:t>.</a:t>
            </a:r>
            <a:r>
              <a:rPr lang="zh-CN" altLang="en-US" sz="4000" dirty="0"/>
              <a:t>用户管理</a:t>
            </a:r>
            <a:r>
              <a:rPr lang="en-US" altLang="zh-CN" sz="4000" dirty="0"/>
              <a:t>/</a:t>
            </a:r>
            <a:r>
              <a:rPr lang="zh-CN" altLang="en-US" sz="4000" dirty="0"/>
              <a:t>用户级别划分</a:t>
            </a:r>
            <a:r>
              <a:rPr lang="en-US" altLang="zh-CN" sz="4000" dirty="0"/>
              <a:t>/</a:t>
            </a:r>
            <a:r>
              <a:rPr lang="zh-CN" altLang="en-US" sz="4000" dirty="0"/>
              <a:t>添加（</a:t>
            </a:r>
            <a:r>
              <a:rPr lang="en-US" altLang="zh-CN" sz="4000" dirty="0" smtClean="0"/>
              <a:t>txt</a:t>
            </a:r>
            <a:r>
              <a:rPr lang="zh-CN" altLang="en-US" sz="4000" dirty="0" smtClean="0"/>
              <a:t>或者</a:t>
            </a:r>
            <a:r>
              <a:rPr lang="en-US" altLang="zh-CN" sz="4000" dirty="0" smtClean="0"/>
              <a:t>excel</a:t>
            </a:r>
            <a:r>
              <a:rPr lang="zh-CN" altLang="en-US" sz="4000" dirty="0" smtClean="0"/>
              <a:t>的任选一种即可）</a:t>
            </a:r>
            <a:endParaRPr lang="en-US" altLang="zh-CN" sz="4000" dirty="0" smtClean="0"/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4000" dirty="0"/>
              <a:t>2</a:t>
            </a:r>
            <a:r>
              <a:rPr lang="en-US" altLang="zh-CN" sz="4000" dirty="0" smtClean="0"/>
              <a:t>.</a:t>
            </a:r>
            <a:r>
              <a:rPr lang="zh-CN" altLang="en-US" sz="4000" dirty="0"/>
              <a:t>影评管理</a:t>
            </a:r>
            <a:r>
              <a:rPr lang="en-US" altLang="zh-CN" sz="4000" dirty="0"/>
              <a:t>/</a:t>
            </a:r>
            <a:r>
              <a:rPr lang="zh-CN" altLang="en-US" sz="4000" dirty="0"/>
              <a:t>浏览影评信息</a:t>
            </a:r>
            <a:r>
              <a:rPr lang="en-US" altLang="zh-CN" sz="4000" dirty="0"/>
              <a:t>/</a:t>
            </a:r>
            <a:r>
              <a:rPr lang="zh-CN" altLang="en-US" sz="4000" dirty="0"/>
              <a:t> 删除（批量删除）</a:t>
            </a:r>
            <a:endParaRPr lang="en-US" altLang="zh-CN" sz="4000" dirty="0"/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4000" dirty="0"/>
              <a:t>3</a:t>
            </a:r>
            <a:r>
              <a:rPr lang="en-US" altLang="zh-CN" sz="4000" dirty="0" smtClean="0"/>
              <a:t>.</a:t>
            </a:r>
            <a:r>
              <a:rPr lang="zh-CN" altLang="en-US" sz="4000" dirty="0"/>
              <a:t>把初始化的浏览器类型（火狐，谷歌），驱动的位置，</a:t>
            </a:r>
            <a:endParaRPr lang="en-US" altLang="zh-CN" sz="4000" dirty="0"/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4000" dirty="0"/>
              <a:t>D:\\demo\\geckodriver.exe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nn-NO" altLang="zh-CN" sz="4000" dirty="0"/>
              <a:t>D:\\Program Files (x86)\\Mozilla Firefox\\firefox.exe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sz="4000" dirty="0" smtClean="0"/>
              <a:t>等</a:t>
            </a:r>
            <a:r>
              <a:rPr lang="zh-CN" altLang="en-US" sz="4000" dirty="0"/>
              <a:t>都放置属性文件</a:t>
            </a:r>
            <a:r>
              <a:rPr lang="zh-CN" altLang="en-US" sz="4000" dirty="0" smtClean="0"/>
              <a:t>中，参照</a:t>
            </a:r>
            <a:r>
              <a:rPr lang="en-US" altLang="zh-CN" sz="4000" dirty="0" smtClean="0"/>
              <a:t>dagger</a:t>
            </a:r>
            <a:r>
              <a:rPr lang="zh-CN" altLang="en-US" sz="4000" dirty="0" smtClean="0"/>
              <a:t>的</a:t>
            </a:r>
            <a:r>
              <a:rPr lang="en-US" altLang="zh-CN" sz="4000" dirty="0" err="1" smtClean="0"/>
              <a:t>GlobalSettings</a:t>
            </a:r>
            <a:r>
              <a:rPr lang="zh-CN" altLang="en-US" sz="4000" dirty="0" smtClean="0"/>
              <a:t>类</a:t>
            </a:r>
            <a:endParaRPr lang="en-US" altLang="zh-CN" sz="4000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sz="4400" dirty="0" smtClean="0"/>
              <a:t>  </a:t>
            </a:r>
            <a:r>
              <a:rPr lang="en-US" altLang="zh-CN" sz="4400" dirty="0"/>
              <a:t>https://www.oschina.net/p/dagger</a:t>
            </a:r>
            <a:endParaRPr lang="zh-CN" altLang="en-US" sz="4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656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735547"/>
            <a:ext cx="8579296" cy="3859077"/>
          </a:xfrm>
        </p:spPr>
        <p:txBody>
          <a:bodyPr>
            <a:normAutofit fontScale="92500" lnSpcReduction="20000"/>
          </a:bodyPr>
          <a:lstStyle/>
          <a:p>
            <a:pPr marL="109537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9.1 </a:t>
            </a:r>
            <a:r>
              <a:rPr lang="zh-CN" altLang="en-US" dirty="0" smtClean="0"/>
              <a:t>什么</a:t>
            </a:r>
            <a:r>
              <a:rPr lang="zh-CN" altLang="en-US" dirty="0"/>
              <a:t>是数据驱动测试</a:t>
            </a:r>
            <a:endParaRPr lang="en-US" altLang="zh-CN" dirty="0"/>
          </a:p>
          <a:p>
            <a:pPr marL="109537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9.2 </a:t>
            </a:r>
            <a:r>
              <a:rPr lang="zh-CN" altLang="en-US" dirty="0" smtClean="0"/>
              <a:t>使用</a:t>
            </a:r>
            <a:r>
              <a:rPr lang="en-US" altLang="zh-CN" dirty="0" err="1"/>
              <a:t>TestNG</a:t>
            </a:r>
            <a:r>
              <a:rPr lang="zh-CN" altLang="en-US" dirty="0"/>
              <a:t>进行数据驱动</a:t>
            </a:r>
            <a:endParaRPr lang="en-US" altLang="zh-CN" dirty="0"/>
          </a:p>
          <a:p>
            <a:pPr marL="109537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9.3 </a:t>
            </a:r>
            <a:r>
              <a:rPr lang="zh-CN" altLang="en-US" dirty="0" smtClean="0"/>
              <a:t>使用</a:t>
            </a:r>
            <a:r>
              <a:rPr lang="en-US" altLang="zh-CN" dirty="0" err="1"/>
              <a:t>TestNG</a:t>
            </a:r>
            <a:r>
              <a:rPr lang="zh-CN" altLang="en-US" dirty="0"/>
              <a:t>和</a:t>
            </a:r>
            <a:r>
              <a:rPr lang="en-US" altLang="zh-CN" dirty="0"/>
              <a:t>txt</a:t>
            </a:r>
            <a:r>
              <a:rPr lang="zh-CN" altLang="en-US" dirty="0"/>
              <a:t>文件进行</a:t>
            </a:r>
            <a:r>
              <a:rPr lang="zh-CN" altLang="en-US" dirty="0" smtClean="0"/>
              <a:t>数据驱动</a:t>
            </a:r>
            <a:r>
              <a:rPr lang="en-US" altLang="zh-CN" dirty="0" smtClean="0"/>
              <a:t>(I/O)</a:t>
            </a:r>
            <a:endParaRPr lang="en-US" altLang="zh-CN" dirty="0"/>
          </a:p>
          <a:p>
            <a:pPr marL="109537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9.4 </a:t>
            </a:r>
            <a:r>
              <a:rPr lang="zh-CN" altLang="en-US" dirty="0"/>
              <a:t>使用</a:t>
            </a:r>
            <a:r>
              <a:rPr lang="en-US" altLang="zh-CN" dirty="0" err="1"/>
              <a:t>TestNG</a:t>
            </a:r>
            <a:r>
              <a:rPr lang="zh-CN" altLang="en-US" dirty="0"/>
              <a:t>、</a:t>
            </a:r>
            <a:r>
              <a:rPr lang="en-US" altLang="zh-CN" dirty="0"/>
              <a:t>Apache POI </a:t>
            </a:r>
            <a:r>
              <a:rPr lang="zh-CN" altLang="en-US" dirty="0"/>
              <a:t>和</a:t>
            </a:r>
            <a:r>
              <a:rPr lang="en-US" altLang="zh-CN" dirty="0"/>
              <a:t>Excel</a:t>
            </a:r>
            <a:r>
              <a:rPr lang="zh-CN" altLang="en-US" dirty="0"/>
              <a:t>文件进行数据驱动</a:t>
            </a:r>
            <a:endParaRPr lang="en-US" altLang="zh-CN" dirty="0"/>
          </a:p>
          <a:p>
            <a:pPr marL="109537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9.5 </a:t>
            </a:r>
            <a:r>
              <a:rPr lang="zh-CN" altLang="en-US" dirty="0" smtClean="0"/>
              <a:t>使用</a:t>
            </a:r>
            <a:r>
              <a:rPr lang="en-US" altLang="zh-CN" dirty="0"/>
              <a:t>MySQL</a:t>
            </a:r>
            <a:r>
              <a:rPr lang="zh-CN" altLang="en-US" dirty="0"/>
              <a:t>数据库实现数据驱动</a:t>
            </a:r>
            <a:r>
              <a:rPr lang="zh-CN" altLang="en-US" dirty="0" smtClean="0"/>
              <a:t>测试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JDBC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343507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 smtClean="0"/>
              <a:t>      相同</a:t>
            </a:r>
            <a:r>
              <a:rPr lang="zh-CN" altLang="en-US" dirty="0"/>
              <a:t>的测试脚本使用</a:t>
            </a:r>
            <a:r>
              <a:rPr lang="zh-CN" altLang="en-US" dirty="0">
                <a:solidFill>
                  <a:srgbClr val="FF0000"/>
                </a:solidFill>
              </a:rPr>
              <a:t>不同的测试数据</a:t>
            </a:r>
            <a:r>
              <a:rPr lang="zh-CN" altLang="en-US" dirty="0"/>
              <a:t>来执行，测试数据和测试行为进行了完全的分离。这样的测试脚本设计</a:t>
            </a:r>
            <a:r>
              <a:rPr lang="zh-CN" altLang="en-US" dirty="0" smtClean="0"/>
              <a:t>模式称为</a:t>
            </a:r>
            <a:r>
              <a:rPr lang="zh-CN" altLang="en-US" dirty="0"/>
              <a:t>数据驱动。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什么是数据驱动测试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955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编写测试脚本</a:t>
            </a:r>
            <a:r>
              <a:rPr lang="zh-CN" altLang="en-US" dirty="0"/>
              <a:t>，脚本需要支持程序对象、文件或数据库读入测试数据</a:t>
            </a:r>
            <a:endParaRPr lang="en-US" altLang="zh-CN" dirty="0"/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dirty="0"/>
              <a:t>将测试脚本使用的测试数据</a:t>
            </a:r>
            <a:r>
              <a:rPr lang="zh-CN" altLang="en-US" dirty="0">
                <a:solidFill>
                  <a:srgbClr val="FF0000"/>
                </a:solidFill>
              </a:rPr>
              <a:t>存入</a:t>
            </a:r>
            <a:r>
              <a:rPr lang="zh-CN" altLang="en-US" dirty="0"/>
              <a:t>程序对象、文件或者数据库等</a:t>
            </a:r>
            <a:r>
              <a:rPr lang="zh-CN" altLang="en-US" dirty="0">
                <a:solidFill>
                  <a:srgbClr val="FF0000"/>
                </a:solidFill>
              </a:rPr>
              <a:t>外部介质</a:t>
            </a:r>
            <a:r>
              <a:rPr lang="zh-CN" altLang="en-US" dirty="0"/>
              <a:t>中</a:t>
            </a:r>
            <a:endParaRPr lang="en-US" altLang="zh-CN" dirty="0"/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dirty="0"/>
              <a:t>运行脚本，</a:t>
            </a:r>
            <a:r>
              <a:rPr lang="zh-CN" altLang="en-US" dirty="0">
                <a:solidFill>
                  <a:srgbClr val="FF0000"/>
                </a:solidFill>
              </a:rPr>
              <a:t>循环调用</a:t>
            </a:r>
            <a:r>
              <a:rPr lang="zh-CN" altLang="en-US" dirty="0"/>
              <a:t>存储在外部介质的测试数据。</a:t>
            </a:r>
            <a:endParaRPr lang="en-US" altLang="zh-CN" dirty="0"/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验证</a:t>
            </a:r>
            <a:r>
              <a:rPr lang="zh-CN" altLang="en-US" dirty="0"/>
              <a:t>所有的测试结果是否符合期望结果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使用数据驱动测试的步骤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147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735547"/>
            <a:ext cx="8579296" cy="3859077"/>
          </a:xfrm>
        </p:spPr>
        <p:txBody>
          <a:bodyPr>
            <a:normAutofit fontScale="92500" lnSpcReduction="20000"/>
          </a:bodyPr>
          <a:lstStyle/>
          <a:p>
            <a:pPr marL="109537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9.1 </a:t>
            </a:r>
            <a:r>
              <a:rPr lang="zh-CN" altLang="en-US" dirty="0" smtClean="0"/>
              <a:t>什么</a:t>
            </a:r>
            <a:r>
              <a:rPr lang="zh-CN" altLang="en-US" dirty="0"/>
              <a:t>是数据驱动测试</a:t>
            </a:r>
            <a:endParaRPr lang="en-US" altLang="zh-CN" dirty="0"/>
          </a:p>
          <a:p>
            <a:pPr marL="109537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9.2 </a:t>
            </a:r>
            <a:r>
              <a:rPr lang="zh-CN" altLang="en-US" dirty="0" smtClean="0">
                <a:solidFill>
                  <a:srgbClr val="FF0000"/>
                </a:solidFill>
              </a:rPr>
              <a:t>使用</a:t>
            </a:r>
            <a:r>
              <a:rPr lang="en-US" altLang="zh-CN" dirty="0" err="1">
                <a:solidFill>
                  <a:srgbClr val="FF0000"/>
                </a:solidFill>
              </a:rPr>
              <a:t>TestNG</a:t>
            </a:r>
            <a:r>
              <a:rPr lang="zh-CN" altLang="en-US" dirty="0">
                <a:solidFill>
                  <a:srgbClr val="FF0000"/>
                </a:solidFill>
              </a:rPr>
              <a:t>进行数据驱动</a:t>
            </a:r>
            <a:endParaRPr lang="en-US" altLang="zh-CN" dirty="0">
              <a:solidFill>
                <a:srgbClr val="FF0000"/>
              </a:solidFill>
            </a:endParaRPr>
          </a:p>
          <a:p>
            <a:pPr marL="109537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9.3 </a:t>
            </a:r>
            <a:r>
              <a:rPr lang="zh-CN" altLang="en-US" dirty="0" smtClean="0"/>
              <a:t>使用</a:t>
            </a:r>
            <a:r>
              <a:rPr lang="en-US" altLang="zh-CN" dirty="0" err="1"/>
              <a:t>TestNG</a:t>
            </a:r>
            <a:r>
              <a:rPr lang="zh-CN" altLang="en-US" dirty="0"/>
              <a:t>和</a:t>
            </a:r>
            <a:r>
              <a:rPr lang="en-US" altLang="zh-CN" dirty="0"/>
              <a:t>txt</a:t>
            </a:r>
            <a:r>
              <a:rPr lang="zh-CN" altLang="en-US" dirty="0"/>
              <a:t>文件进行</a:t>
            </a:r>
            <a:r>
              <a:rPr lang="zh-CN" altLang="en-US" dirty="0" smtClean="0"/>
              <a:t>数据驱动</a:t>
            </a:r>
            <a:r>
              <a:rPr lang="en-US" altLang="zh-CN" dirty="0" smtClean="0"/>
              <a:t>(I/O)</a:t>
            </a:r>
            <a:endParaRPr lang="en-US" altLang="zh-CN" dirty="0"/>
          </a:p>
          <a:p>
            <a:pPr marL="109537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9.4 </a:t>
            </a:r>
            <a:r>
              <a:rPr lang="zh-CN" altLang="en-US" dirty="0"/>
              <a:t>使用</a:t>
            </a:r>
            <a:r>
              <a:rPr lang="en-US" altLang="zh-CN" dirty="0" err="1"/>
              <a:t>TestNG</a:t>
            </a:r>
            <a:r>
              <a:rPr lang="zh-CN" altLang="en-US" dirty="0"/>
              <a:t>、</a:t>
            </a:r>
            <a:r>
              <a:rPr lang="en-US" altLang="zh-CN" dirty="0"/>
              <a:t>Apache POI </a:t>
            </a:r>
            <a:r>
              <a:rPr lang="zh-CN" altLang="en-US" dirty="0"/>
              <a:t>和</a:t>
            </a:r>
            <a:r>
              <a:rPr lang="en-US" altLang="zh-CN" dirty="0"/>
              <a:t>Excel</a:t>
            </a:r>
            <a:r>
              <a:rPr lang="zh-CN" altLang="en-US" dirty="0"/>
              <a:t>文件进行数据驱动</a:t>
            </a:r>
            <a:endParaRPr lang="en-US" altLang="zh-CN" dirty="0"/>
          </a:p>
          <a:p>
            <a:pPr marL="109537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9.5 </a:t>
            </a:r>
            <a:r>
              <a:rPr lang="zh-CN" altLang="en-US" dirty="0" smtClean="0"/>
              <a:t>使用</a:t>
            </a:r>
            <a:r>
              <a:rPr lang="en-US" altLang="zh-CN" dirty="0"/>
              <a:t>MySQL</a:t>
            </a:r>
            <a:r>
              <a:rPr lang="zh-CN" altLang="en-US" dirty="0"/>
              <a:t>数据库实现数据驱动</a:t>
            </a:r>
            <a:r>
              <a:rPr lang="zh-CN" altLang="en-US" dirty="0" smtClean="0"/>
              <a:t>测试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JDBC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71178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测试流程</a:t>
            </a:r>
            <a:endParaRPr lang="en-US" altLang="zh-CN" dirty="0" smtClean="0"/>
          </a:p>
          <a:p>
            <a:pPr marL="566737" indent="-457200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打开百度首页</a:t>
            </a:r>
            <a:endParaRPr lang="en-US" altLang="zh-CN" dirty="0"/>
          </a:p>
          <a:p>
            <a:pPr marL="566737" indent="-457200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输入关键词“淘宝”</a:t>
            </a:r>
            <a:endParaRPr lang="en-US" altLang="zh-CN" dirty="0"/>
          </a:p>
          <a:p>
            <a:pPr marL="566737" indent="-457200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单击搜索按钮</a:t>
            </a:r>
            <a:endParaRPr lang="en-US" altLang="zh-CN" dirty="0"/>
          </a:p>
          <a:p>
            <a:pPr marL="566737" indent="-457200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验证搜索结果也是否包含“淘宝”，如果存在执行成功，不存在，则执行失败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  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TestNG</a:t>
            </a:r>
            <a:r>
              <a:rPr lang="zh-CN" altLang="en-US" dirty="0" smtClean="0"/>
              <a:t>进行数据驱动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736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代码实现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51571"/>
            <a:ext cx="8172400" cy="2763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15616" y="397590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详见：</a:t>
            </a:r>
            <a:r>
              <a:rPr lang="en-US" altLang="zh-CN" dirty="0" smtClean="0"/>
              <a:t>DataProviderTest.java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634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ts val="3500"/>
              </a:lnSpc>
              <a:spcBef>
                <a:spcPts val="0"/>
              </a:spcBef>
            </a:pPr>
            <a:r>
              <a:rPr lang="zh-CN" altLang="en-US" sz="2400" dirty="0" smtClean="0"/>
              <a:t>测试脚本会三次打开浏览器，分别输入三组词语进行搜索。</a:t>
            </a:r>
            <a:endParaRPr lang="en-US" altLang="zh-CN" sz="2400" dirty="0" smtClean="0"/>
          </a:p>
          <a:p>
            <a:pPr marL="0" indent="0">
              <a:lnSpc>
                <a:spcPts val="3500"/>
              </a:lnSpc>
              <a:spcBef>
                <a:spcPts val="0"/>
              </a:spcBef>
            </a:pPr>
            <a:r>
              <a:rPr lang="zh-CN" altLang="en-US" sz="2400" dirty="0" smtClean="0"/>
              <a:t>使用</a:t>
            </a:r>
            <a:r>
              <a:rPr lang="en-US" altLang="zh-CN" sz="2400" dirty="0"/>
              <a:t>@</a:t>
            </a:r>
            <a:r>
              <a:rPr lang="en-US" altLang="zh-CN" sz="2400" dirty="0" err="1"/>
              <a:t>DataProvider</a:t>
            </a:r>
            <a:r>
              <a:rPr lang="en-US" altLang="zh-CN" sz="2400" dirty="0"/>
              <a:t>(name </a:t>
            </a:r>
            <a:r>
              <a:rPr lang="en-US" altLang="zh-CN" sz="2400" dirty="0" smtClean="0"/>
              <a:t>=“</a:t>
            </a:r>
            <a:r>
              <a:rPr lang="en-US" altLang="zh-CN" sz="2400" dirty="0" err="1" smtClean="0"/>
              <a:t>searchWords</a:t>
            </a:r>
            <a:r>
              <a:rPr lang="en-US" altLang="zh-CN" sz="2400" dirty="0" smtClean="0"/>
              <a:t>”)</a:t>
            </a:r>
            <a:r>
              <a:rPr lang="zh-CN" altLang="en-US" sz="2400" dirty="0" smtClean="0"/>
              <a:t>定义当前方法中的返回对象</a:t>
            </a:r>
            <a:r>
              <a:rPr lang="zh-CN" altLang="en-US" sz="2400" dirty="0" smtClean="0">
                <a:solidFill>
                  <a:srgbClr val="FF0000"/>
                </a:solidFill>
              </a:rPr>
              <a:t>作为测试脚本的测试数据集</a:t>
            </a:r>
            <a:r>
              <a:rPr lang="zh-CN" altLang="en-US" sz="2400" dirty="0" smtClean="0"/>
              <a:t>，命名为</a:t>
            </a:r>
            <a:r>
              <a:rPr lang="en-US" altLang="zh-CN" sz="2400" dirty="0"/>
              <a:t>“</a:t>
            </a:r>
            <a:r>
              <a:rPr lang="en-US" altLang="zh-CN" sz="2400" dirty="0" err="1" smtClean="0"/>
              <a:t>searchWords</a:t>
            </a:r>
            <a:r>
              <a:rPr lang="en-US" altLang="zh-CN" sz="2400" dirty="0" smtClean="0"/>
              <a:t>”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</a:pPr>
            <a:r>
              <a:rPr lang="en-US" altLang="zh-CN" sz="2400" dirty="0"/>
              <a:t>@Test(</a:t>
            </a:r>
            <a:r>
              <a:rPr lang="en-US" altLang="zh-CN" sz="2400" dirty="0" err="1"/>
              <a:t>dataProvider</a:t>
            </a:r>
            <a:r>
              <a:rPr lang="en-US" altLang="zh-CN" sz="2400" dirty="0" smtClean="0"/>
              <a:t>=“</a:t>
            </a:r>
            <a:r>
              <a:rPr lang="en-US" altLang="zh-CN" sz="2400" dirty="0" err="1" smtClean="0"/>
              <a:t>searchWords</a:t>
            </a:r>
            <a:r>
              <a:rPr lang="en-US" altLang="zh-CN" sz="2400" dirty="0" smtClean="0"/>
              <a:t>”)</a:t>
            </a:r>
            <a:r>
              <a:rPr lang="zh-CN" altLang="en-US" sz="2400" dirty="0" smtClean="0"/>
              <a:t>表示当前方法中的参数，使用</a:t>
            </a:r>
            <a:r>
              <a:rPr lang="en-US" altLang="zh-CN" sz="2400" dirty="0" err="1" smtClean="0"/>
              <a:t>searchWords</a:t>
            </a:r>
            <a:r>
              <a:rPr lang="zh-CN" altLang="en-US" sz="2400" dirty="0" smtClean="0"/>
              <a:t>提供的数据集作为输入参数。</a:t>
            </a:r>
            <a:r>
              <a:rPr lang="en-US" altLang="zh-CN" sz="2400" dirty="0"/>
              <a:t> </a:t>
            </a:r>
            <a:r>
              <a:rPr lang="en-US" altLang="zh-CN" sz="2400" dirty="0" err="1" smtClean="0"/>
              <a:t>searchWord</a:t>
            </a:r>
            <a:r>
              <a:rPr lang="zh-CN" altLang="en-US" sz="2400" dirty="0" smtClean="0"/>
              <a:t>作为输入的关键词，</a:t>
            </a:r>
            <a:r>
              <a:rPr lang="en-US" altLang="zh-CN" sz="2400" dirty="0"/>
              <a:t> </a:t>
            </a:r>
            <a:r>
              <a:rPr lang="en-US" altLang="zh-CN" sz="2400" dirty="0" err="1" smtClean="0"/>
              <a:t>expectResult</a:t>
            </a:r>
            <a:r>
              <a:rPr lang="zh-CN" altLang="en-US" sz="2400" dirty="0" smtClean="0"/>
              <a:t>用来判断预期结果与实际结果是否一致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代码解释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815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735547"/>
            <a:ext cx="8579296" cy="3859077"/>
          </a:xfrm>
        </p:spPr>
        <p:txBody>
          <a:bodyPr>
            <a:normAutofit fontScale="92500" lnSpcReduction="20000"/>
          </a:bodyPr>
          <a:lstStyle/>
          <a:p>
            <a:pPr marL="109537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9.1 </a:t>
            </a:r>
            <a:r>
              <a:rPr lang="zh-CN" altLang="en-US" dirty="0"/>
              <a:t>什么是数据驱动测试</a:t>
            </a:r>
            <a:endParaRPr lang="en-US" altLang="zh-CN" dirty="0"/>
          </a:p>
          <a:p>
            <a:pPr marL="109537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9.2 </a:t>
            </a:r>
            <a:r>
              <a:rPr lang="zh-CN" altLang="en-US" dirty="0"/>
              <a:t>使用</a:t>
            </a:r>
            <a:r>
              <a:rPr lang="en-US" altLang="zh-CN" dirty="0" err="1"/>
              <a:t>TestNG</a:t>
            </a:r>
            <a:r>
              <a:rPr lang="zh-CN" altLang="en-US" dirty="0"/>
              <a:t>进行数据驱动</a:t>
            </a:r>
            <a:endParaRPr lang="en-US" altLang="zh-CN" dirty="0"/>
          </a:p>
          <a:p>
            <a:pPr marL="109537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9.3 </a:t>
            </a:r>
            <a:r>
              <a:rPr lang="zh-CN" altLang="en-US" dirty="0" smtClean="0">
                <a:solidFill>
                  <a:srgbClr val="FF0000"/>
                </a:solidFill>
              </a:rPr>
              <a:t>使用</a:t>
            </a:r>
            <a:r>
              <a:rPr lang="en-US" altLang="zh-CN" dirty="0" err="1">
                <a:solidFill>
                  <a:srgbClr val="FF0000"/>
                </a:solidFill>
              </a:rPr>
              <a:t>TestNG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txt</a:t>
            </a:r>
            <a:r>
              <a:rPr lang="zh-CN" altLang="en-US" dirty="0">
                <a:solidFill>
                  <a:srgbClr val="FF0000"/>
                </a:solidFill>
              </a:rPr>
              <a:t>文件进行</a:t>
            </a:r>
            <a:r>
              <a:rPr lang="zh-CN" altLang="en-US" dirty="0" smtClean="0">
                <a:solidFill>
                  <a:srgbClr val="FF0000"/>
                </a:solidFill>
              </a:rPr>
              <a:t>数据驱动</a:t>
            </a:r>
            <a:r>
              <a:rPr lang="en-US" altLang="zh-CN" dirty="0" smtClean="0">
                <a:solidFill>
                  <a:srgbClr val="FF0000"/>
                </a:solidFill>
              </a:rPr>
              <a:t>(I/O)</a:t>
            </a:r>
            <a:endParaRPr lang="en-US" altLang="zh-CN" dirty="0">
              <a:solidFill>
                <a:srgbClr val="FF0000"/>
              </a:solidFill>
            </a:endParaRPr>
          </a:p>
          <a:p>
            <a:pPr marL="109537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9.4 </a:t>
            </a:r>
            <a:r>
              <a:rPr lang="zh-CN" altLang="en-US" dirty="0"/>
              <a:t>使用</a:t>
            </a:r>
            <a:r>
              <a:rPr lang="en-US" altLang="zh-CN" dirty="0" err="1"/>
              <a:t>TestNG</a:t>
            </a:r>
            <a:r>
              <a:rPr lang="zh-CN" altLang="en-US" dirty="0"/>
              <a:t>、</a:t>
            </a:r>
            <a:r>
              <a:rPr lang="en-US" altLang="zh-CN" dirty="0"/>
              <a:t>Apache POI </a:t>
            </a:r>
            <a:r>
              <a:rPr lang="zh-CN" altLang="en-US" dirty="0"/>
              <a:t>和</a:t>
            </a:r>
            <a:r>
              <a:rPr lang="en-US" altLang="zh-CN" dirty="0"/>
              <a:t>Excel</a:t>
            </a:r>
            <a:r>
              <a:rPr lang="zh-CN" altLang="en-US" dirty="0"/>
              <a:t>文件进行数据驱动</a:t>
            </a:r>
            <a:endParaRPr lang="en-US" altLang="zh-CN" dirty="0"/>
          </a:p>
          <a:p>
            <a:pPr marL="109537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9.5 </a:t>
            </a:r>
            <a:r>
              <a:rPr lang="zh-CN" altLang="en-US" dirty="0" smtClean="0"/>
              <a:t>使用</a:t>
            </a:r>
            <a:r>
              <a:rPr lang="en-US" altLang="zh-CN" dirty="0"/>
              <a:t>MySQL</a:t>
            </a:r>
            <a:r>
              <a:rPr lang="zh-CN" altLang="en-US" dirty="0"/>
              <a:t>数据库实现数据驱动</a:t>
            </a:r>
            <a:r>
              <a:rPr lang="zh-CN" altLang="en-US" dirty="0" smtClean="0"/>
              <a:t>测试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JDBC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260318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自动化测试基础</Template>
  <TotalTime>1517</TotalTime>
  <Words>697</Words>
  <Application>Microsoft Office PowerPoint</Application>
  <PresentationFormat>全屏显示(16:9)</PresentationFormat>
  <Paragraphs>78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moban</vt:lpstr>
      <vt:lpstr>  数据驱动测试</vt:lpstr>
      <vt:lpstr>本章大纲</vt:lpstr>
      <vt:lpstr>什么是数据驱动测试</vt:lpstr>
      <vt:lpstr>使用数据驱动测试的步骤</vt:lpstr>
      <vt:lpstr>本章大纲</vt:lpstr>
      <vt:lpstr>  使用TestNG进行数据驱动</vt:lpstr>
      <vt:lpstr>代码实现</vt:lpstr>
      <vt:lpstr>代码解释</vt:lpstr>
      <vt:lpstr>本章大纲</vt:lpstr>
      <vt:lpstr>使用TestNG和txt文件进行数据驱动</vt:lpstr>
      <vt:lpstr>本章大纲</vt:lpstr>
      <vt:lpstr>使用TestNG和Excel文件实现数据驱动</vt:lpstr>
      <vt:lpstr>本章大纲</vt:lpstr>
      <vt:lpstr>使用MySQL数据库实现数据驱动测试</vt:lpstr>
      <vt:lpstr>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127</cp:revision>
  <dcterms:created xsi:type="dcterms:W3CDTF">2016-09-01T07:36:00Z</dcterms:created>
  <dcterms:modified xsi:type="dcterms:W3CDTF">2019-04-14T23:56:38Z</dcterms:modified>
</cp:coreProperties>
</file>