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70" r:id="rId2"/>
    <p:sldId id="271" r:id="rId3"/>
    <p:sldId id="257" r:id="rId4"/>
    <p:sldId id="259" r:id="rId5"/>
    <p:sldId id="261" r:id="rId6"/>
    <p:sldId id="267" r:id="rId7"/>
    <p:sldId id="262" r:id="rId8"/>
    <p:sldId id="273" r:id="rId9"/>
    <p:sldId id="263" r:id="rId10"/>
    <p:sldId id="272" r:id="rId11"/>
    <p:sldId id="264" r:id="rId12"/>
    <p:sldId id="265" r:id="rId13"/>
    <p:sldId id="269" r:id="rId14"/>
    <p:sldId id="266" r:id="rId1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B518E-28B5-4950-81EF-D4B6D93339A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5507-6113-439E-B5FE-E50BCC634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8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大量的脚本需要维护，需要大量资源投入，为了解决这个困境，自动化测试脚本使用一些设计模式来降低测试脚本的工作量，提高投入产出比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C5507-6113-439E-B5FE-E50BCC634F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82390"/>
            <a:ext cx="9144000" cy="517573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8238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8238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82389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77281"/>
            <a:ext cx="7666037" cy="3868209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5439834"/>
            <a:ext cx="349250" cy="1733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35227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82389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-90243" y="5145883"/>
            <a:ext cx="2133600" cy="303213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6068524" y="5323442"/>
            <a:ext cx="2895600" cy="303213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663976" y="5348209"/>
            <a:ext cx="2133600" cy="303213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09909" y="1111300"/>
            <a:ext cx="8083123" cy="4132673"/>
          </a:xfrm>
          <a:prstGeom prst="roundRect">
            <a:avLst>
              <a:gd name="adj" fmla="val 3149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717543" y="1204963"/>
            <a:ext cx="7842157" cy="3971853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Ø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C00000"/>
              </a:buClr>
              <a:buFont typeface="Calibri" panose="020F0502020204030204" pitchFamily="34" charset="0"/>
              <a:buChar char="○"/>
              <a:defRPr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2060"/>
              </a:buClr>
              <a:buFont typeface="Wingdings" panose="05000000000000000000" pitchFamily="2" charset="2"/>
              <a:buChar char="l"/>
              <a:defRPr sz="1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4149059" y="310890"/>
            <a:ext cx="4528246" cy="393283"/>
          </a:xfrm>
        </p:spPr>
        <p:txBody>
          <a:bodyPr/>
          <a:lstStyle>
            <a:lvl1pPr algn="l">
              <a:defRPr lang="zh-CN" altLang="en-US" sz="2600" b="1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1568536" y="703853"/>
            <a:ext cx="7264192" cy="2328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5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08 </a:t>
            </a:r>
            <a:r>
              <a:rPr lang="zh-CN" altLang="en-US" dirty="0"/>
              <a:t>页面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/>
              <a:t>Page Object</a:t>
            </a:r>
            <a:r>
              <a:rPr lang="zh-CN" altLang="en-US" dirty="0"/>
              <a:t>）模式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PageFactory</a:t>
            </a:r>
            <a:r>
              <a:rPr lang="zh-CN" altLang="en-US" dirty="0"/>
              <a:t>类封装页面的</a:t>
            </a:r>
            <a:r>
              <a:rPr lang="zh-CN" altLang="en-US" dirty="0" smtClean="0"/>
              <a:t>元素的操作方法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97327"/>
            <a:ext cx="6667500" cy="300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4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r>
              <a:rPr lang="en-US" altLang="zh-CN" dirty="0" err="1" smtClean="0"/>
              <a:t>LoadableComponent</a:t>
            </a:r>
            <a:r>
              <a:rPr lang="zh-CN" altLang="en-US" dirty="0" smtClean="0"/>
              <a:t>类可以在页面加载的时候判断是否加载了正确的页面，只需要</a:t>
            </a:r>
            <a:r>
              <a:rPr lang="zh-CN" altLang="en-US" dirty="0" smtClean="0">
                <a:solidFill>
                  <a:srgbClr val="FF0000"/>
                </a:solidFill>
              </a:rPr>
              <a:t>重写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isLoaded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两个方法。此方式有助于让页面对象的页面访问操作更加健壮。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LoadableComponent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1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LoadableComponent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17307"/>
            <a:ext cx="7272808" cy="412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LoadableComponent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57333"/>
            <a:ext cx="8857925" cy="354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7300"/>
            <a:ext cx="8229600" cy="3771636"/>
          </a:xfrm>
        </p:spPr>
        <p:txBody>
          <a:bodyPr/>
          <a:lstStyle/>
          <a:p>
            <a:r>
              <a:rPr lang="zh-CN" altLang="en-US" dirty="0" smtClean="0"/>
              <a:t>使用正确的用户名错误的密码，判断是否出现“</a:t>
            </a:r>
            <a:r>
              <a:rPr lang="zh-CN" altLang="en-US" dirty="0"/>
              <a:t>帐号或密码错误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/>
              <a:t>使用正确的</a:t>
            </a:r>
            <a:r>
              <a:rPr lang="zh-CN" altLang="en-US" dirty="0" smtClean="0"/>
              <a:t>用户名正确的</a:t>
            </a:r>
            <a:r>
              <a:rPr lang="zh-CN" altLang="en-US" dirty="0"/>
              <a:t>密码，判断是否出现</a:t>
            </a:r>
            <a:r>
              <a:rPr lang="zh-CN" altLang="en-US" dirty="0" smtClean="0"/>
              <a:t>“退出”</a:t>
            </a:r>
            <a:endParaRPr lang="en-US" altLang="zh-CN" dirty="0" smtClean="0"/>
          </a:p>
          <a:p>
            <a:r>
              <a:rPr lang="zh-CN" altLang="en-US" dirty="0" smtClean="0"/>
              <a:t>登录后，添加影片信息</a:t>
            </a:r>
            <a:endParaRPr lang="en-US" altLang="zh-CN" dirty="0" smtClean="0"/>
          </a:p>
          <a:p>
            <a:r>
              <a:rPr lang="zh-CN" altLang="en-US" dirty="0" smtClean="0"/>
              <a:t>创建类三个类</a:t>
            </a:r>
            <a:r>
              <a:rPr lang="en-US" altLang="zh-CN" dirty="0" err="1" smtClean="0"/>
              <a:t>LoginPage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ManageMoviePage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MovieTest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2" cy="6823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/>
              <a:t>Paget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的自动化测试实例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dirty="0"/>
              <a:t>8</a:t>
            </a:r>
            <a:r>
              <a:rPr lang="en-US" altLang="zh-CN" sz="2800" dirty="0" smtClean="0"/>
              <a:t>.1 </a:t>
            </a:r>
            <a:r>
              <a:rPr lang="zh-CN" altLang="en-US" dirty="0"/>
              <a:t>页面对象模式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dirty="0"/>
              <a:t>8</a:t>
            </a:r>
            <a:r>
              <a:rPr lang="en-US" altLang="zh-CN" dirty="0" smtClean="0"/>
              <a:t>.2 </a:t>
            </a:r>
            <a:r>
              <a:rPr lang="en-US" altLang="zh-CN" dirty="0"/>
              <a:t>Paget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三种实现</a:t>
            </a:r>
            <a:endParaRPr lang="en-US" altLang="zh-CN" dirty="0">
              <a:ea typeface="宋体" pitchFamily="2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6475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5292"/>
            <a:ext cx="8229600" cy="37716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使用面向对象的设计模式，页面对象模式将</a:t>
            </a:r>
            <a:r>
              <a:rPr lang="zh-CN" altLang="en-US" dirty="0" smtClean="0">
                <a:solidFill>
                  <a:srgbClr val="FF0000"/>
                </a:solidFill>
              </a:rPr>
              <a:t>测试代码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被测试页面的页面元素及其操作方法</a:t>
            </a:r>
            <a:r>
              <a:rPr lang="zh-CN" altLang="en-US" dirty="0" smtClean="0"/>
              <a:t>进行分离，以此降低页面元素变化对测试代码的影响。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每一</a:t>
            </a:r>
            <a:r>
              <a:rPr lang="zh-CN" altLang="en-US" dirty="0" smtClean="0"/>
              <a:t>个测试页面都会被单独定义一个类，类中会定位所有需要参与测试的</a:t>
            </a:r>
            <a:r>
              <a:rPr lang="zh-CN" altLang="en-US" dirty="0" smtClean="0">
                <a:solidFill>
                  <a:srgbClr val="FF0000"/>
                </a:solidFill>
              </a:rPr>
              <a:t>页面元素对象</a:t>
            </a:r>
            <a:r>
              <a:rPr lang="zh-CN" altLang="en-US" dirty="0" smtClean="0"/>
              <a:t>，并且定义操作每一个</a:t>
            </a:r>
            <a:r>
              <a:rPr lang="zh-CN" altLang="en-US" dirty="0" smtClean="0">
                <a:solidFill>
                  <a:srgbClr val="FF0000"/>
                </a:solidFill>
              </a:rPr>
              <a:t>页面元素对象的方法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页面对象模式简介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9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减少代码的重复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提高测试用例的可读性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提高测试用例的可维护性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Page </a:t>
            </a:r>
            <a:r>
              <a:rPr lang="en-US" altLang="zh-CN" dirty="0"/>
              <a:t>Object </a:t>
            </a:r>
            <a:r>
              <a:rPr lang="zh-CN" altLang="en-US" dirty="0"/>
              <a:t>设计模式的优点</a:t>
            </a:r>
          </a:p>
        </p:txBody>
      </p:sp>
    </p:spTree>
    <p:extLst>
      <p:ext uri="{BB962C8B-B14F-4D97-AF65-F5344CB8AC3E}">
        <p14:creationId xmlns:p14="http://schemas.microsoft.com/office/powerpoint/2010/main" val="30220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以百度搜索为例：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声明一个名为</a:t>
            </a:r>
            <a:r>
              <a:rPr lang="en-US" altLang="zh-CN" dirty="0" err="1"/>
              <a:t>SearchPage</a:t>
            </a:r>
            <a:r>
              <a:rPr lang="zh-CN" altLang="en-US" dirty="0"/>
              <a:t>的类，并且通过定位表达式找到搜索框和搜索按钮“百度一下” ，分别定义输入的方法和单击的方法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创建两个类：页面对象类，测试类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Paget </a:t>
            </a:r>
            <a:r>
              <a:rPr lang="en-US" altLang="zh-CN" dirty="0"/>
              <a:t>Object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0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13284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@</a:t>
            </a:r>
            <a:r>
              <a:rPr lang="en-US" altLang="zh-CN" sz="1600" dirty="0" err="1">
                <a:solidFill>
                  <a:srgbClr val="FF0000"/>
                </a:solidFill>
              </a:rPr>
              <a:t>FindBy</a:t>
            </a:r>
            <a:r>
              <a:rPr lang="en-US" altLang="zh-CN" sz="1600" dirty="0">
                <a:solidFill>
                  <a:srgbClr val="FF0000"/>
                </a:solidFill>
              </a:rPr>
              <a:t>(id</a:t>
            </a:r>
            <a:r>
              <a:rPr lang="en-US" altLang="zh-CN" sz="1600" dirty="0"/>
              <a:t>= "A")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private </a:t>
            </a:r>
            <a:r>
              <a:rPr lang="en-US" altLang="zh-CN" sz="1600" dirty="0" err="1"/>
              <a:t>WebElement</a:t>
            </a:r>
            <a:r>
              <a:rPr lang="en-US" altLang="zh-CN" sz="1600" dirty="0"/>
              <a:t> A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zh-CN" altLang="en-US" sz="2000" dirty="0" smtClean="0"/>
              <a:t>取交集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/>
              <a:t>@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FindBys</a:t>
            </a:r>
            <a:r>
              <a:rPr lang="en-US" altLang="zh-CN" sz="1600" dirty="0" smtClean="0"/>
              <a:t>({ </a:t>
            </a:r>
          </a:p>
          <a:p>
            <a:pPr marL="0" indent="0">
              <a:buNone/>
            </a:pPr>
            <a:r>
              <a:rPr lang="en-US" altLang="zh-CN" sz="1600" dirty="0" smtClean="0"/>
              <a:t>@</a:t>
            </a:r>
            <a:r>
              <a:rPr lang="en-US" altLang="zh-CN" sz="1600" dirty="0" err="1"/>
              <a:t>FindBy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 = "A"),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@</a:t>
            </a:r>
            <a:r>
              <a:rPr lang="en-US" altLang="zh-CN" sz="1600" dirty="0" err="1" smtClean="0"/>
              <a:t>FindBy</a:t>
            </a:r>
            <a:r>
              <a:rPr lang="en-US" altLang="zh-CN" sz="1600" dirty="0" smtClean="0"/>
              <a:t>(id </a:t>
            </a:r>
            <a:r>
              <a:rPr lang="en-US" altLang="zh-CN" sz="1600" dirty="0"/>
              <a:t>= "B") </a:t>
            </a: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en-US" altLang="zh-CN" sz="1600" dirty="0" smtClean="0"/>
              <a:t>) </a:t>
            </a:r>
          </a:p>
          <a:p>
            <a:pPr marL="0" indent="0">
              <a:buNone/>
            </a:pPr>
            <a:r>
              <a:rPr lang="en-US" altLang="zh-CN" sz="1600" dirty="0" smtClean="0"/>
              <a:t>public </a:t>
            </a:r>
            <a:r>
              <a:rPr lang="en-US" altLang="zh-CN" sz="1600" dirty="0" err="1"/>
              <a:t>WebElement</a:t>
            </a:r>
            <a:r>
              <a:rPr lang="en-US" altLang="zh-CN" sz="1600" dirty="0"/>
              <a:t> AB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zh-CN" altLang="en-US" sz="1600" dirty="0" smtClean="0"/>
              <a:t>取并集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@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FindAll</a:t>
            </a:r>
            <a:r>
              <a:rPr lang="en-US" altLang="zh-CN" sz="1600" dirty="0" smtClean="0">
                <a:solidFill>
                  <a:srgbClr val="FF0000"/>
                </a:solidFill>
              </a:rPr>
              <a:t>({ </a:t>
            </a:r>
          </a:p>
          <a:p>
            <a:pPr marL="0" indent="0">
              <a:buNone/>
            </a:pPr>
            <a:r>
              <a:rPr lang="en-US" altLang="zh-CN" sz="1600" dirty="0" smtClean="0"/>
              <a:t>@</a:t>
            </a:r>
            <a:r>
              <a:rPr lang="en-US" altLang="zh-CN" sz="1600" dirty="0" err="1"/>
              <a:t>FindBy</a:t>
            </a:r>
            <a:r>
              <a:rPr lang="en-US" altLang="zh-CN" sz="1600" dirty="0"/>
              <a:t>(id = "A"),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@</a:t>
            </a:r>
            <a:r>
              <a:rPr lang="en-US" altLang="zh-CN" sz="1600" dirty="0" err="1"/>
              <a:t>FindBy</a:t>
            </a:r>
            <a:r>
              <a:rPr lang="en-US" altLang="zh-CN" sz="1600" dirty="0"/>
              <a:t>(id = "B</a:t>
            </a:r>
            <a:r>
              <a:rPr lang="en-US" altLang="zh-CN" sz="1600" dirty="0" smtClean="0"/>
              <a:t>")</a:t>
            </a:r>
          </a:p>
          <a:p>
            <a:pPr marL="0" indent="0">
              <a:buNone/>
            </a:pPr>
            <a:r>
              <a:rPr lang="en-US" altLang="zh-CN" sz="1600" dirty="0" smtClean="0"/>
              <a:t> })</a:t>
            </a:r>
          </a:p>
          <a:p>
            <a:pPr marL="0" indent="0"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public List&lt;</a:t>
            </a:r>
            <a:r>
              <a:rPr lang="en-US" altLang="zh-CN" sz="1600" dirty="0" err="1"/>
              <a:t>WebElement</a:t>
            </a:r>
            <a:r>
              <a:rPr lang="en-US" altLang="zh-CN" sz="1600" dirty="0"/>
              <a:t>&gt; </a:t>
            </a:r>
            <a:r>
              <a:rPr lang="en-US" altLang="zh-CN" sz="1600" dirty="0" err="1"/>
              <a:t>aAndB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使用注解获取页面元素</a:t>
            </a:r>
          </a:p>
        </p:txBody>
      </p:sp>
    </p:spTree>
    <p:extLst>
      <p:ext uri="{BB962C8B-B14F-4D97-AF65-F5344CB8AC3E}">
        <p14:creationId xmlns:p14="http://schemas.microsoft.com/office/powerpoint/2010/main" val="12655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PageFactory</a:t>
            </a:r>
            <a:r>
              <a:rPr lang="zh-CN" altLang="en-US" dirty="0" smtClean="0"/>
              <a:t>类封装页面的元素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10" y="937287"/>
            <a:ext cx="6768752" cy="41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4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PageFactory</a:t>
            </a:r>
            <a:r>
              <a:rPr lang="zh-CN" altLang="en-US" dirty="0" smtClean="0"/>
              <a:t>类封装页面的元素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7340"/>
            <a:ext cx="819042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1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PageFactory</a:t>
            </a:r>
            <a:r>
              <a:rPr lang="zh-CN" altLang="en-US" dirty="0"/>
              <a:t>类封装页面的</a:t>
            </a:r>
            <a:r>
              <a:rPr lang="zh-CN" altLang="en-US" dirty="0" smtClean="0"/>
              <a:t>元素的操作方法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01" y="769268"/>
            <a:ext cx="5147120" cy="477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31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自动化测试基础</Template>
  <TotalTime>811</TotalTime>
  <Words>404</Words>
  <Application>Microsoft Office PowerPoint</Application>
  <PresentationFormat>全屏显示(16:10)</PresentationFormat>
  <Paragraphs>47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08 页面对象 （Page Object）模式 </vt:lpstr>
      <vt:lpstr>本章大纲</vt:lpstr>
      <vt:lpstr>页面对象模式简介</vt:lpstr>
      <vt:lpstr> Page Object 设计模式的优点</vt:lpstr>
      <vt:lpstr>Paget Object实例</vt:lpstr>
      <vt:lpstr>使用注解获取页面元素</vt:lpstr>
      <vt:lpstr>PageFactory类封装页面的元素</vt:lpstr>
      <vt:lpstr>PageFactory类封装页面的元素</vt:lpstr>
      <vt:lpstr> PageFactory类封装页面的元素的操作方法</vt:lpstr>
      <vt:lpstr> PageFactory类封装页面的元素的操作方法</vt:lpstr>
      <vt:lpstr>使用LoadableComponent类</vt:lpstr>
      <vt:lpstr>使用LoadableComponent类</vt:lpstr>
      <vt:lpstr>使用LoadableComponent类</vt:lpstr>
      <vt:lpstr>多个Paget Object的自动化测试实例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49</cp:revision>
  <dcterms:created xsi:type="dcterms:W3CDTF">2016-09-01T07:40:26Z</dcterms:created>
  <dcterms:modified xsi:type="dcterms:W3CDTF">2019-04-11T08:49:11Z</dcterms:modified>
</cp:coreProperties>
</file>