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3" r:id="rId5"/>
    <p:sldId id="269" r:id="rId6"/>
    <p:sldId id="270" r:id="rId7"/>
    <p:sldId id="265" r:id="rId8"/>
    <p:sldId id="257" r:id="rId9"/>
    <p:sldId id="259" r:id="rId10"/>
    <p:sldId id="260" r:id="rId11"/>
    <p:sldId id="261" r:id="rId12"/>
    <p:sldId id="262"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F6E9-7979-4F7E-83D6-502031D3B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453216-C294-447F-B88F-7EEB40CCE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AB7AE-5019-45D6-941F-51C20D3C0193}"/>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6AE978D2-41FB-4EE2-8A67-9EE8D030A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41AA5-786B-423D-940B-070EC8A5C14E}"/>
              </a:ext>
            </a:extLst>
          </p:cNvPr>
          <p:cNvSpPr>
            <a:spLocks noGrp="1"/>
          </p:cNvSpPr>
          <p:nvPr>
            <p:ph type="sldNum" sz="quarter" idx="12"/>
          </p:nvPr>
        </p:nvSpPr>
        <p:spPr/>
        <p:txBody>
          <a:bodyPr/>
          <a:lstStyle/>
          <a:p>
            <a:fld id="{EF104536-22FE-4CF1-9A90-229A9C2EDABA}" type="slidenum">
              <a:rPr lang="en-US" smtClean="0"/>
              <a:t>‹#›</a:t>
            </a:fld>
            <a:endParaRPr lang="en-US" dirty="0"/>
          </a:p>
        </p:txBody>
      </p:sp>
    </p:spTree>
    <p:extLst>
      <p:ext uri="{BB962C8B-B14F-4D97-AF65-F5344CB8AC3E}">
        <p14:creationId xmlns:p14="http://schemas.microsoft.com/office/powerpoint/2010/main" val="376157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B3F2-7F31-4680-983B-655621301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36FF7-0447-4BC4-86A8-9A3904DCB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24EF3-42CE-4251-97E7-C36F10282E69}"/>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4F2BC3F4-AFA2-4688-AB80-54C98B536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F8000-EB1A-45C0-8F64-D7B0B4A10269}"/>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401862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3CBC4-6DC3-43E3-BA74-AF816478A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AE31CD-EA6F-4ABC-872B-456BF1355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B3B00-C2BF-407B-BB6D-DF141A7E3573}"/>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B7757511-79C5-4659-8186-425CAAE3D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F293A-2440-41B7-8DDA-B77B7A75E157}"/>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69388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9F64-8C47-4D17-8906-F4928F5EB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893C2-929D-4995-9C37-8C7EDF05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61BCE-A92F-41E2-9186-4859F5818607}"/>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50B6F7E5-BD57-4517-BC88-7F63318ED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7B7B5-FA3C-4811-B67B-13B3699B13AD}"/>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153401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EC2-D6CF-4A31-8858-9B819B245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5E7D3-BE8E-49EC-8AF2-92C7AC44B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F0C32-9406-4C26-B0FB-7DD987702B70}"/>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2D6E87CB-EA33-4F16-B640-52B75A9C4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FBF92-A546-4750-8DCC-7CF3621FB272}"/>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196184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03E7-9665-4876-ACEA-6CA3CF1B7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25113-AB01-43F6-8F5E-9683757A8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FD09A-4BE5-4763-8443-BA334253A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8C9C4-D471-451D-91FD-46574496E7B7}"/>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6" name="Footer Placeholder 5">
            <a:extLst>
              <a:ext uri="{FF2B5EF4-FFF2-40B4-BE49-F238E27FC236}">
                <a16:creationId xmlns:a16="http://schemas.microsoft.com/office/drawing/2014/main" id="{AC45C754-A87B-4B40-85BB-863B4DD0E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1C97E-9F40-4286-BD78-A219F22B215D}"/>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196626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6EC0-534A-463B-96EF-8D83DB2A6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61B7E6-7C5E-432B-8071-27E95D16F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ACE1BE-5677-4C75-AD76-4338C7E118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EAD74A-A70E-44C2-A525-EFB4E060C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99920-250C-4AC3-9DDE-8A06B5CD5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E77D7-D5C9-4685-BF3A-56EAD1F5C665}"/>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8" name="Footer Placeholder 7">
            <a:extLst>
              <a:ext uri="{FF2B5EF4-FFF2-40B4-BE49-F238E27FC236}">
                <a16:creationId xmlns:a16="http://schemas.microsoft.com/office/drawing/2014/main" id="{82B3604F-0325-4E91-A75B-0CDB0C89F9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12F9C7-89DE-486D-B794-4DCBC8EED63E}"/>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271785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5A4F-7F30-40FA-9DD7-CB985C9C8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9B4207-056C-4420-9192-5C91B5380623}"/>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4" name="Footer Placeholder 3">
            <a:extLst>
              <a:ext uri="{FF2B5EF4-FFF2-40B4-BE49-F238E27FC236}">
                <a16:creationId xmlns:a16="http://schemas.microsoft.com/office/drawing/2014/main" id="{D73233D7-B6B5-4808-A5B6-3C183629E8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471AC1-C295-45F3-8F5B-DC69D0921615}"/>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355202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4DE7E-5787-42ED-B2D6-3ADDD7BB5A0A}"/>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3" name="Footer Placeholder 2">
            <a:extLst>
              <a:ext uri="{FF2B5EF4-FFF2-40B4-BE49-F238E27FC236}">
                <a16:creationId xmlns:a16="http://schemas.microsoft.com/office/drawing/2014/main" id="{C67D4B00-F0D3-4BD5-8FF6-BE1C20B2E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CAEA5-640F-41C2-A1C5-7BDBB0012B8F}"/>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196942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7BEF-82A5-4A51-9E35-287970030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2E580-59EE-443D-87FF-15E019E10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80219-70F6-4865-8559-E6D4EEE26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4DB07-1336-46CD-B5F0-7FD1348D9333}"/>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6" name="Footer Placeholder 5">
            <a:extLst>
              <a:ext uri="{FF2B5EF4-FFF2-40B4-BE49-F238E27FC236}">
                <a16:creationId xmlns:a16="http://schemas.microsoft.com/office/drawing/2014/main" id="{B5077F09-41A4-4459-9640-DB158356C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7645A-1E71-4AC0-AAD4-07B42110031F}"/>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159192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CFCC-99E3-4AAB-806A-5C4F68CAC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65023-67C4-40C7-BD11-AA571A15F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0246C3-3F7B-41A4-976A-3DDB4755D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14467-3D2C-4C41-88C6-EB6E978C201C}"/>
              </a:ext>
            </a:extLst>
          </p:cNvPr>
          <p:cNvSpPr>
            <a:spLocks noGrp="1"/>
          </p:cNvSpPr>
          <p:nvPr>
            <p:ph type="dt" sz="half" idx="10"/>
          </p:nvPr>
        </p:nvSpPr>
        <p:spPr/>
        <p:txBody>
          <a:bodyPr/>
          <a:lstStyle/>
          <a:p>
            <a:fld id="{06909592-9A96-4055-A5A4-1DF8589244BB}" type="datetimeFigureOut">
              <a:rPr lang="en-US" smtClean="0"/>
              <a:t>5/20/2022</a:t>
            </a:fld>
            <a:endParaRPr lang="en-US"/>
          </a:p>
        </p:txBody>
      </p:sp>
      <p:sp>
        <p:nvSpPr>
          <p:cNvPr id="6" name="Footer Placeholder 5">
            <a:extLst>
              <a:ext uri="{FF2B5EF4-FFF2-40B4-BE49-F238E27FC236}">
                <a16:creationId xmlns:a16="http://schemas.microsoft.com/office/drawing/2014/main" id="{25131234-989D-438A-B8E0-C70C1F5E8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EA249-BF62-4EC3-960C-EA835E2D6B57}"/>
              </a:ext>
            </a:extLst>
          </p:cNvPr>
          <p:cNvSpPr>
            <a:spLocks noGrp="1"/>
          </p:cNvSpPr>
          <p:nvPr>
            <p:ph type="sldNum" sz="quarter" idx="12"/>
          </p:nvPr>
        </p:nvSpPr>
        <p:spPr/>
        <p:txBody>
          <a:bodyPr/>
          <a:lstStyle/>
          <a:p>
            <a:fld id="{EF104536-22FE-4CF1-9A90-229A9C2EDABA}" type="slidenum">
              <a:rPr lang="en-US" smtClean="0"/>
              <a:t>‹#›</a:t>
            </a:fld>
            <a:endParaRPr lang="en-US"/>
          </a:p>
        </p:txBody>
      </p:sp>
    </p:spTree>
    <p:extLst>
      <p:ext uri="{BB962C8B-B14F-4D97-AF65-F5344CB8AC3E}">
        <p14:creationId xmlns:p14="http://schemas.microsoft.com/office/powerpoint/2010/main" val="423743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90BCE3"/>
            </a:gs>
            <a:gs pos="0">
              <a:schemeClr val="accent5">
                <a:lumMod val="40000"/>
                <a:lumOff val="60000"/>
              </a:schemeClr>
            </a:gs>
            <a:gs pos="37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66F72-10FE-4E3B-A8F4-C3690601B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C014E2-2410-4812-8E66-1A84210D0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E8423-C4B8-4367-AE27-832536140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9592-9A96-4055-A5A4-1DF8589244BB}" type="datetimeFigureOut">
              <a:rPr lang="en-US" smtClean="0"/>
              <a:t>5/20/2022</a:t>
            </a:fld>
            <a:endParaRPr lang="en-US"/>
          </a:p>
        </p:txBody>
      </p:sp>
      <p:sp>
        <p:nvSpPr>
          <p:cNvPr id="5" name="Footer Placeholder 4">
            <a:extLst>
              <a:ext uri="{FF2B5EF4-FFF2-40B4-BE49-F238E27FC236}">
                <a16:creationId xmlns:a16="http://schemas.microsoft.com/office/drawing/2014/main" id="{732F0E62-29A0-4A46-9328-838512986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F5691-60EC-4883-A9F4-9F663DD8C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p>
        </p:txBody>
      </p:sp>
      <p:pic>
        <p:nvPicPr>
          <p:cNvPr id="8" name="Picture 7">
            <a:extLst>
              <a:ext uri="{FF2B5EF4-FFF2-40B4-BE49-F238E27FC236}">
                <a16:creationId xmlns:a16="http://schemas.microsoft.com/office/drawing/2014/main" id="{1B710D2E-57D0-4017-8001-64C09A432E1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9189" y="39189"/>
            <a:ext cx="838200" cy="838200"/>
          </a:xfrm>
          <a:prstGeom prst="rect">
            <a:avLst/>
          </a:prstGeom>
        </p:spPr>
      </p:pic>
    </p:spTree>
    <p:extLst>
      <p:ext uri="{BB962C8B-B14F-4D97-AF65-F5344CB8AC3E}">
        <p14:creationId xmlns:p14="http://schemas.microsoft.com/office/powerpoint/2010/main" val="350696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AE1809-6C2C-4BC3-A109-E130B3D55306}"/>
              </a:ext>
            </a:extLst>
          </p:cNvPr>
          <p:cNvSpPr>
            <a:spLocks noGrp="1"/>
          </p:cNvSpPr>
          <p:nvPr>
            <p:ph type="subTitle" idx="1"/>
          </p:nvPr>
        </p:nvSpPr>
        <p:spPr>
          <a:xfrm>
            <a:off x="1524000" y="3377566"/>
            <a:ext cx="9144000" cy="2935462"/>
          </a:xfrm>
        </p:spPr>
        <p:txBody>
          <a:bodyPr>
            <a:noAutofit/>
          </a:bodyPr>
          <a:lstStyle/>
          <a:p>
            <a:r>
              <a:rPr lang="en-US" sz="1400" b="1" dirty="0"/>
              <a:t>Python Foundations</a:t>
            </a:r>
          </a:p>
          <a:p>
            <a:r>
              <a:rPr lang="en-US" sz="1400" dirty="0"/>
              <a:t>Supervisor: Dr. Atlas Khan</a:t>
            </a:r>
          </a:p>
          <a:p>
            <a:endParaRPr lang="en-US" sz="1400" dirty="0"/>
          </a:p>
          <a:p>
            <a:endParaRPr lang="en-US" sz="1400" dirty="0"/>
          </a:p>
          <a:p>
            <a:endParaRPr lang="en-US" sz="1400" dirty="0"/>
          </a:p>
          <a:p>
            <a:r>
              <a:rPr lang="en-US" sz="1400" b="1" dirty="0"/>
              <a:t> Student:</a:t>
            </a:r>
          </a:p>
          <a:p>
            <a:r>
              <a:rPr lang="en-US" sz="1400" dirty="0"/>
              <a:t>Olaoluwa Joaquim Ezekiel (Student ID: 202201029)</a:t>
            </a:r>
          </a:p>
        </p:txBody>
      </p:sp>
      <p:pic>
        <p:nvPicPr>
          <p:cNvPr id="4" name="Picture 3">
            <a:extLst>
              <a:ext uri="{FF2B5EF4-FFF2-40B4-BE49-F238E27FC236}">
                <a16:creationId xmlns:a16="http://schemas.microsoft.com/office/drawing/2014/main" id="{12D68CF9-6179-445F-AFF7-1417914CA4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8962" y="832191"/>
            <a:ext cx="5934075" cy="1457325"/>
          </a:xfrm>
          <a:prstGeom prst="rect">
            <a:avLst/>
          </a:prstGeom>
          <a:noFill/>
          <a:ln>
            <a:noFill/>
          </a:ln>
        </p:spPr>
      </p:pic>
    </p:spTree>
    <p:extLst>
      <p:ext uri="{BB962C8B-B14F-4D97-AF65-F5344CB8AC3E}">
        <p14:creationId xmlns:p14="http://schemas.microsoft.com/office/powerpoint/2010/main" val="323318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1D34-FFA2-4B63-BB5E-B187A06388BF}"/>
              </a:ext>
            </a:extLst>
          </p:cNvPr>
          <p:cNvSpPr txBox="1">
            <a:spLocks/>
          </p:cNvSpPr>
          <p:nvPr/>
        </p:nvSpPr>
        <p:spPr>
          <a:xfrm>
            <a:off x="1032803" y="182880"/>
            <a:ext cx="9346809" cy="647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dirty="0"/>
              <a:t>Customer account information</a:t>
            </a:r>
          </a:p>
        </p:txBody>
      </p:sp>
      <p:sp>
        <p:nvSpPr>
          <p:cNvPr id="3" name="Content Placeholder 2">
            <a:extLst>
              <a:ext uri="{FF2B5EF4-FFF2-40B4-BE49-F238E27FC236}">
                <a16:creationId xmlns:a16="http://schemas.microsoft.com/office/drawing/2014/main" id="{F3A64066-945B-4F52-8799-4745B9DFDAFF}"/>
              </a:ext>
            </a:extLst>
          </p:cNvPr>
          <p:cNvSpPr txBox="1">
            <a:spLocks/>
          </p:cNvSpPr>
          <p:nvPr/>
        </p:nvSpPr>
        <p:spPr>
          <a:xfrm>
            <a:off x="1457764" y="829994"/>
            <a:ext cx="9500968" cy="506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These providing good view of customers behavior of usage monthly</a:t>
            </a:r>
            <a:endParaRPr lang="en-US" sz="2000" dirty="0"/>
          </a:p>
        </p:txBody>
      </p:sp>
      <p:pic>
        <p:nvPicPr>
          <p:cNvPr id="3074" name="Picture 2">
            <a:extLst>
              <a:ext uri="{FF2B5EF4-FFF2-40B4-BE49-F238E27FC236}">
                <a16:creationId xmlns:a16="http://schemas.microsoft.com/office/drawing/2014/main" id="{FF08263A-3F92-4DD1-AA50-2FBCE1E85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336431"/>
            <a:ext cx="112966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FC77F4-AE6E-4F61-81AD-5D7B83846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263" y="3993906"/>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888CEAF-EB8E-4EE3-8742-C1EB41652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51" y="3993906"/>
            <a:ext cx="3653557"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48AE070-6D74-412F-B319-618DEBD08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9368" y="4290869"/>
            <a:ext cx="3714957" cy="190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47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92D-0E88-47CB-89BA-6F1092B25B1F}"/>
              </a:ext>
            </a:extLst>
          </p:cNvPr>
          <p:cNvSpPr txBox="1">
            <a:spLocks/>
          </p:cNvSpPr>
          <p:nvPr/>
        </p:nvSpPr>
        <p:spPr>
          <a:xfrm>
            <a:off x="1032803" y="182880"/>
            <a:ext cx="9346809" cy="647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dirty="0"/>
              <a:t>Demographic info about customers</a:t>
            </a:r>
          </a:p>
        </p:txBody>
      </p:sp>
      <p:pic>
        <p:nvPicPr>
          <p:cNvPr id="4098" name="Picture 2">
            <a:extLst>
              <a:ext uri="{FF2B5EF4-FFF2-40B4-BE49-F238E27FC236}">
                <a16:creationId xmlns:a16="http://schemas.microsoft.com/office/drawing/2014/main" id="{4D1C8E8E-4873-401E-8793-DE3AD9DE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232" y="942682"/>
            <a:ext cx="3302054" cy="23720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F48C6F-111B-4375-AB75-2CA097981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232" y="3618505"/>
            <a:ext cx="3302055" cy="237816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2491202-39F2-4896-9F5A-E7DCE77B3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51" y="3866564"/>
            <a:ext cx="3211419" cy="213010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463F1A1-D9BB-486C-9D71-F35B90F87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496" y="1218614"/>
            <a:ext cx="3160130" cy="209608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B68A9BE3-6723-4B39-A940-7613211213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894" y="942682"/>
            <a:ext cx="28860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572744B8-F857-4305-B3FE-CA47A3922C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387" y="3931920"/>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18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4F15017-4A7B-4D93-B00F-7345A3BAB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695692"/>
            <a:ext cx="9010650" cy="6029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E06A104-BD67-40A7-AA34-DEA0CC29EF57}"/>
              </a:ext>
            </a:extLst>
          </p:cNvPr>
          <p:cNvSpPr txBox="1">
            <a:spLocks/>
          </p:cNvSpPr>
          <p:nvPr/>
        </p:nvSpPr>
        <p:spPr>
          <a:xfrm>
            <a:off x="1161169" y="132983"/>
            <a:ext cx="9869661" cy="647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Correlation between the numerical features</a:t>
            </a:r>
          </a:p>
        </p:txBody>
      </p:sp>
    </p:spTree>
    <p:extLst>
      <p:ext uri="{BB962C8B-B14F-4D97-AF65-F5344CB8AC3E}">
        <p14:creationId xmlns:p14="http://schemas.microsoft.com/office/powerpoint/2010/main" val="414961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E9B791B-19DA-4027-9475-F353A5509247}"/>
              </a:ext>
            </a:extLst>
          </p:cNvPr>
          <p:cNvSpPr txBox="1">
            <a:spLocks/>
          </p:cNvSpPr>
          <p:nvPr/>
        </p:nvSpPr>
        <p:spPr>
          <a:xfrm>
            <a:off x="965395" y="494296"/>
            <a:ext cx="9500968" cy="1139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Changing features in use to Numerical for modeling Machine</a:t>
            </a:r>
            <a:br>
              <a:rPr lang="en-US" sz="2400" dirty="0"/>
            </a:br>
            <a:r>
              <a:rPr lang="en-US" sz="2400" dirty="0"/>
              <a:t>	we use one-hot feature for this project, our reason is, the string value that exist on features don’t have related to each others.</a:t>
            </a:r>
          </a:p>
        </p:txBody>
      </p:sp>
      <p:pic>
        <p:nvPicPr>
          <p:cNvPr id="8194" name="Picture 2">
            <a:extLst>
              <a:ext uri="{FF2B5EF4-FFF2-40B4-BE49-F238E27FC236}">
                <a16:creationId xmlns:a16="http://schemas.microsoft.com/office/drawing/2014/main" id="{CD075054-5A3F-4470-8E1A-F48A331ED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613" y="1638886"/>
            <a:ext cx="9074248" cy="47248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180CAE8-F0E1-488E-9C69-782A9AB16F6A}"/>
              </a:ext>
            </a:extLst>
          </p:cNvPr>
          <p:cNvSpPr txBox="1">
            <a:spLocks/>
          </p:cNvSpPr>
          <p:nvPr/>
        </p:nvSpPr>
        <p:spPr>
          <a:xfrm rot="16200000">
            <a:off x="-41323" y="2990263"/>
            <a:ext cx="3200400" cy="877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002060"/>
                </a:solidFill>
              </a:rPr>
              <a:t>Correlation between the features after Data Preprocessing</a:t>
            </a:r>
          </a:p>
        </p:txBody>
      </p:sp>
    </p:spTree>
    <p:extLst>
      <p:ext uri="{BB962C8B-B14F-4D97-AF65-F5344CB8AC3E}">
        <p14:creationId xmlns:p14="http://schemas.microsoft.com/office/powerpoint/2010/main" val="5936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BE72-9E37-41F8-B056-D37208292C77}"/>
              </a:ext>
            </a:extLst>
          </p:cNvPr>
          <p:cNvSpPr txBox="1">
            <a:spLocks/>
          </p:cNvSpPr>
          <p:nvPr/>
        </p:nvSpPr>
        <p:spPr>
          <a:xfrm>
            <a:off x="1542611" y="155575"/>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Build and evaluate the models</a:t>
            </a:r>
          </a:p>
        </p:txBody>
      </p:sp>
      <p:sp>
        <p:nvSpPr>
          <p:cNvPr id="3" name="Content Placeholder 2">
            <a:extLst>
              <a:ext uri="{FF2B5EF4-FFF2-40B4-BE49-F238E27FC236}">
                <a16:creationId xmlns:a16="http://schemas.microsoft.com/office/drawing/2014/main" id="{AA215FC0-3BF4-4A9A-94F8-A99B99C8E36C}"/>
              </a:ext>
            </a:extLst>
          </p:cNvPr>
          <p:cNvSpPr txBox="1">
            <a:spLocks/>
          </p:cNvSpPr>
          <p:nvPr/>
        </p:nvSpPr>
        <p:spPr>
          <a:xfrm>
            <a:off x="996315" y="1097282"/>
            <a:ext cx="9500968" cy="3221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will use “Supervised Classification Models” because,</a:t>
            </a:r>
            <a:br>
              <a:rPr lang="en-US" sz="2400" dirty="0"/>
            </a:br>
            <a:r>
              <a:rPr lang="en-US" sz="2400" dirty="0"/>
              <a:t>	- Prediction of customers in danger of churn from company, and</a:t>
            </a:r>
            <a:br>
              <a:rPr lang="en-US" sz="2400" dirty="0"/>
            </a:br>
            <a:r>
              <a:rPr lang="en-US" sz="2400" dirty="0"/>
              <a:t>	- Label of situation each customer is existing</a:t>
            </a:r>
          </a:p>
          <a:p>
            <a:r>
              <a:rPr lang="en-US" sz="2400" dirty="0"/>
              <a:t>We use different models to make comparison between them and find the best one for our job,</a:t>
            </a:r>
            <a:br>
              <a:rPr lang="en-US" sz="2400" dirty="0"/>
            </a:br>
            <a:r>
              <a:rPr lang="en-US" sz="2400" dirty="0"/>
              <a:t>	- LOGISTIC REGRESSION MODEL</a:t>
            </a:r>
            <a:br>
              <a:rPr lang="en-US" sz="2400" dirty="0"/>
            </a:br>
            <a:r>
              <a:rPr lang="en-US" sz="2400" dirty="0"/>
              <a:t>	- DECISION TREE MODEL</a:t>
            </a:r>
            <a:br>
              <a:rPr lang="en-US" sz="2400" dirty="0"/>
            </a:br>
            <a:r>
              <a:rPr lang="en-US" sz="2400" dirty="0"/>
              <a:t>	- KNN MODEL</a:t>
            </a:r>
            <a:br>
              <a:rPr lang="en-US" sz="2400" dirty="0"/>
            </a:br>
            <a:r>
              <a:rPr lang="en-US" sz="2400" dirty="0"/>
              <a:t>	- RANDOM FOREST MODEL</a:t>
            </a:r>
          </a:p>
        </p:txBody>
      </p:sp>
      <p:graphicFrame>
        <p:nvGraphicFramePr>
          <p:cNvPr id="7" name="Table 7">
            <a:extLst>
              <a:ext uri="{FF2B5EF4-FFF2-40B4-BE49-F238E27FC236}">
                <a16:creationId xmlns:a16="http://schemas.microsoft.com/office/drawing/2014/main" id="{1DF477A1-D150-4391-B28E-D0E9BFDADA4F}"/>
              </a:ext>
            </a:extLst>
          </p:cNvPr>
          <p:cNvGraphicFramePr>
            <a:graphicFrameLocks noGrp="1"/>
          </p:cNvGraphicFramePr>
          <p:nvPr>
            <p:extLst>
              <p:ext uri="{D42A27DB-BD31-4B8C-83A1-F6EECF244321}">
                <p14:modId xmlns:p14="http://schemas.microsoft.com/office/powerpoint/2010/main" val="3989262122"/>
              </p:ext>
            </p:extLst>
          </p:nvPr>
        </p:nvGraphicFramePr>
        <p:xfrm>
          <a:off x="1280160" y="4318781"/>
          <a:ext cx="4815840" cy="1854200"/>
        </p:xfrm>
        <a:graphic>
          <a:graphicData uri="http://schemas.openxmlformats.org/drawingml/2006/table">
            <a:tbl>
              <a:tblPr firstRow="1" bandRow="1">
                <a:tableStyleId>{69012ECD-51FC-41F1-AA8D-1B2483CD663E}</a:tableStyleId>
              </a:tblPr>
              <a:tblGrid>
                <a:gridCol w="3310597">
                  <a:extLst>
                    <a:ext uri="{9D8B030D-6E8A-4147-A177-3AD203B41FA5}">
                      <a16:colId xmlns:a16="http://schemas.microsoft.com/office/drawing/2014/main" val="2915948211"/>
                    </a:ext>
                  </a:extLst>
                </a:gridCol>
                <a:gridCol w="1505243">
                  <a:extLst>
                    <a:ext uri="{9D8B030D-6E8A-4147-A177-3AD203B41FA5}">
                      <a16:colId xmlns:a16="http://schemas.microsoft.com/office/drawing/2014/main" val="4047230014"/>
                    </a:ext>
                  </a:extLst>
                </a:gridCol>
              </a:tblGrid>
              <a:tr h="370840">
                <a:tc>
                  <a:txBody>
                    <a:bodyPr/>
                    <a:lstStyle/>
                    <a:p>
                      <a:r>
                        <a:rPr lang="en-US" dirty="0"/>
                        <a:t>Machinal Learning Model</a:t>
                      </a:r>
                    </a:p>
                  </a:txBody>
                  <a:tcPr/>
                </a:tc>
                <a:tc>
                  <a:txBody>
                    <a:bodyPr/>
                    <a:lstStyle/>
                    <a:p>
                      <a:pPr algn="ctr"/>
                      <a:r>
                        <a:rPr lang="en-US" dirty="0"/>
                        <a:t>Accuracy</a:t>
                      </a:r>
                    </a:p>
                  </a:txBody>
                  <a:tcPr/>
                </a:tc>
                <a:extLst>
                  <a:ext uri="{0D108BD9-81ED-4DB2-BD59-A6C34878D82A}">
                    <a16:rowId xmlns:a16="http://schemas.microsoft.com/office/drawing/2014/main" val="1248933336"/>
                  </a:ext>
                </a:extLst>
              </a:tr>
              <a:tr h="370840">
                <a:tc>
                  <a:txBody>
                    <a:bodyPr/>
                    <a:lstStyle/>
                    <a:p>
                      <a:r>
                        <a:rPr lang="en-US" sz="1800" dirty="0"/>
                        <a:t>LOGISTIC REGRESSION MODEL</a:t>
                      </a:r>
                      <a:endParaRPr lang="en-US" dirty="0"/>
                    </a:p>
                  </a:txBody>
                  <a:tcPr/>
                </a:tc>
                <a:tc>
                  <a:txBody>
                    <a:bodyPr/>
                    <a:lstStyle/>
                    <a:p>
                      <a:pPr algn="ctr"/>
                      <a:r>
                        <a:rPr lang="en-US" dirty="0"/>
                        <a:t>0.9406</a:t>
                      </a:r>
                    </a:p>
                  </a:txBody>
                  <a:tcPr/>
                </a:tc>
                <a:extLst>
                  <a:ext uri="{0D108BD9-81ED-4DB2-BD59-A6C34878D82A}">
                    <a16:rowId xmlns:a16="http://schemas.microsoft.com/office/drawing/2014/main" val="1783056830"/>
                  </a:ext>
                </a:extLst>
              </a:tr>
              <a:tr h="370840">
                <a:tc>
                  <a:txBody>
                    <a:bodyPr/>
                    <a:lstStyle/>
                    <a:p>
                      <a:r>
                        <a:rPr lang="en-US" sz="1800" dirty="0"/>
                        <a:t>DECISION TREE MODEL</a:t>
                      </a:r>
                      <a:endParaRPr lang="en-US" dirty="0"/>
                    </a:p>
                  </a:txBody>
                  <a:tcPr/>
                </a:tc>
                <a:tc>
                  <a:txBody>
                    <a:bodyPr/>
                    <a:lstStyle/>
                    <a:p>
                      <a:pPr algn="ctr"/>
                      <a:r>
                        <a:rPr lang="en-US" dirty="0"/>
                        <a:t>0.9154</a:t>
                      </a:r>
                    </a:p>
                  </a:txBody>
                  <a:tcPr/>
                </a:tc>
                <a:extLst>
                  <a:ext uri="{0D108BD9-81ED-4DB2-BD59-A6C34878D82A}">
                    <a16:rowId xmlns:a16="http://schemas.microsoft.com/office/drawing/2014/main" val="2019127577"/>
                  </a:ext>
                </a:extLst>
              </a:tr>
              <a:tr h="370840">
                <a:tc>
                  <a:txBody>
                    <a:bodyPr/>
                    <a:lstStyle/>
                    <a:p>
                      <a:r>
                        <a:rPr lang="en-US" sz="1800" dirty="0"/>
                        <a:t>KNN MODEL</a:t>
                      </a:r>
                      <a:endParaRPr lang="en-US" dirty="0"/>
                    </a:p>
                  </a:txBody>
                  <a:tcPr/>
                </a:tc>
                <a:tc>
                  <a:txBody>
                    <a:bodyPr/>
                    <a:lstStyle/>
                    <a:p>
                      <a:pPr algn="ctr"/>
                      <a:r>
                        <a:rPr lang="en-US" dirty="0"/>
                        <a:t>0.8892</a:t>
                      </a:r>
                    </a:p>
                  </a:txBody>
                  <a:tcPr/>
                </a:tc>
                <a:extLst>
                  <a:ext uri="{0D108BD9-81ED-4DB2-BD59-A6C34878D82A}">
                    <a16:rowId xmlns:a16="http://schemas.microsoft.com/office/drawing/2014/main" val="46487108"/>
                  </a:ext>
                </a:extLst>
              </a:tr>
              <a:tr h="370840">
                <a:tc>
                  <a:txBody>
                    <a:bodyPr/>
                    <a:lstStyle/>
                    <a:p>
                      <a:r>
                        <a:rPr lang="en-US" sz="1800" dirty="0"/>
                        <a:t>RANDOM FOREST MODEL</a:t>
                      </a:r>
                      <a:endParaRPr lang="en-US" dirty="0"/>
                    </a:p>
                  </a:txBody>
                  <a:tcPr/>
                </a:tc>
                <a:tc>
                  <a:txBody>
                    <a:bodyPr/>
                    <a:lstStyle/>
                    <a:p>
                      <a:pPr algn="ctr"/>
                      <a:r>
                        <a:rPr lang="en-US" dirty="0"/>
                        <a:t>0.9480</a:t>
                      </a:r>
                    </a:p>
                  </a:txBody>
                  <a:tcPr/>
                </a:tc>
                <a:extLst>
                  <a:ext uri="{0D108BD9-81ED-4DB2-BD59-A6C34878D82A}">
                    <a16:rowId xmlns:a16="http://schemas.microsoft.com/office/drawing/2014/main" val="954825261"/>
                  </a:ext>
                </a:extLst>
              </a:tr>
            </a:tbl>
          </a:graphicData>
        </a:graphic>
      </p:graphicFrame>
      <p:sp>
        <p:nvSpPr>
          <p:cNvPr id="8" name="Content Placeholder 2">
            <a:extLst>
              <a:ext uri="{FF2B5EF4-FFF2-40B4-BE49-F238E27FC236}">
                <a16:creationId xmlns:a16="http://schemas.microsoft.com/office/drawing/2014/main" id="{9B59ECCC-F549-4961-9927-63E4EC35917D}"/>
              </a:ext>
            </a:extLst>
          </p:cNvPr>
          <p:cNvSpPr txBox="1">
            <a:spLocks/>
          </p:cNvSpPr>
          <p:nvPr/>
        </p:nvSpPr>
        <p:spPr>
          <a:xfrm>
            <a:off x="6358596" y="4318781"/>
            <a:ext cx="4553244" cy="1854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Based on the result table, the random forest model give the best result of accuracy, now we can to work with hyper parameters of this model to increase the accuracy</a:t>
            </a:r>
          </a:p>
        </p:txBody>
      </p:sp>
    </p:spTree>
    <p:extLst>
      <p:ext uri="{BB962C8B-B14F-4D97-AF65-F5344CB8AC3E}">
        <p14:creationId xmlns:p14="http://schemas.microsoft.com/office/powerpoint/2010/main" val="49446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462B-B9F4-4F96-BE01-50912CD18CA3}"/>
              </a:ext>
            </a:extLst>
          </p:cNvPr>
          <p:cNvSpPr txBox="1">
            <a:spLocks/>
          </p:cNvSpPr>
          <p:nvPr/>
        </p:nvSpPr>
        <p:spPr>
          <a:xfrm>
            <a:off x="1847411" y="136525"/>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Conclusion</a:t>
            </a:r>
          </a:p>
        </p:txBody>
      </p:sp>
      <p:sp>
        <p:nvSpPr>
          <p:cNvPr id="3" name="Content Placeholder 2">
            <a:extLst>
              <a:ext uri="{FF2B5EF4-FFF2-40B4-BE49-F238E27FC236}">
                <a16:creationId xmlns:a16="http://schemas.microsoft.com/office/drawing/2014/main" id="{E4744CE7-56B3-4CDC-9CCD-38B1699B092F}"/>
              </a:ext>
            </a:extLst>
          </p:cNvPr>
          <p:cNvSpPr txBox="1">
            <a:spLocks/>
          </p:cNvSpPr>
          <p:nvPr/>
        </p:nvSpPr>
        <p:spPr>
          <a:xfrm>
            <a:off x="1120140" y="1111348"/>
            <a:ext cx="9500968" cy="5050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Based on Analyze</a:t>
            </a:r>
            <a:br>
              <a:rPr lang="en-US" sz="2400" dirty="0"/>
            </a:br>
            <a:r>
              <a:rPr lang="en-US" sz="2400" dirty="0"/>
              <a:t>	- Improving the Customer Service of company with deeply looking to first layer of service</a:t>
            </a:r>
            <a:br>
              <a:rPr lang="en-US" sz="2400" dirty="0"/>
            </a:br>
            <a:r>
              <a:rPr lang="en-US" sz="2400" dirty="0"/>
              <a:t>	- Improving the service and take the price in reasonable</a:t>
            </a:r>
            <a:br>
              <a:rPr lang="en-US" sz="2400" dirty="0"/>
            </a:br>
            <a:r>
              <a:rPr lang="en-US" sz="2400" dirty="0"/>
              <a:t>	- Persuade and encourage customer to make long term contract</a:t>
            </a:r>
            <a:br>
              <a:rPr lang="en-US" sz="2400" dirty="0"/>
            </a:br>
            <a:r>
              <a:rPr lang="en-US" sz="2400" dirty="0"/>
              <a:t>	- Add more advantages to using some specific services to manage the cost of growing service quality</a:t>
            </a:r>
            <a:br>
              <a:rPr lang="en-US" sz="2400" dirty="0"/>
            </a:br>
            <a:r>
              <a:rPr lang="en-US" sz="2400" dirty="0"/>
              <a:t>	- Calculating current finance benefit of “Phone Service” and make hard decision to save the service or not</a:t>
            </a:r>
          </a:p>
          <a:p>
            <a:r>
              <a:rPr lang="en-US" sz="2400" dirty="0"/>
              <a:t>Based on Prediction Model</a:t>
            </a:r>
            <a:br>
              <a:rPr lang="en-US" sz="2400" dirty="0"/>
            </a:br>
            <a:r>
              <a:rPr lang="en-US" sz="2400" dirty="0"/>
              <a:t>	- Most of customer that churn are similar together (learning fast and without much sample with acceptable accuracy)</a:t>
            </a:r>
            <a:br>
              <a:rPr lang="en-US" sz="2400" dirty="0"/>
            </a:br>
            <a:r>
              <a:rPr lang="en-US" sz="2400" dirty="0"/>
              <a:t>	- Selected good features to train our Machine</a:t>
            </a:r>
          </a:p>
        </p:txBody>
      </p:sp>
    </p:spTree>
    <p:extLst>
      <p:ext uri="{BB962C8B-B14F-4D97-AF65-F5344CB8AC3E}">
        <p14:creationId xmlns:p14="http://schemas.microsoft.com/office/powerpoint/2010/main" val="417763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4A24-01A4-4919-A4A5-9A053BAFD7CF}"/>
              </a:ext>
            </a:extLst>
          </p:cNvPr>
          <p:cNvSpPr>
            <a:spLocks noGrp="1"/>
          </p:cNvSpPr>
          <p:nvPr>
            <p:ph type="title"/>
          </p:nvPr>
        </p:nvSpPr>
        <p:spPr/>
        <p:txBody>
          <a:bodyPr/>
          <a:lstStyle/>
          <a:p>
            <a:pPr algn="ctr"/>
            <a:r>
              <a:rPr lang="en-US" sz="4400" b="1" dirty="0">
                <a:solidFill>
                  <a:srgbClr val="002060"/>
                </a:solidFill>
                <a:effectLst/>
                <a:latin typeface="Arial-BoldMT"/>
                <a:ea typeface="Calibri" panose="020F0502020204030204" pitchFamily="34" charset="0"/>
                <a:cs typeface="Arial" panose="020B0604020202020204" pitchFamily="34" charset="0"/>
              </a:rPr>
              <a:t>CUSTOMER CHURN PREDICTION IN TELECOM INDUSTRY</a:t>
            </a:r>
            <a:endParaRPr lang="en-US" dirty="0"/>
          </a:p>
        </p:txBody>
      </p:sp>
      <p:sp>
        <p:nvSpPr>
          <p:cNvPr id="3" name="Content Placeholder 2">
            <a:extLst>
              <a:ext uri="{FF2B5EF4-FFF2-40B4-BE49-F238E27FC236}">
                <a16:creationId xmlns:a16="http://schemas.microsoft.com/office/drawing/2014/main" id="{FD678C64-C5DA-4A42-AB67-7C4AFB1613F8}"/>
              </a:ext>
            </a:extLst>
          </p:cNvPr>
          <p:cNvSpPr>
            <a:spLocks noGrp="1"/>
          </p:cNvSpPr>
          <p:nvPr>
            <p:ph idx="1"/>
          </p:nvPr>
        </p:nvSpPr>
        <p:spPr/>
        <p:txBody>
          <a:bodyPr/>
          <a:lstStyle/>
          <a:p>
            <a:pPr marL="0" indent="0">
              <a:buNone/>
            </a:pPr>
            <a:r>
              <a:rPr lang="en-US" dirty="0"/>
              <a:t>TABLE OF CONTENT</a:t>
            </a:r>
          </a:p>
          <a:p>
            <a:pPr lvl="1"/>
            <a:r>
              <a:rPr lang="en-US" dirty="0"/>
              <a:t>Introduction</a:t>
            </a:r>
          </a:p>
          <a:p>
            <a:pPr lvl="1"/>
            <a:r>
              <a:rPr lang="en-US" dirty="0"/>
              <a:t>Methods</a:t>
            </a:r>
          </a:p>
          <a:p>
            <a:pPr lvl="1"/>
            <a:r>
              <a:rPr lang="en-US" dirty="0"/>
              <a:t>Data Analysis</a:t>
            </a:r>
          </a:p>
          <a:p>
            <a:pPr lvl="1"/>
            <a:r>
              <a:rPr lang="en-US" dirty="0"/>
              <a:t>Data Preprocessing</a:t>
            </a:r>
          </a:p>
          <a:p>
            <a:pPr lvl="1"/>
            <a:r>
              <a:rPr lang="en-US" dirty="0"/>
              <a:t>Build and evaluate the models</a:t>
            </a:r>
          </a:p>
          <a:p>
            <a:pPr lvl="1"/>
            <a:r>
              <a:rPr lang="en-US" dirty="0"/>
              <a:t>Conclusion</a:t>
            </a:r>
          </a:p>
          <a:p>
            <a:pPr marL="457200" lvl="1" indent="0">
              <a:buNone/>
            </a:pPr>
            <a:endParaRPr lang="en-US" dirty="0"/>
          </a:p>
        </p:txBody>
      </p:sp>
    </p:spTree>
    <p:extLst>
      <p:ext uri="{BB962C8B-B14F-4D97-AF65-F5344CB8AC3E}">
        <p14:creationId xmlns:p14="http://schemas.microsoft.com/office/powerpoint/2010/main" val="323904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60AE-2A72-408C-B778-6D46E2A784BA}"/>
              </a:ext>
            </a:extLst>
          </p:cNvPr>
          <p:cNvSpPr>
            <a:spLocks noGrp="1"/>
          </p:cNvSpPr>
          <p:nvPr>
            <p:ph type="title"/>
          </p:nvPr>
        </p:nvSpPr>
        <p:spPr>
          <a:xfrm>
            <a:off x="866336" y="365125"/>
            <a:ext cx="5257800" cy="746223"/>
          </a:xfrm>
        </p:spPr>
        <p:txBody>
          <a:bodyPr/>
          <a:lstStyle/>
          <a:p>
            <a:r>
              <a:rPr lang="en-US" dirty="0"/>
              <a:t>INTRODUCTION</a:t>
            </a:r>
          </a:p>
        </p:txBody>
      </p:sp>
      <p:pic>
        <p:nvPicPr>
          <p:cNvPr id="8" name="Picture 7">
            <a:extLst>
              <a:ext uri="{FF2B5EF4-FFF2-40B4-BE49-F238E27FC236}">
                <a16:creationId xmlns:a16="http://schemas.microsoft.com/office/drawing/2014/main" id="{DB442539-1A93-470A-84B8-FE15E2F4384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9407603" y="4307888"/>
            <a:ext cx="2045843" cy="1938167"/>
          </a:xfrm>
          <a:prstGeom prst="rect">
            <a:avLst/>
          </a:prstGeom>
        </p:spPr>
      </p:pic>
      <p:sp>
        <p:nvSpPr>
          <p:cNvPr id="10" name="Content Placeholder 2">
            <a:extLst>
              <a:ext uri="{FF2B5EF4-FFF2-40B4-BE49-F238E27FC236}">
                <a16:creationId xmlns:a16="http://schemas.microsoft.com/office/drawing/2014/main" id="{1198CC47-437C-4671-A6B7-12DB1FBD99E1}"/>
              </a:ext>
            </a:extLst>
          </p:cNvPr>
          <p:cNvSpPr txBox="1">
            <a:spLocks/>
          </p:cNvSpPr>
          <p:nvPr/>
        </p:nvSpPr>
        <p:spPr>
          <a:xfrm>
            <a:off x="990600" y="1263749"/>
            <a:ext cx="10515600" cy="4982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Due to the high cost of acquiring new customers, customer churn prediction has emerged as an indispensable part of telecom sectors’ strategic decision making and planning process. It is important to forecast customer churn behavior to retain those customers that will churn or possible may churn.</a:t>
            </a:r>
            <a:endParaRPr lang="en-US" dirty="0"/>
          </a:p>
          <a:p>
            <a:pPr marL="0" indent="0">
              <a:buNone/>
            </a:pPr>
            <a:r>
              <a:rPr lang="en-US" dirty="0"/>
              <a:t>The cost of saving current customers is lesser than attractive other company customers or free customers to use of telecom company services, so it is important to predict the group of customers that are in-danger and persuade them to stay.</a:t>
            </a:r>
          </a:p>
        </p:txBody>
      </p:sp>
    </p:spTree>
    <p:extLst>
      <p:ext uri="{BB962C8B-B14F-4D97-AF65-F5344CB8AC3E}">
        <p14:creationId xmlns:p14="http://schemas.microsoft.com/office/powerpoint/2010/main" val="395158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559-BCD1-473B-8E0E-8F09B47CFE27}"/>
              </a:ext>
            </a:extLst>
          </p:cNvPr>
          <p:cNvSpPr txBox="1">
            <a:spLocks/>
          </p:cNvSpPr>
          <p:nvPr/>
        </p:nvSpPr>
        <p:spPr>
          <a:xfrm>
            <a:off x="866336" y="365125"/>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p>
        </p:txBody>
      </p:sp>
      <p:sp>
        <p:nvSpPr>
          <p:cNvPr id="3" name="Content Placeholder 2">
            <a:extLst>
              <a:ext uri="{FF2B5EF4-FFF2-40B4-BE49-F238E27FC236}">
                <a16:creationId xmlns:a16="http://schemas.microsoft.com/office/drawing/2014/main" id="{908BB8AC-C554-4583-AD74-39C4109BD6BD}"/>
              </a:ext>
            </a:extLst>
          </p:cNvPr>
          <p:cNvSpPr txBox="1">
            <a:spLocks/>
          </p:cNvSpPr>
          <p:nvPr/>
        </p:nvSpPr>
        <p:spPr>
          <a:xfrm>
            <a:off x="866336" y="1153550"/>
            <a:ext cx="11077136" cy="5513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latin typeface="Times New Roman" panose="02020603050405020304" pitchFamily="18" charset="0"/>
                <a:cs typeface="Times New Roman" panose="02020603050405020304" pitchFamily="18" charset="0"/>
              </a:rPr>
              <a:t>Acquiring new customers always costs heavily and this makes the predictive churn model appealing for businesses that aim at retaining customers and maximizing profits. Although predicting customer churn seems to be easy initially it involves several challenges. </a:t>
            </a:r>
          </a:p>
          <a:p>
            <a:pPr marL="0" indent="0">
              <a:buNone/>
            </a:pPr>
            <a:r>
              <a:rPr lang="en-GB" sz="2800" dirty="0">
                <a:latin typeface="Times New Roman" panose="02020603050405020304" pitchFamily="18" charset="0"/>
                <a:cs typeface="Times New Roman" panose="02020603050405020304" pitchFamily="18" charset="0"/>
              </a:rPr>
              <a:t>In summary, the business problem here is to predict behavior to retain customers by analysing all relevant customer data i.e., create a model that can predict customers that will churn in the telecom industry</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Some of the challenges faced by Data Scientist and Machine learning engineers in building a model using python are: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Lack of a ‘silver bullet’ methodology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Features and exploratory analysis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Validating churn model performance</a:t>
            </a:r>
          </a:p>
          <a:p>
            <a:pPr marL="0" indent="0">
              <a:buNone/>
            </a:pPr>
            <a:endParaRPr lang="en-US" dirty="0"/>
          </a:p>
        </p:txBody>
      </p:sp>
      <p:sp>
        <p:nvSpPr>
          <p:cNvPr id="9" name="TextBox 8">
            <a:extLst>
              <a:ext uri="{FF2B5EF4-FFF2-40B4-BE49-F238E27FC236}">
                <a16:creationId xmlns:a16="http://schemas.microsoft.com/office/drawing/2014/main" id="{0E2C4C8F-F60A-44CB-BF58-6AF3B1F31CE4}"/>
              </a:ext>
            </a:extLst>
          </p:cNvPr>
          <p:cNvSpPr txBox="1"/>
          <p:nvPr/>
        </p:nvSpPr>
        <p:spPr>
          <a:xfrm>
            <a:off x="1228725" y="190501"/>
            <a:ext cx="7553325" cy="769441"/>
          </a:xfrm>
          <a:prstGeom prst="rect">
            <a:avLst/>
          </a:prstGeom>
          <a:noFill/>
        </p:spPr>
        <p:txBody>
          <a:bodyPr wrap="square">
            <a:spAutoFit/>
          </a:bodyPr>
          <a:lstStyle/>
          <a:p>
            <a:r>
              <a:rPr lang="en-US" sz="4400" dirty="0">
                <a:latin typeface="+mj-lt"/>
                <a:ea typeface="+mj-ea"/>
                <a:cs typeface="+mj-cs"/>
              </a:rPr>
              <a:t>PROBLEMS AND CHALLENGES</a:t>
            </a:r>
            <a:endParaRPr lang="en-NG" sz="4400" dirty="0">
              <a:latin typeface="+mj-lt"/>
              <a:ea typeface="+mj-ea"/>
              <a:cs typeface="+mj-cs"/>
            </a:endParaRPr>
          </a:p>
        </p:txBody>
      </p:sp>
    </p:spTree>
    <p:extLst>
      <p:ext uri="{BB962C8B-B14F-4D97-AF65-F5344CB8AC3E}">
        <p14:creationId xmlns:p14="http://schemas.microsoft.com/office/powerpoint/2010/main" val="353027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559-BCD1-473B-8E0E-8F09B47CFE27}"/>
              </a:ext>
            </a:extLst>
          </p:cNvPr>
          <p:cNvSpPr txBox="1">
            <a:spLocks/>
          </p:cNvSpPr>
          <p:nvPr/>
        </p:nvSpPr>
        <p:spPr>
          <a:xfrm>
            <a:off x="866336" y="365125"/>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3" name="Content Placeholder 2">
            <a:extLst>
              <a:ext uri="{FF2B5EF4-FFF2-40B4-BE49-F238E27FC236}">
                <a16:creationId xmlns:a16="http://schemas.microsoft.com/office/drawing/2014/main" id="{908BB8AC-C554-4583-AD74-39C4109BD6BD}"/>
              </a:ext>
            </a:extLst>
          </p:cNvPr>
          <p:cNvSpPr txBox="1">
            <a:spLocks/>
          </p:cNvSpPr>
          <p:nvPr/>
        </p:nvSpPr>
        <p:spPr>
          <a:xfrm>
            <a:off x="866336" y="1153551"/>
            <a:ext cx="11077136" cy="4994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4" name="Title 1">
            <a:extLst>
              <a:ext uri="{FF2B5EF4-FFF2-40B4-BE49-F238E27FC236}">
                <a16:creationId xmlns:a16="http://schemas.microsoft.com/office/drawing/2014/main" id="{0DE21C56-D946-4D73-A4D4-FF450BE7F46C}"/>
              </a:ext>
            </a:extLst>
          </p:cNvPr>
          <p:cNvSpPr txBox="1">
            <a:spLocks/>
          </p:cNvSpPr>
          <p:nvPr/>
        </p:nvSpPr>
        <p:spPr>
          <a:xfrm>
            <a:off x="1524000" y="304800"/>
            <a:ext cx="9144000" cy="8188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a:latin typeface="Times New Roman" panose="02020603050405020304" pitchFamily="18" charset="0"/>
                <a:cs typeface="Times New Roman" panose="02020603050405020304" pitchFamily="18" charset="0"/>
              </a:rPr>
              <a:t>METHODOLOGY</a:t>
            </a:r>
            <a:br>
              <a:rPr lang="en-US">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1BC183E9-19F7-459D-A09C-D3AF310E063B}"/>
              </a:ext>
            </a:extLst>
          </p:cNvPr>
          <p:cNvSpPr txBox="1">
            <a:spLocks/>
          </p:cNvSpPr>
          <p:nvPr/>
        </p:nvSpPr>
        <p:spPr>
          <a:xfrm>
            <a:off x="838200" y="1372772"/>
            <a:ext cx="10477500" cy="50947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600">
                <a:latin typeface="Times New Roman" panose="02020603050405020304" pitchFamily="18" charset="0"/>
                <a:cs typeface="Times New Roman" panose="02020603050405020304" pitchFamily="18" charset="0"/>
              </a:rPr>
              <a:t>The followings are steps to be taken in course of analysing and predicting customer churn in the Telcom Industry.</a:t>
            </a:r>
          </a:p>
          <a:p>
            <a:pPr marL="457200" indent="-457200" fontAlgn="base"/>
            <a:r>
              <a:rPr lang="en-US" sz="2600">
                <a:latin typeface="Times New Roman" panose="02020603050405020304" pitchFamily="18" charset="0"/>
                <a:cs typeface="Times New Roman" panose="02020603050405020304" pitchFamily="18" charset="0"/>
              </a:rPr>
              <a:t>Descriptive statistics of the dataset</a:t>
            </a:r>
          </a:p>
          <a:p>
            <a:pPr marL="457200" indent="-457200" fontAlgn="base"/>
            <a:r>
              <a:rPr lang="en-US" sz="2600">
                <a:latin typeface="Times New Roman" panose="02020603050405020304" pitchFamily="18" charset="0"/>
                <a:cs typeface="Times New Roman" panose="02020603050405020304" pitchFamily="18" charset="0"/>
              </a:rPr>
              <a:t>Exploratory Data Analysis (univariate and multivariate analysis)</a:t>
            </a:r>
          </a:p>
          <a:p>
            <a:pPr marL="457200" indent="-457200" fontAlgn="base"/>
            <a:r>
              <a:rPr lang="en-US" sz="2600">
                <a:latin typeface="Times New Roman" panose="02020603050405020304" pitchFamily="18" charset="0"/>
                <a:cs typeface="Times New Roman" panose="02020603050405020304" pitchFamily="18" charset="0"/>
              </a:rPr>
              <a:t>Data processing i.e., data cleaning, data normalization, scaling, handling missing values and removal of outliers</a:t>
            </a:r>
          </a:p>
          <a:p>
            <a:pPr marL="457200" indent="-457200" fontAlgn="base"/>
            <a:r>
              <a:rPr lang="en-US" sz="2600">
                <a:latin typeface="Times New Roman" panose="02020603050405020304" pitchFamily="18" charset="0"/>
                <a:cs typeface="Times New Roman" panose="02020603050405020304" pitchFamily="18" charset="0"/>
              </a:rPr>
              <a:t>Describe on which predictive method to use e.g., Linear Regression</a:t>
            </a:r>
          </a:p>
          <a:p>
            <a:pPr marL="457200" indent="-457200" fontAlgn="base"/>
            <a:r>
              <a:rPr lang="en-US">
                <a:latin typeface="Times New Roman" panose="02020603050405020304" pitchFamily="18" charset="0"/>
                <a:cs typeface="Times New Roman" panose="02020603050405020304" pitchFamily="18" charset="0"/>
              </a:rPr>
              <a:t>Build and evaluate the models</a:t>
            </a:r>
          </a:p>
          <a:p>
            <a:pPr marL="457200" indent="-457200" fontAlgn="base"/>
            <a:r>
              <a:rPr lang="en-US">
                <a:latin typeface="Times New Roman" panose="02020603050405020304" pitchFamily="18" charset="0"/>
                <a:cs typeface="Times New Roman" panose="02020603050405020304" pitchFamily="18" charset="0"/>
              </a:rPr>
              <a:t>Compare their performance</a:t>
            </a:r>
          </a:p>
          <a:p>
            <a:pPr marL="457200" indent="-457200" fontAlgn="base"/>
            <a:r>
              <a:rPr lang="en-US">
                <a:latin typeface="Times New Roman" panose="02020603050405020304" pitchFamily="18" charset="0"/>
                <a:cs typeface="Times New Roman" panose="02020603050405020304" pitchFamily="18" charset="0"/>
              </a:rPr>
              <a:t>Interpret the models</a:t>
            </a:r>
          </a:p>
          <a:p>
            <a:pPr marL="457200" indent="-457200" fontAlgn="base"/>
            <a:endParaRPr lang="en-US" sz="260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33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559-BCD1-473B-8E0E-8F09B47CFE27}"/>
              </a:ext>
            </a:extLst>
          </p:cNvPr>
          <p:cNvSpPr txBox="1">
            <a:spLocks/>
          </p:cNvSpPr>
          <p:nvPr/>
        </p:nvSpPr>
        <p:spPr>
          <a:xfrm>
            <a:off x="1399736" y="184150"/>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Imported Libraries</a:t>
            </a:r>
          </a:p>
        </p:txBody>
      </p:sp>
      <p:sp>
        <p:nvSpPr>
          <p:cNvPr id="3" name="Content Placeholder 2">
            <a:extLst>
              <a:ext uri="{FF2B5EF4-FFF2-40B4-BE49-F238E27FC236}">
                <a16:creationId xmlns:a16="http://schemas.microsoft.com/office/drawing/2014/main" id="{908BB8AC-C554-4583-AD74-39C4109BD6BD}"/>
              </a:ext>
            </a:extLst>
          </p:cNvPr>
          <p:cNvSpPr txBox="1">
            <a:spLocks/>
          </p:cNvSpPr>
          <p:nvPr/>
        </p:nvSpPr>
        <p:spPr>
          <a:xfrm>
            <a:off x="866336" y="1153551"/>
            <a:ext cx="8382439" cy="45519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400" dirty="0"/>
              <a:t> Libraries for data analyze and manipulation - Pandas, and Numpy</a:t>
            </a:r>
          </a:p>
          <a:p>
            <a:pPr marL="0" indent="0">
              <a:buNone/>
            </a:pPr>
            <a:endParaRPr lang="en-US" sz="2400" dirty="0"/>
          </a:p>
          <a:p>
            <a:pPr>
              <a:buFont typeface="Wingdings" panose="05000000000000000000" pitchFamily="2" charset="2"/>
              <a:buChar char="v"/>
            </a:pPr>
            <a:r>
              <a:rPr lang="en-US" sz="2400" dirty="0"/>
              <a:t>Libraries for data visualizing - Matplotlib and Seaborn</a:t>
            </a:r>
          </a:p>
          <a:p>
            <a:pPr marL="0" indent="0">
              <a:buNone/>
            </a:pPr>
            <a:endParaRPr lang="en-US" sz="2400" dirty="0"/>
          </a:p>
          <a:p>
            <a:pPr>
              <a:buFont typeface="Wingdings" panose="05000000000000000000" pitchFamily="2" charset="2"/>
              <a:buChar char="v"/>
            </a:pPr>
            <a:r>
              <a:rPr lang="en-US" sz="2400" dirty="0"/>
              <a:t>Libraries for data Preprocesing - sklearn.model_selection, sklearn.preprocessing, and imblearn.over_sampling </a:t>
            </a:r>
          </a:p>
          <a:p>
            <a:pPr marL="0" indent="0">
              <a:buNone/>
            </a:pPr>
            <a:endParaRPr lang="en-US" sz="2400" dirty="0"/>
          </a:p>
          <a:p>
            <a:pPr>
              <a:buFont typeface="Wingdings" panose="05000000000000000000" pitchFamily="2" charset="2"/>
              <a:buChar char="v"/>
            </a:pPr>
            <a:r>
              <a:rPr lang="en-US" sz="2400" dirty="0"/>
              <a:t>libraries for Model building - </a:t>
            </a:r>
            <a:r>
              <a:rPr lang="en-US" sz="2400" dirty="0" err="1"/>
              <a:t>sklearn.linear_model</a:t>
            </a:r>
            <a:r>
              <a:rPr lang="en-US" sz="2400" dirty="0"/>
              <a:t>, </a:t>
            </a:r>
            <a:r>
              <a:rPr lang="en-US" sz="2400" dirty="0" err="1"/>
              <a:t>sklearn.metrics</a:t>
            </a:r>
            <a:r>
              <a:rPr lang="en-US" sz="2400" dirty="0"/>
              <a:t>, </a:t>
            </a:r>
            <a:r>
              <a:rPr lang="en-US" sz="2400" dirty="0" err="1"/>
              <a:t>sklearn.svm</a:t>
            </a:r>
            <a:r>
              <a:rPr lang="en-US" sz="2400" dirty="0"/>
              <a:t>, </a:t>
            </a:r>
            <a:r>
              <a:rPr lang="en-US" sz="2400" dirty="0" err="1"/>
              <a:t>sklearn.neighbors</a:t>
            </a:r>
            <a:r>
              <a:rPr lang="en-US" sz="2400" dirty="0"/>
              <a:t>,  and </a:t>
            </a:r>
            <a:r>
              <a:rPr lang="en-US" sz="2400" dirty="0" err="1"/>
              <a:t>sklearn.ensemble</a:t>
            </a:r>
            <a:r>
              <a:rPr lang="en-US" sz="2400" dirty="0"/>
              <a:t> </a:t>
            </a:r>
          </a:p>
        </p:txBody>
      </p:sp>
    </p:spTree>
    <p:extLst>
      <p:ext uri="{BB962C8B-B14F-4D97-AF65-F5344CB8AC3E}">
        <p14:creationId xmlns:p14="http://schemas.microsoft.com/office/powerpoint/2010/main" val="294448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413F-09A3-4605-B305-F2654DA881DA}"/>
              </a:ext>
            </a:extLst>
          </p:cNvPr>
          <p:cNvSpPr txBox="1">
            <a:spLocks/>
          </p:cNvSpPr>
          <p:nvPr/>
        </p:nvSpPr>
        <p:spPr>
          <a:xfrm>
            <a:off x="1599761" y="151746"/>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Preprocessing</a:t>
            </a:r>
          </a:p>
          <a:p>
            <a:endParaRPr lang="en-US" dirty="0"/>
          </a:p>
        </p:txBody>
      </p:sp>
      <p:sp>
        <p:nvSpPr>
          <p:cNvPr id="3" name="Content Placeholder 2">
            <a:extLst>
              <a:ext uri="{FF2B5EF4-FFF2-40B4-BE49-F238E27FC236}">
                <a16:creationId xmlns:a16="http://schemas.microsoft.com/office/drawing/2014/main" id="{D5DD6BAA-699F-48D2-97F2-A4F2E4F63647}"/>
              </a:ext>
            </a:extLst>
          </p:cNvPr>
          <p:cNvSpPr txBox="1">
            <a:spLocks/>
          </p:cNvSpPr>
          <p:nvPr/>
        </p:nvSpPr>
        <p:spPr>
          <a:xfrm>
            <a:off x="1034415" y="1023022"/>
            <a:ext cx="9500968" cy="23282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According to previous section of data analysis and visualization we found some points,</a:t>
            </a:r>
          </a:p>
          <a:p>
            <a:r>
              <a:rPr lang="en-US" sz="2400" dirty="0"/>
              <a:t>Some features in dataset are unique (Country, State)</a:t>
            </a:r>
          </a:p>
          <a:p>
            <a:r>
              <a:rPr lang="en-US" sz="2400" dirty="0"/>
              <a:t> One feature just has information for one of label (Churn Reason)</a:t>
            </a:r>
          </a:p>
          <a:p>
            <a:r>
              <a:rPr lang="en-US" sz="2400" dirty="0"/>
              <a:t>Some features are irrelevant in our modeling (Count, Zip Code, Latitude, Longitude, CustomerID, City, and Lat Long)</a:t>
            </a:r>
          </a:p>
        </p:txBody>
      </p:sp>
      <p:pic>
        <p:nvPicPr>
          <p:cNvPr id="6146" name="Picture 2">
            <a:extLst>
              <a:ext uri="{FF2B5EF4-FFF2-40B4-BE49-F238E27FC236}">
                <a16:creationId xmlns:a16="http://schemas.microsoft.com/office/drawing/2014/main" id="{92D4C607-D826-4706-9B17-BD73ACE46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975" y="3601329"/>
            <a:ext cx="3545937" cy="216610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23F66D-67A2-45E2-9EB9-A4BC15C1E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336" y="3262898"/>
            <a:ext cx="6026833" cy="28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425082-101E-41C2-92BB-CA5A68B41E5D}"/>
              </a:ext>
            </a:extLst>
          </p:cNvPr>
          <p:cNvSpPr txBox="1">
            <a:spLocks/>
          </p:cNvSpPr>
          <p:nvPr/>
        </p:nvSpPr>
        <p:spPr>
          <a:xfrm>
            <a:off x="1742636" y="155966"/>
            <a:ext cx="7363264" cy="746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Exploratory Data Analysis</a:t>
            </a:r>
          </a:p>
        </p:txBody>
      </p:sp>
      <p:sp>
        <p:nvSpPr>
          <p:cNvPr id="6" name="Title 1">
            <a:extLst>
              <a:ext uri="{FF2B5EF4-FFF2-40B4-BE49-F238E27FC236}">
                <a16:creationId xmlns:a16="http://schemas.microsoft.com/office/drawing/2014/main" id="{9F76E0A1-884D-4ECB-8EEE-2612CF1B960D}"/>
              </a:ext>
            </a:extLst>
          </p:cNvPr>
          <p:cNvSpPr txBox="1">
            <a:spLocks/>
          </p:cNvSpPr>
          <p:nvPr/>
        </p:nvSpPr>
        <p:spPr>
          <a:xfrm>
            <a:off x="866336" y="1111348"/>
            <a:ext cx="8448821" cy="647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dirty="0"/>
              <a:t>Customers who left within the last month</a:t>
            </a:r>
          </a:p>
        </p:txBody>
      </p:sp>
      <p:pic>
        <p:nvPicPr>
          <p:cNvPr id="1030" name="Picture 6">
            <a:extLst>
              <a:ext uri="{FF2B5EF4-FFF2-40B4-BE49-F238E27FC236}">
                <a16:creationId xmlns:a16="http://schemas.microsoft.com/office/drawing/2014/main" id="{8427F26C-D6E9-440C-AFFB-9BA247BA0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 y="3260004"/>
            <a:ext cx="4744122" cy="341096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47FA5C77-2405-41C9-927A-B5459E1687A5}"/>
              </a:ext>
            </a:extLst>
          </p:cNvPr>
          <p:cNvSpPr txBox="1">
            <a:spLocks/>
          </p:cNvSpPr>
          <p:nvPr/>
        </p:nvSpPr>
        <p:spPr>
          <a:xfrm>
            <a:off x="695325" y="1758463"/>
            <a:ext cx="10319678" cy="1413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result of each customer to continue contract or leave simply defined as Churn we analyze to important information about Churn </a:t>
            </a:r>
          </a:p>
          <a:p>
            <a:r>
              <a:rPr lang="en-US" sz="2400" dirty="0"/>
              <a:t>Churn Label (No: leave the company, Yes: continue contract)</a:t>
            </a:r>
          </a:p>
        </p:txBody>
      </p:sp>
      <p:pic>
        <p:nvPicPr>
          <p:cNvPr id="1032" name="Picture 8">
            <a:extLst>
              <a:ext uri="{FF2B5EF4-FFF2-40B4-BE49-F238E27FC236}">
                <a16:creationId xmlns:a16="http://schemas.microsoft.com/office/drawing/2014/main" id="{8C9D4243-848D-4C6E-9D81-D28B1800B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521" y="3537529"/>
            <a:ext cx="6117740" cy="262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83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A0B1F7-4F72-41BC-A9AA-A64270B8421A}"/>
              </a:ext>
            </a:extLst>
          </p:cNvPr>
          <p:cNvSpPr txBox="1">
            <a:spLocks/>
          </p:cNvSpPr>
          <p:nvPr/>
        </p:nvSpPr>
        <p:spPr>
          <a:xfrm>
            <a:off x="1032803" y="182880"/>
            <a:ext cx="9346809" cy="647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b="1" dirty="0"/>
              <a:t>Services that each customer has signed up for</a:t>
            </a:r>
          </a:p>
        </p:txBody>
      </p:sp>
      <p:sp>
        <p:nvSpPr>
          <p:cNvPr id="4" name="Content Placeholder 2">
            <a:extLst>
              <a:ext uri="{FF2B5EF4-FFF2-40B4-BE49-F238E27FC236}">
                <a16:creationId xmlns:a16="http://schemas.microsoft.com/office/drawing/2014/main" id="{D4A57785-43DC-45A1-B6B8-571701B703C5}"/>
              </a:ext>
            </a:extLst>
          </p:cNvPr>
          <p:cNvSpPr txBox="1">
            <a:spLocks/>
          </p:cNvSpPr>
          <p:nvPr/>
        </p:nvSpPr>
        <p:spPr>
          <a:xfrm>
            <a:off x="1457764" y="829994"/>
            <a:ext cx="9500968" cy="829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company provide different type of services, we look statical to their information to better understanding</a:t>
            </a:r>
            <a:endParaRPr lang="en-US" sz="2000" dirty="0"/>
          </a:p>
        </p:txBody>
      </p:sp>
      <p:pic>
        <p:nvPicPr>
          <p:cNvPr id="2053" name="Picture 5">
            <a:extLst>
              <a:ext uri="{FF2B5EF4-FFF2-40B4-BE49-F238E27FC236}">
                <a16:creationId xmlns:a16="http://schemas.microsoft.com/office/drawing/2014/main" id="{58B9F571-859C-458E-93CB-80C087B4D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44" y="1773538"/>
            <a:ext cx="9500968" cy="490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18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857</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Arial-BoldMT</vt:lpstr>
      <vt:lpstr>Calibri</vt:lpstr>
      <vt:lpstr>Calibri Light</vt:lpstr>
      <vt:lpstr>Times New Roman</vt:lpstr>
      <vt:lpstr>Wingdings</vt:lpstr>
      <vt:lpstr>Office Theme</vt:lpstr>
      <vt:lpstr>PowerPoint Presentation</vt:lpstr>
      <vt:lpstr>CUSTOMER CHURN PREDICTION IN TELECOM INDUSTRY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Mehrad Tavanamehr</dc:creator>
  <cp:lastModifiedBy>Ezekiel O. Joaquim</cp:lastModifiedBy>
  <cp:revision>9</cp:revision>
  <dcterms:created xsi:type="dcterms:W3CDTF">2022-02-04T11:15:56Z</dcterms:created>
  <dcterms:modified xsi:type="dcterms:W3CDTF">2022-05-20T20:54:52Z</dcterms:modified>
</cp:coreProperties>
</file>