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1"/>
  </p:notesMasterIdLst>
  <p:sldIdLst>
    <p:sldId id="283" r:id="rId5"/>
    <p:sldId id="284" r:id="rId6"/>
    <p:sldId id="285" r:id="rId7"/>
    <p:sldId id="288" r:id="rId8"/>
    <p:sldId id="287" r:id="rId9"/>
    <p:sldId id="286" r:id="rId10"/>
    <p:sldId id="289" r:id="rId11"/>
    <p:sldId id="290" r:id="rId12"/>
    <p:sldId id="291" r:id="rId13"/>
    <p:sldId id="292" r:id="rId14"/>
    <p:sldId id="293" r:id="rId15"/>
    <p:sldId id="294" r:id="rId16"/>
    <p:sldId id="295" r:id="rId17"/>
    <p:sldId id="296" r:id="rId18"/>
    <p:sldId id="297" r:id="rId19"/>
    <p:sldId id="29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3374D542-6E3E-455F-9BFB-B45891911720}">
          <p14:sldIdLst>
            <p14:sldId id="283"/>
            <p14:sldId id="284"/>
            <p14:sldId id="285"/>
            <p14:sldId id="288"/>
            <p14:sldId id="287"/>
            <p14:sldId id="286"/>
            <p14:sldId id="289"/>
            <p14:sldId id="290"/>
            <p14:sldId id="291"/>
            <p14:sldId id="292"/>
            <p14:sldId id="293"/>
            <p14:sldId id="294"/>
            <p14:sldId id="295"/>
            <p14:sldId id="296"/>
            <p14:sldId id="297"/>
            <p14:sldId id="298"/>
          </p14:sldIdLst>
        </p14:section>
        <p14:section name="Learn More" id="{62756D7E-964E-493A-83A1-13BC0B6B5E4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8" autoAdjust="0"/>
    <p:restoredTop sz="94598" autoAdjust="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t>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t>‹#›</a:t>
            </a:fld>
            <a:endParaRPr lang="en-US"/>
          </a:p>
        </p:txBody>
      </p:sp>
    </p:spTree>
    <p:extLst>
      <p:ext uri="{BB962C8B-B14F-4D97-AF65-F5344CB8AC3E}">
        <p14:creationId xmlns:p14="http://schemas.microsoft.com/office/powerpoint/2010/main"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238323-0ADF-4328-9564-AEB5DFD80DB6}"/>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EB776FAE-C8F8-44A1-8BC7-9EB948371459}"/>
              </a:ext>
            </a:extLst>
          </p:cNvPr>
          <p:cNvSpPr>
            <a:spLocks noGrp="1"/>
          </p:cNvSpPr>
          <p:nvPr>
            <p:ph type="ctrTitle"/>
          </p:nvPr>
        </p:nvSpPr>
        <p:spPr>
          <a:xfrm>
            <a:off x="1524000" y="1333500"/>
            <a:ext cx="9144000" cy="1790700"/>
          </a:xfrm>
        </p:spPr>
        <p:txBody>
          <a:bodyPr vert="horz" lIns="91440" tIns="0" rIns="91440" bIns="0" rtlCol="0" anchor="t" anchorCtr="0">
            <a:noAutofit/>
          </a:bodyPr>
          <a:lstStyle>
            <a:lvl1pPr>
              <a:lnSpc>
                <a:spcPct val="100000"/>
              </a:lnSpc>
              <a:defRPr lang="en-US" sz="4800" dirty="0">
                <a:solidFill>
                  <a:schemeClr val="bg1"/>
                </a:solidFill>
              </a:defRPr>
            </a:lvl1pPr>
          </a:lstStyle>
          <a:p>
            <a:pPr lvl="0"/>
            <a:r>
              <a:rPr lang="en-US" smtClean="0"/>
              <a:t>Click to edit Master title style</a:t>
            </a:r>
            <a:endParaRPr lang="en-US" dirty="0"/>
          </a:p>
        </p:txBody>
      </p:sp>
      <p:sp>
        <p:nvSpPr>
          <p:cNvPr id="3" name="Subtitle 2">
            <a:extLst>
              <a:ext uri="{FF2B5EF4-FFF2-40B4-BE49-F238E27FC236}">
                <a16:creationId xmlns:a16="http://schemas.microsoft.com/office/drawing/2014/main" id="{DA7900C6-1C2C-4612-8672-356C6DDFDCB1}"/>
              </a:ext>
            </a:extLst>
          </p:cNvPr>
          <p:cNvSpPr>
            <a:spLocks noGrp="1"/>
          </p:cNvSpPr>
          <p:nvPr>
            <p:ph type="subTitle" idx="1"/>
          </p:nvPr>
        </p:nvSpPr>
        <p:spPr>
          <a:xfrm>
            <a:off x="1524000" y="3128009"/>
            <a:ext cx="9144000" cy="1287675"/>
          </a:xfrm>
        </p:spPr>
        <p:txBody>
          <a:bodyPr vert="horz" lIns="91440" tIns="45720" rIns="91440" bIns="45720" rtlCol="0" anchor="t" anchorCtr="0">
            <a:noAutofit/>
          </a:bodyPr>
          <a:lstStyle>
            <a:lvl1pPr marL="0" indent="0">
              <a:buNone/>
              <a:defRPr lang="en-US" sz="2400" dirty="0">
                <a:solidFill>
                  <a:schemeClr val="bg1"/>
                </a:solidFill>
                <a:latin typeface="+mj-lt"/>
              </a:defRPr>
            </a:lvl1pPr>
          </a:lstStyle>
          <a:p>
            <a:pPr marL="228600" lvl="0" indent="-228600">
              <a:lnSpc>
                <a:spcPct val="150000"/>
              </a:lnSpc>
              <a:spcAft>
                <a:spcPts val="1200"/>
              </a:spcAft>
            </a:pPr>
            <a:r>
              <a:rPr lang="en-US" smtClean="0"/>
              <a:t>Click to edit Master subtitle style</a:t>
            </a:r>
            <a:endParaRPr lang="en-US" dirty="0"/>
          </a:p>
        </p:txBody>
      </p:sp>
      <p:pic>
        <p:nvPicPr>
          <p:cNvPr id="8" name="Picture 7">
            <a:extLst>
              <a:ext uri="{FF2B5EF4-FFF2-40B4-BE49-F238E27FC236}">
                <a16:creationId xmlns:a16="http://schemas.microsoft.com/office/drawing/2014/main" id="{5274E620-B44E-41FF-8FA1-D955BD69C0B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648" r="13926" b="71478"/>
          <a:stretch/>
        </p:blipFill>
        <p:spPr>
          <a:xfrm>
            <a:off x="342899" y="4546601"/>
            <a:ext cx="11715751" cy="2025650"/>
          </a:xfrm>
          <a:prstGeom prst="rect">
            <a:avLst/>
          </a:prstGeom>
        </p:spPr>
      </p:pic>
    </p:spTree>
    <p:extLst>
      <p:ext uri="{BB962C8B-B14F-4D97-AF65-F5344CB8AC3E}">
        <p14:creationId xmlns:p14="http://schemas.microsoft.com/office/powerpoint/2010/main" val="422114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xmlns=""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smtClean="0"/>
              <a:t>Edit Master text styles</a:t>
            </a:r>
          </a:p>
          <a:p>
            <a:pPr lvl="1"/>
            <a:r>
              <a:rPr lang="en-US" smtClean="0"/>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1034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xmlns=""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smtClean="0"/>
              <a:t>Edit Master text styles</a:t>
            </a:r>
          </a:p>
          <a:p>
            <a:pPr lvl="1"/>
            <a:r>
              <a:rPr lang="en-US" smtClean="0"/>
              <a:t>Second level</a:t>
            </a:r>
          </a:p>
        </p:txBody>
      </p:sp>
      <p:sp>
        <p:nvSpPr>
          <p:cNvPr id="4" name="Title 3">
            <a:extLst>
              <a:ext uri="{FF2B5EF4-FFF2-40B4-BE49-F238E27FC236}">
                <a16:creationId xmlns:a16="http://schemas.microsoft.com/office/drawing/2014/main" id="{0E770BB0-A521-41C6-A0AE-BEE679D2AD12}"/>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046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a16="http://schemas.microsoft.com/office/drawing/2014/main"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smtClean="0"/>
              <a:t>Edit Master text styles</a:t>
            </a:r>
          </a:p>
          <a:p>
            <a:pPr lvl="1"/>
            <a:r>
              <a:rPr lang="en-US" smtClean="0"/>
              <a:t>Second level</a:t>
            </a:r>
          </a:p>
        </p:txBody>
      </p:sp>
      <p:sp>
        <p:nvSpPr>
          <p:cNvPr id="9" name="Content Placeholder 2">
            <a:extLst>
              <a:ext uri="{FF2B5EF4-FFF2-40B4-BE49-F238E27FC236}">
                <a16:creationId xmlns:a16="http://schemas.microsoft.com/office/drawing/2014/main"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smtClean="0"/>
              <a:t>Edit Master text styles</a:t>
            </a:r>
          </a:p>
          <a:p>
            <a:pPr lvl="1"/>
            <a:r>
              <a:rPr lang="en-US" smtClean="0"/>
              <a:t>Second level</a:t>
            </a:r>
          </a:p>
        </p:txBody>
      </p:sp>
      <p:sp>
        <p:nvSpPr>
          <p:cNvPr id="11" name="Title 10">
            <a:extLst>
              <a:ext uri="{FF2B5EF4-FFF2-40B4-BE49-F238E27FC236}">
                <a16:creationId xmlns:a16="http://schemas.microsoft.com/office/drawing/2014/main" id="{F9E63483-559C-4A6F-B04F-D6C56A3CC094}"/>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4944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smtClean="0"/>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smtClean="0"/>
              <a:t>Edit Master text styles</a:t>
            </a:r>
          </a:p>
          <a:p>
            <a:pPr marL="0" lvl="1" indent="0">
              <a:lnSpc>
                <a:spcPct val="150000"/>
              </a:lnSpc>
              <a:spcBef>
                <a:spcPts val="1000"/>
              </a:spcBef>
              <a:spcAft>
                <a:spcPts val="1200"/>
              </a:spcAft>
              <a:buNone/>
            </a:pPr>
            <a:r>
              <a:rPr lang="en-US" smtClean="0"/>
              <a:t>Second level</a:t>
            </a:r>
          </a:p>
          <a:p>
            <a:pPr marL="0" lvl="2" indent="0">
              <a:lnSpc>
                <a:spcPct val="150000"/>
              </a:lnSpc>
              <a:spcBef>
                <a:spcPts val="1000"/>
              </a:spcBef>
              <a:spcAft>
                <a:spcPts val="1200"/>
              </a:spcAft>
              <a:buNone/>
            </a:pPr>
            <a:r>
              <a:rPr lang="en-US" smtClean="0"/>
              <a:t>Third level</a:t>
            </a:r>
          </a:p>
          <a:p>
            <a:pPr marL="0" lvl="3" indent="0">
              <a:lnSpc>
                <a:spcPct val="150000"/>
              </a:lnSpc>
              <a:spcBef>
                <a:spcPts val="1000"/>
              </a:spcBef>
              <a:spcAft>
                <a:spcPts val="1200"/>
              </a:spcAft>
              <a:buNone/>
            </a:pPr>
            <a:r>
              <a:rPr lang="en-US" smtClean="0"/>
              <a:t>Fourth level</a:t>
            </a:r>
          </a:p>
          <a:p>
            <a:pPr marL="0" lvl="4" indent="0">
              <a:lnSpc>
                <a:spcPct val="150000"/>
              </a:lnSpc>
              <a:spcBef>
                <a:spcPts val="1000"/>
              </a:spcBef>
              <a:spcAft>
                <a:spcPts val="1200"/>
              </a:spcAft>
              <a:buNone/>
            </a:pPr>
            <a:r>
              <a:rPr lang="en-US" smtClean="0"/>
              <a:t>Fifth level</a:t>
            </a:r>
            <a:endParaRPr lang="en-US" dirty="0"/>
          </a:p>
        </p:txBody>
      </p:sp>
    </p:spTree>
    <p:extLst>
      <p:ext uri="{BB962C8B-B14F-4D97-AF65-F5344CB8AC3E}">
        <p14:creationId xmlns:p14="http://schemas.microsoft.com/office/powerpoint/2010/main" val="69782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017C897-2775-4930-B0BE-BEB72453232A}"/>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4815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id="{21C16CD2-606C-441E-BBA3-51767980CCA0}"/>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93501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675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5FD28E-AEC9-43B8-86F4-9CD3C41D49D7}"/>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a:extLst>
              <a:ext uri="{FF2B5EF4-FFF2-40B4-BE49-F238E27FC236}">
                <a16:creationId xmlns:a16="http://schemas.microsoft.com/office/drawing/2014/main" id="{C5AFE014-E3CD-4B9A-A705-F1CADD8F420B}"/>
              </a:ext>
            </a:extLst>
          </p:cNvPr>
          <p:cNvSpPr>
            <a:spLocks noGrp="1"/>
          </p:cNvSpPr>
          <p:nvPr>
            <p:ph type="title"/>
          </p:nvPr>
        </p:nvSpPr>
        <p:spPr>
          <a:xfrm>
            <a:off x="604434" y="448628"/>
            <a:ext cx="10983132" cy="747763"/>
          </a:xfrm>
          <a:prstGeom prst="rect">
            <a:avLst/>
          </a:prstGeom>
        </p:spPr>
        <p:txBody>
          <a:bodyPr vert="horz" lIns="91440" tIns="45720" rIns="91440" bIns="45720" rtlCol="0" anchor="ctr" anchorCtr="0">
            <a:normAutofit/>
          </a:bodyPr>
          <a:lstStyle/>
          <a:p>
            <a:pPr lvl="0"/>
            <a:r>
              <a:rPr lang="en-US" smtClean="0"/>
              <a:t>Click to edit Master title style</a:t>
            </a:r>
            <a:endParaRPr lang="en-US" dirty="0"/>
          </a:p>
        </p:txBody>
      </p:sp>
      <p:sp>
        <p:nvSpPr>
          <p:cNvPr id="3" name="Text Placeholder 2">
            <a:extLst>
              <a:ext uri="{FF2B5EF4-FFF2-40B4-BE49-F238E27FC236}">
                <a16:creationId xmlns:a16="http://schemas.microsoft.com/office/drawing/2014/main" id="{61ADE5F7-8A52-43AD-8F30-F13CF5450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DC85AE-A002-4BA3-8D90-3960ED0FF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4E560-77BF-4D1A-B6E7-CD55CE12B1B8}" type="datetimeFigureOut">
              <a:rPr lang="en-US" smtClean="0"/>
              <a:t>2/4/2022</a:t>
            </a:fld>
            <a:endParaRPr lang="en-US"/>
          </a:p>
        </p:txBody>
      </p:sp>
      <p:sp>
        <p:nvSpPr>
          <p:cNvPr id="5" name="Footer Placeholder 4">
            <a:extLst>
              <a:ext uri="{FF2B5EF4-FFF2-40B4-BE49-F238E27FC236}">
                <a16:creationId xmlns:a16="http://schemas.microsoft.com/office/drawing/2014/main" id="{02103AA5-C732-4ECB-88D6-DAA20E2C1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280433-CBB5-49C5-B032-5A800E5D09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379A-16E2-4C4A-96D0-A52C442257E7}" type="slidenum">
              <a:rPr lang="en-US" smtClean="0"/>
              <a:t>‹#›</a:t>
            </a:fld>
            <a:endParaRPr lang="en-US"/>
          </a:p>
        </p:txBody>
      </p:sp>
      <p:cxnSp>
        <p:nvCxnSpPr>
          <p:cNvPr id="8" name="Straight Connector 7">
            <a:extLst>
              <a:ext uri="{FF2B5EF4-FFF2-40B4-BE49-F238E27FC236}">
                <a16:creationId xmlns:a16="http://schemas.microsoft.com/office/drawing/2014/main" id="{E32A06DA-7FF5-4DDE-94D0-63A83DB241E8}"/>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514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2" r:id="rId4"/>
    <p:sldLayoutId id="2147483660" r:id="rId5"/>
    <p:sldLayoutId id="2147483662" r:id="rId6"/>
    <p:sldLayoutId id="2147483661" r:id="rId7"/>
    <p:sldLayoutId id="2147483655" r:id="rId8"/>
  </p:sldLayoutIdLst>
  <p:txStyles>
    <p:title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33500"/>
            <a:ext cx="9605554" cy="1461951"/>
          </a:xfrm>
        </p:spPr>
        <p:txBody>
          <a:bodyPr/>
          <a:lstStyle/>
          <a:p>
            <a:pPr algn="ctr"/>
            <a:r>
              <a:rPr lang="en-US" b="1" dirty="0"/>
              <a:t>CUSTOMER CHURN PREDICTION IN TELECOM INDUSTRY</a:t>
            </a:r>
          </a:p>
        </p:txBody>
      </p:sp>
      <p:sp>
        <p:nvSpPr>
          <p:cNvPr id="3" name="Subtitle 2"/>
          <p:cNvSpPr>
            <a:spLocks noGrp="1"/>
          </p:cNvSpPr>
          <p:nvPr>
            <p:ph type="subTitle" idx="1"/>
          </p:nvPr>
        </p:nvSpPr>
        <p:spPr>
          <a:xfrm>
            <a:off x="1524000" y="2795452"/>
            <a:ext cx="9144000" cy="3605348"/>
          </a:xfrm>
        </p:spPr>
        <p:txBody>
          <a:bodyPr/>
          <a:lstStyle/>
          <a:p>
            <a:pPr algn="just">
              <a:lnSpc>
                <a:spcPct val="150000"/>
              </a:lnSpc>
            </a:pPr>
            <a:r>
              <a:rPr lang="en-US" sz="2200" dirty="0">
                <a:latin typeface="Times New Roman" panose="02020603050405020304" pitchFamily="18" charset="0"/>
                <a:cs typeface="Times New Roman" panose="02020603050405020304" pitchFamily="18" charset="0"/>
              </a:rPr>
              <a:t>Due to the high cost of acquiring new customers, customer churn prediction has emerged as an indispensable part of telecom sectors’ strategic decision making and planning process. It is important to forecast customer churn behavior to retain those customers that will churn or possible may churn. This study makes use of supervised learning to build a model for predicting the customer churns. Random Forest Model gave the best F1_score of about 0.94 when compared with other predictive models under analysis</a:t>
            </a:r>
            <a:r>
              <a:rPr lang="en-US" sz="2200" dirty="0"/>
              <a:t>. </a:t>
            </a:r>
          </a:p>
        </p:txBody>
      </p:sp>
    </p:spTree>
    <p:extLst>
      <p:ext uri="{BB962C8B-B14F-4D97-AF65-F5344CB8AC3E}">
        <p14:creationId xmlns:p14="http://schemas.microsoft.com/office/powerpoint/2010/main" val="1469909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33500"/>
            <a:ext cx="9144000" cy="1135380"/>
          </a:xfrm>
        </p:spPr>
        <p:txBody>
          <a:bodyPr/>
          <a:lstStyle/>
          <a:p>
            <a:r>
              <a:rPr lang="en-GB" b="1" dirty="0">
                <a:latin typeface="Times New Roman" panose="02020603050405020304" pitchFamily="18" charset="0"/>
                <a:cs typeface="Times New Roman" panose="02020603050405020304" pitchFamily="18" charset="0"/>
              </a:rPr>
              <a:t>Exploratory Data Analysis (suite)</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2573383"/>
            <a:ext cx="9144000" cy="3579223"/>
          </a:xfrm>
        </p:spPr>
        <p:txBody>
          <a:bodyPr/>
          <a:lstStyle/>
          <a:p>
            <a:pPr marL="342900" lvl="0" indent="-342900" fontAlgn="base">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Customers who opted for Credit-Card automatic transfer or Bank Automatic Transfer and Mailed Check as Payment Method were less likely to move out.</a:t>
            </a:r>
            <a:endParaRPr lang="en-US" sz="2000" dirty="0">
              <a:latin typeface="Times New Roman" panose="02020603050405020304" pitchFamily="18" charset="0"/>
              <a:cs typeface="Times New Roman" panose="02020603050405020304" pitchFamily="18" charset="0"/>
            </a:endParaRPr>
          </a:p>
          <a:p>
            <a:pPr marL="342900" lvl="0" indent="-342900" fontAlgn="base">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A lot of customers choose the Fibre optic service and it's also evident that the customers who use Fibre optic have high churn rate, this might suggest a dissatisfaction with this type of internet service.</a:t>
            </a:r>
            <a:endParaRPr lang="en-US" sz="2000" dirty="0">
              <a:latin typeface="Times New Roman" panose="02020603050405020304" pitchFamily="18" charset="0"/>
              <a:cs typeface="Times New Roman" panose="02020603050405020304" pitchFamily="18" charset="0"/>
            </a:endParaRPr>
          </a:p>
          <a:p>
            <a:pPr marL="342900" lvl="0" indent="-342900" fontAlgn="base">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Customers having DSL service are much in number and have less churn rate compared to Fibre optic service.</a:t>
            </a:r>
            <a:endParaRPr lang="en-US" sz="20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6718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33500"/>
            <a:ext cx="9144000" cy="900249"/>
          </a:xfrm>
        </p:spPr>
        <p:txBody>
          <a:bodyPr/>
          <a:lstStyle/>
          <a:p>
            <a:r>
              <a:rPr lang="en-GB" b="1" dirty="0">
                <a:latin typeface="Times New Roman" panose="02020603050405020304" pitchFamily="18" charset="0"/>
                <a:cs typeface="Times New Roman" panose="02020603050405020304" pitchFamily="18" charset="0"/>
              </a:rPr>
              <a:t>Model Evaluation </a:t>
            </a:r>
            <a:r>
              <a:rPr lang="en-US" dirty="0"/>
              <a:t/>
            </a:r>
            <a:br>
              <a:rPr lang="en-US" dirty="0"/>
            </a:br>
            <a:endParaRPr lang="en-US" dirty="0"/>
          </a:p>
        </p:txBody>
      </p:sp>
      <p:sp>
        <p:nvSpPr>
          <p:cNvPr id="3" name="Subtitle 2"/>
          <p:cNvSpPr>
            <a:spLocks noGrp="1"/>
          </p:cNvSpPr>
          <p:nvPr>
            <p:ph type="subTitle" idx="1"/>
          </p:nvPr>
        </p:nvSpPr>
        <p:spPr>
          <a:xfrm>
            <a:off x="1524000" y="2233749"/>
            <a:ext cx="9144000" cy="3866605"/>
          </a:xfrm>
        </p:spPr>
        <p:txBody>
          <a:bodyPr/>
          <a:lstStyle/>
          <a:p>
            <a:pPr marL="342900" indent="-342900" algn="just">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Random Forest Model gave the best F1_score of about 0.9440526563234602 when compared with other predictive models under analysis. Therefore, my focus would be on evaluating my Random Forest Model.</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3565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33500"/>
            <a:ext cx="9144000" cy="1135380"/>
          </a:xfrm>
        </p:spPr>
        <p:txBody>
          <a:bodyPr/>
          <a:lstStyle/>
          <a:p>
            <a:r>
              <a:rPr lang="en-GB" dirty="0" smtClean="0">
                <a:latin typeface="Times New Roman" panose="02020603050405020304" pitchFamily="18" charset="0"/>
                <a:cs typeface="Times New Roman" panose="02020603050405020304" pitchFamily="18" charset="0"/>
              </a:rPr>
              <a:t>Note </a:t>
            </a:r>
            <a:r>
              <a:rPr lang="en-GB" dirty="0">
                <a:latin typeface="Times New Roman" panose="02020603050405020304" pitchFamily="18" charset="0"/>
                <a:cs typeface="Times New Roman" panose="02020603050405020304" pitchFamily="18" charset="0"/>
              </a:rPr>
              <a:t>to </a:t>
            </a:r>
            <a:r>
              <a:rPr lang="en-GB" dirty="0" smtClean="0">
                <a:latin typeface="Times New Roman" panose="02020603050405020304" pitchFamily="18" charset="0"/>
                <a:cs typeface="Times New Roman" panose="02020603050405020304" pitchFamily="18" charset="0"/>
              </a:rPr>
              <a:t>the Model </a:t>
            </a:r>
            <a:r>
              <a:rPr lang="en-GB" dirty="0">
                <a:latin typeface="Times New Roman" panose="02020603050405020304" pitchFamily="18" charset="0"/>
                <a:cs typeface="Times New Roman" panose="02020603050405020304" pitchFamily="18" charset="0"/>
              </a:rPr>
              <a:t>Evaluation</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2573383"/>
            <a:ext cx="9144000" cy="3853543"/>
          </a:xfrm>
        </p:spPr>
        <p:txBody>
          <a:bodyPr/>
          <a:lstStyle/>
          <a:p>
            <a:pPr marL="342900" lvl="0" indent="-342900" fontAlgn="base">
              <a:lnSpc>
                <a:spcPct val="150000"/>
              </a:lnSpc>
              <a:buFont typeface="Arial" panose="020B0604020202020204" pitchFamily="34" charset="0"/>
              <a:buChar char="•"/>
            </a:pPr>
            <a:r>
              <a:rPr lang="en-GB" sz="2000" dirty="0" smtClean="0">
                <a:latin typeface="Times New Roman" panose="02020603050405020304" pitchFamily="18" charset="0"/>
                <a:cs typeface="Times New Roman" panose="02020603050405020304" pitchFamily="18" charset="0"/>
              </a:rPr>
              <a:t>The </a:t>
            </a:r>
            <a:r>
              <a:rPr lang="en-GB" sz="2000" dirty="0">
                <a:latin typeface="Times New Roman" panose="02020603050405020304" pitchFamily="18" charset="0"/>
                <a:cs typeface="Times New Roman" panose="02020603050405020304" pitchFamily="18" charset="0"/>
              </a:rPr>
              <a:t>F1_score measures the weighted average of Precision and recall which is more useful than the accuracy score.</a:t>
            </a:r>
            <a:endParaRPr lang="en-US" sz="2000" dirty="0">
              <a:latin typeface="Times New Roman" panose="02020603050405020304" pitchFamily="18" charset="0"/>
              <a:cs typeface="Times New Roman" panose="02020603050405020304" pitchFamily="18" charset="0"/>
            </a:endParaRPr>
          </a:p>
          <a:p>
            <a:pPr marL="342900" lvl="0" indent="-342900" fontAlgn="base">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From the confusion matrix of our random forest model, we can see that: There are total 991+66=1057 actual non-churn values and the algorithm predicts 991 of them as non-churn and 66 of them as churn. While there is 53+1004=1057 actual churn values and the algorithm predicts 53 of them as non-churn values and 1004 of them as churn values.</a:t>
            </a:r>
            <a:endParaRPr lang="en-US" sz="20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8945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33500"/>
            <a:ext cx="9448800" cy="1292134"/>
          </a:xfrm>
        </p:spPr>
        <p:txBody>
          <a:bodyPr/>
          <a:lstStyle/>
          <a:p>
            <a:r>
              <a:rPr lang="en-GB" dirty="0">
                <a:latin typeface="Times New Roman" panose="02020603050405020304" pitchFamily="18" charset="0"/>
                <a:cs typeface="Times New Roman" panose="02020603050405020304" pitchFamily="18" charset="0"/>
              </a:rPr>
              <a:t>Note to the Model </a:t>
            </a:r>
            <a:r>
              <a:rPr lang="en-GB" dirty="0" smtClean="0">
                <a:latin typeface="Times New Roman" panose="02020603050405020304" pitchFamily="18" charset="0"/>
                <a:cs typeface="Times New Roman" panose="02020603050405020304" pitchFamily="18" charset="0"/>
              </a:rPr>
              <a:t>Evaluation (suite)</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2625635"/>
            <a:ext cx="9144000" cy="3801292"/>
          </a:xfrm>
        </p:spPr>
        <p:txBody>
          <a:bodyPr/>
          <a:lstStyle/>
          <a:p>
            <a:pPr marL="342900" lvl="0" indent="-34290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we have a precision value of 0.94 which clearly means that the ratio of correctly predicted positive observations to the total predicted positive observation is very high, and that’s interesting.</a:t>
            </a:r>
            <a:endParaRPr lang="en-US" dirty="0">
              <a:latin typeface="Times New Roman" panose="02020603050405020304" pitchFamily="18" charset="0"/>
              <a:cs typeface="Times New Roman" panose="02020603050405020304" pitchFamily="18" charset="0"/>
            </a:endParaRPr>
          </a:p>
          <a:p>
            <a:pPr marL="342900" lvl="0" indent="-342900" fontAlgn="base">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we have a recall value of 0.95 which clearly means that the ratio of correctly predicted positive observations to all observation in the actual class is also high.</a:t>
            </a:r>
            <a:endParaRPr lang="en-US" dirty="0">
              <a:latin typeface="Times New Roman" panose="02020603050405020304" pitchFamily="18" charset="0"/>
              <a:cs typeface="Times New Roman" panose="02020603050405020304" pitchFamily="18" charset="0"/>
            </a:endParaRPr>
          </a:p>
          <a:p>
            <a:pPr marL="342900" lvl="0" indent="-342900" fontAlgn="base">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Hyper parameter tunning of the Random Forest Model only had little impact on the accuracy and efficiency of the model as shown above in the analysis</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963676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33500"/>
            <a:ext cx="9144000" cy="978626"/>
          </a:xfrm>
        </p:spPr>
        <p:txBody>
          <a:bodyPr/>
          <a:lstStyle/>
          <a:p>
            <a:pPr algn="ctr"/>
            <a:r>
              <a:rPr lang="en-US" sz="4200" b="1" dirty="0">
                <a:latin typeface="Times New Roman" panose="02020603050405020304" pitchFamily="18" charset="0"/>
                <a:cs typeface="Times New Roman" panose="02020603050405020304" pitchFamily="18" charset="0"/>
              </a:rPr>
              <a:t>CUSTOMER RETENTION PROGRAM </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2534194"/>
            <a:ext cx="9144000" cy="3709851"/>
          </a:xfrm>
        </p:spPr>
        <p:txBody>
          <a:bodyPr/>
          <a:lstStyle/>
          <a:p>
            <a:pPr>
              <a:lnSpc>
                <a:spcPct val="100000"/>
              </a:lnSpc>
            </a:pPr>
            <a:r>
              <a:rPr lang="en-GB" dirty="0">
                <a:latin typeface="Times New Roman" panose="02020603050405020304" pitchFamily="18" charset="0"/>
                <a:cs typeface="Times New Roman" panose="02020603050405020304" pitchFamily="18" charset="0"/>
              </a:rPr>
              <a:t>Based on the insight and our understanding from the analysis</a:t>
            </a:r>
            <a:r>
              <a:rPr lang="en-GB" dirty="0" smtClean="0">
                <a:latin typeface="Times New Roman" panose="02020603050405020304" pitchFamily="18" charset="0"/>
                <a:cs typeface="Times New Roman" panose="02020603050405020304" pitchFamily="18" charset="0"/>
              </a:rPr>
              <a:t>. We recommend that:</a:t>
            </a:r>
          </a:p>
          <a:p>
            <a:pPr marL="342900" lvl="0" indent="-342900" algn="just" fontAlgn="base">
              <a:lnSpc>
                <a:spcPct val="100000"/>
              </a:lnSpc>
              <a:buFont typeface="Arial" panose="020B0604020202020204" pitchFamily="34" charset="0"/>
              <a:buChar char="•"/>
            </a:pPr>
            <a:r>
              <a:rPr lang="en-GB" sz="2200" dirty="0">
                <a:latin typeface="Times New Roman" panose="02020603050405020304" pitchFamily="18" charset="0"/>
                <a:cs typeface="Times New Roman" panose="02020603050405020304" pitchFamily="18" charset="0"/>
              </a:rPr>
              <a:t>The telecom Company should work on encouraging customers to take longer contracts with the company because if most of the customers contracts are mostly on Month to Month, it could encourage customer to churn after end of transaction.</a:t>
            </a:r>
            <a:endParaRPr lang="en-US" sz="2200" dirty="0">
              <a:latin typeface="Times New Roman" panose="02020603050405020304" pitchFamily="18" charset="0"/>
              <a:cs typeface="Times New Roman" panose="02020603050405020304" pitchFamily="18" charset="0"/>
            </a:endParaRPr>
          </a:p>
          <a:p>
            <a:pPr marL="342900" lvl="0" indent="-342900" algn="just" fontAlgn="base">
              <a:lnSpc>
                <a:spcPct val="100000"/>
              </a:lnSpc>
              <a:buFont typeface="Arial" panose="020B0604020202020204" pitchFamily="34" charset="0"/>
              <a:buChar char="•"/>
            </a:pPr>
            <a:r>
              <a:rPr lang="en-GB" sz="2200" dirty="0">
                <a:latin typeface="Times New Roman" panose="02020603050405020304" pitchFamily="18" charset="0"/>
                <a:cs typeface="Times New Roman" panose="02020603050405020304" pitchFamily="18" charset="0"/>
              </a:rPr>
              <a:t>The telecom Company should work on encouraging customers to try other payment methods rather than most of them focusing on just one, in case of failure and uncertainties.</a:t>
            </a:r>
            <a:endParaRPr lang="en-US" sz="2200" dirty="0">
              <a:latin typeface="Times New Roman" panose="02020603050405020304" pitchFamily="18" charset="0"/>
              <a:cs typeface="Times New Roman" panose="02020603050405020304" pitchFamily="18" charset="0"/>
            </a:endParaRPr>
          </a:p>
          <a:p>
            <a:pPr>
              <a:lnSpc>
                <a:spcPct val="100000"/>
              </a:lnSpc>
            </a:pPr>
            <a:endParaRPr lang="en-US" dirty="0">
              <a:latin typeface="Times New Roman" panose="02020603050405020304" pitchFamily="18" charset="0"/>
              <a:cs typeface="Times New Roman" panose="02020603050405020304" pitchFamily="18" charset="0"/>
            </a:endParaRPr>
          </a:p>
          <a:p>
            <a:pPr>
              <a:lnSpc>
                <a:spcPct val="10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9733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33500"/>
            <a:ext cx="9144000" cy="1435826"/>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CUSTOMER RETENTION PROGRAM </a:t>
            </a:r>
            <a:r>
              <a:rPr lang="en-US" b="1" dirty="0" smtClean="0">
                <a:latin typeface="Times New Roman" panose="02020603050405020304" pitchFamily="18" charset="0"/>
                <a:cs typeface="Times New Roman" panose="02020603050405020304" pitchFamily="18" charset="0"/>
              </a:rPr>
              <a:t>(Suite)</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2769326"/>
            <a:ext cx="9144000" cy="2586445"/>
          </a:xfrm>
        </p:spPr>
        <p:txBody>
          <a:bodyPr/>
          <a:lstStyle/>
          <a:p>
            <a:pPr lvl="0" fontAlgn="base"/>
            <a:r>
              <a:rPr lang="en-GB" dirty="0">
                <a:latin typeface="Times New Roman" panose="02020603050405020304" pitchFamily="18" charset="0"/>
                <a:cs typeface="Times New Roman" panose="02020603050405020304" pitchFamily="18" charset="0"/>
              </a:rPr>
              <a:t>Customers should be encouraged to also use DSL aside fibre optics internet service</a:t>
            </a:r>
            <a:endParaRPr lang="en-US" dirty="0">
              <a:latin typeface="Times New Roman" panose="02020603050405020304" pitchFamily="18" charset="0"/>
              <a:cs typeface="Times New Roman" panose="02020603050405020304" pitchFamily="18" charset="0"/>
            </a:endParaRPr>
          </a:p>
          <a:p>
            <a:pPr lvl="0" fontAlgn="base"/>
            <a:r>
              <a:rPr lang="en-GB" dirty="0">
                <a:latin typeface="Times New Roman" panose="02020603050405020304" pitchFamily="18" charset="0"/>
                <a:cs typeface="Times New Roman" panose="02020603050405020304" pitchFamily="18" charset="0"/>
              </a:rPr>
              <a:t>Customers should be encouraged to try other telecom product services like Online Security, online backup, device protection and tech support.</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88870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33500"/>
            <a:ext cx="9144000" cy="900249"/>
          </a:xfrm>
        </p:spPr>
        <p:txBody>
          <a:bodyPr/>
          <a:lstStyle/>
          <a:p>
            <a:r>
              <a:rPr lang="en-GB" b="1" dirty="0">
                <a:latin typeface="Times New Roman" panose="02020603050405020304" pitchFamily="18" charset="0"/>
                <a:cs typeface="Times New Roman" panose="02020603050405020304" pitchFamily="18" charset="0"/>
              </a:rPr>
              <a:t>CONCLUSION</a:t>
            </a:r>
            <a:r>
              <a:rPr lang="en-US" b="1" dirty="0"/>
              <a:t/>
            </a:r>
            <a:br>
              <a:rPr lang="en-US" b="1" dirty="0"/>
            </a:br>
            <a:endParaRPr lang="en-US" dirty="0"/>
          </a:p>
        </p:txBody>
      </p:sp>
      <p:sp>
        <p:nvSpPr>
          <p:cNvPr id="3" name="Subtitle 2"/>
          <p:cNvSpPr>
            <a:spLocks noGrp="1"/>
          </p:cNvSpPr>
          <p:nvPr>
            <p:ph type="subTitle" idx="1"/>
          </p:nvPr>
        </p:nvSpPr>
        <p:spPr>
          <a:xfrm>
            <a:off x="1524000" y="2233749"/>
            <a:ext cx="9144000" cy="4284617"/>
          </a:xfrm>
        </p:spPr>
        <p:txBody>
          <a:bodyPr/>
          <a:lstStyle/>
          <a:p>
            <a:pPr algn="just">
              <a:lnSpc>
                <a:spcPct val="150000"/>
              </a:lnSpc>
            </a:pPr>
            <a:r>
              <a:rPr lang="en-US" dirty="0">
                <a:latin typeface="Times New Roman" panose="02020603050405020304" pitchFamily="18" charset="0"/>
                <a:cs typeface="Times New Roman" panose="02020603050405020304" pitchFamily="18" charset="0"/>
              </a:rPr>
              <a:t>Customer churn is a crucial activity in rapidly growing and competitive telecommunication sector, due to the high cost of acquiring new customers. </a:t>
            </a:r>
            <a:r>
              <a:rPr lang="en-GB" dirty="0">
                <a:latin typeface="Times New Roman" panose="02020603050405020304" pitchFamily="18" charset="0"/>
                <a:cs typeface="Times New Roman" panose="02020603050405020304" pitchFamily="18" charset="0"/>
              </a:rPr>
              <a:t>Customer churn is definitely bad to a firm ’s profitability. Various strategies can be implemented to eliminate customer churn. </a:t>
            </a:r>
            <a:r>
              <a:rPr lang="en-GB" dirty="0">
                <a:latin typeface="Times New Roman" panose="02020603050405020304" pitchFamily="18" charset="0"/>
                <a:cs typeface="Times New Roman" panose="02020603050405020304" pitchFamily="18" charset="0"/>
              </a:rPr>
              <a:t>The best way to avoid customer churn is for a company to truly know its customers, these includes identifying customers who are at risk of churning and working to improve their satisfaction.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2735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33501"/>
            <a:ext cx="9144000" cy="978626"/>
          </a:xfrm>
        </p:spPr>
        <p:txBody>
          <a:bodyPr/>
          <a:lstStyle/>
          <a:p>
            <a:pPr algn="ctr"/>
            <a:r>
              <a:rPr lang="en-US" sz="4000" b="1" dirty="0">
                <a:latin typeface="Times New Roman" panose="02020603050405020304" pitchFamily="18" charset="0"/>
                <a:cs typeface="Times New Roman" panose="02020603050405020304" pitchFamily="18" charset="0"/>
              </a:rPr>
              <a:t>PROBLEMS AND CHALLENGES</a:t>
            </a:r>
          </a:p>
        </p:txBody>
      </p:sp>
      <p:sp>
        <p:nvSpPr>
          <p:cNvPr id="3" name="Subtitle 2"/>
          <p:cNvSpPr>
            <a:spLocks noGrp="1"/>
          </p:cNvSpPr>
          <p:nvPr>
            <p:ph type="subTitle" idx="1"/>
          </p:nvPr>
        </p:nvSpPr>
        <p:spPr>
          <a:xfrm>
            <a:off x="1524000" y="2495006"/>
            <a:ext cx="9144000" cy="3216478"/>
          </a:xfrm>
        </p:spPr>
        <p:txBody>
          <a:bodyPr/>
          <a:lstStyle/>
          <a:p>
            <a:r>
              <a:rPr lang="en-US" sz="3200" dirty="0">
                <a:latin typeface="Times New Roman" panose="02020603050405020304" pitchFamily="18" charset="0"/>
                <a:cs typeface="Times New Roman" panose="02020603050405020304" pitchFamily="18" charset="0"/>
              </a:rPr>
              <a:t>Some of the challenges faced by Data Scientist and Machine learning engineers in building a model using python are</a:t>
            </a:r>
            <a:r>
              <a:rPr lang="en-US" sz="3200" dirty="0" smtClean="0">
                <a:latin typeface="Times New Roman" panose="02020603050405020304" pitchFamily="18" charset="0"/>
                <a:cs typeface="Times New Roman" panose="02020603050405020304" pitchFamily="18" charset="0"/>
              </a:rPr>
              <a:t>:</a:t>
            </a:r>
          </a:p>
          <a:p>
            <a:pPr marL="457200" indent="-457200">
              <a:buAutoNum type="arabicPeriod"/>
            </a:pPr>
            <a:r>
              <a:rPr lang="en-US" sz="3200" dirty="0" smtClean="0">
                <a:latin typeface="Times New Roman" panose="02020603050405020304" pitchFamily="18" charset="0"/>
                <a:cs typeface="Times New Roman" panose="02020603050405020304" pitchFamily="18" charset="0"/>
              </a:rPr>
              <a:t>Lack </a:t>
            </a:r>
            <a:r>
              <a:rPr lang="en-US" sz="3200" dirty="0">
                <a:latin typeface="Times New Roman" panose="02020603050405020304" pitchFamily="18" charset="0"/>
                <a:cs typeface="Times New Roman" panose="02020603050405020304" pitchFamily="18" charset="0"/>
              </a:rPr>
              <a:t>of a ‘silver bullet’ </a:t>
            </a:r>
            <a:r>
              <a:rPr lang="en-US" sz="3200" dirty="0" smtClean="0">
                <a:latin typeface="Times New Roman" panose="02020603050405020304" pitchFamily="18" charset="0"/>
                <a:cs typeface="Times New Roman" panose="02020603050405020304" pitchFamily="18" charset="0"/>
              </a:rPr>
              <a:t>methodology</a:t>
            </a:r>
          </a:p>
          <a:p>
            <a:pPr marL="457200" indent="-457200">
              <a:buAutoNum type="arabicPeriod" startAt="2"/>
            </a:pPr>
            <a:r>
              <a:rPr lang="en-US" sz="3200" dirty="0" smtClean="0">
                <a:latin typeface="Times New Roman" panose="02020603050405020304" pitchFamily="18" charset="0"/>
                <a:cs typeface="Times New Roman" panose="02020603050405020304" pitchFamily="18" charset="0"/>
              </a:rPr>
              <a:t>Features </a:t>
            </a:r>
            <a:r>
              <a:rPr lang="en-US" sz="3200" dirty="0">
                <a:latin typeface="Times New Roman" panose="02020603050405020304" pitchFamily="18" charset="0"/>
                <a:cs typeface="Times New Roman" panose="02020603050405020304" pitchFamily="18" charset="0"/>
              </a:rPr>
              <a:t>and exploratory </a:t>
            </a:r>
            <a:r>
              <a:rPr lang="en-US" sz="3200" dirty="0" smtClean="0">
                <a:latin typeface="Times New Roman" panose="02020603050405020304" pitchFamily="18" charset="0"/>
                <a:cs typeface="Times New Roman" panose="02020603050405020304" pitchFamily="18" charset="0"/>
              </a:rPr>
              <a:t>analysis</a:t>
            </a:r>
          </a:p>
          <a:p>
            <a:pPr marL="457200" indent="-457200">
              <a:buAutoNum type="arabicPeriod" startAt="2"/>
            </a:pPr>
            <a:r>
              <a:rPr lang="en-US" sz="3200" dirty="0" smtClean="0">
                <a:latin typeface="Times New Roman" panose="02020603050405020304" pitchFamily="18" charset="0"/>
                <a:cs typeface="Times New Roman" panose="02020603050405020304" pitchFamily="18" charset="0"/>
              </a:rPr>
              <a:t>Validating </a:t>
            </a:r>
            <a:r>
              <a:rPr lang="en-US" sz="3200" dirty="0">
                <a:latin typeface="Times New Roman" panose="02020603050405020304" pitchFamily="18" charset="0"/>
                <a:cs typeface="Times New Roman" panose="02020603050405020304" pitchFamily="18" charset="0"/>
              </a:rPr>
              <a:t>churn model </a:t>
            </a:r>
            <a:r>
              <a:rPr lang="en-US" sz="3200" dirty="0" smtClean="0">
                <a:latin typeface="Times New Roman" panose="02020603050405020304" pitchFamily="18" charset="0"/>
                <a:cs typeface="Times New Roman" panose="02020603050405020304" pitchFamily="18" charset="0"/>
              </a:rPr>
              <a:t>performance</a:t>
            </a:r>
          </a:p>
          <a:p>
            <a:pPr marL="457200" indent="-457200">
              <a:buAutoNum type="arabicPeriod" startAt="2"/>
            </a:pPr>
            <a:endParaRPr lang="en-US" dirty="0" smtClean="0"/>
          </a:p>
          <a:p>
            <a:pPr marL="457200" indent="-457200">
              <a:buAutoNum type="arabicPeriod"/>
            </a:pPr>
            <a:endParaRPr lang="en-US" dirty="0"/>
          </a:p>
          <a:p>
            <a:endParaRPr lang="en-US" dirty="0"/>
          </a:p>
        </p:txBody>
      </p:sp>
    </p:spTree>
    <p:extLst>
      <p:ext uri="{BB962C8B-B14F-4D97-AF65-F5344CB8AC3E}">
        <p14:creationId xmlns:p14="http://schemas.microsoft.com/office/powerpoint/2010/main" val="699035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33500"/>
            <a:ext cx="9144000" cy="818857"/>
          </a:xfrm>
        </p:spPr>
        <p:txBody>
          <a:bodyPr/>
          <a:lstStyle/>
          <a:p>
            <a:pPr algn="ctr"/>
            <a:r>
              <a:rPr lang="en-GB" b="1" dirty="0">
                <a:latin typeface="Times New Roman" panose="02020603050405020304" pitchFamily="18" charset="0"/>
                <a:cs typeface="Times New Roman" panose="02020603050405020304" pitchFamily="18" charset="0"/>
              </a:rPr>
              <a:t>METHODOLOGY</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2363373"/>
            <a:ext cx="9144000" cy="3953022"/>
          </a:xfrm>
        </p:spPr>
        <p:txBody>
          <a:bodyPr/>
          <a:lstStyle/>
          <a:p>
            <a:pPr fontAlgn="base"/>
            <a:r>
              <a:rPr lang="en-US" sz="2600" dirty="0" smtClean="0">
                <a:latin typeface="Times New Roman" panose="02020603050405020304" pitchFamily="18" charset="0"/>
                <a:cs typeface="Times New Roman" panose="02020603050405020304" pitchFamily="18" charset="0"/>
              </a:rPr>
              <a:t>The </a:t>
            </a:r>
            <a:r>
              <a:rPr lang="en-US" sz="2600" dirty="0">
                <a:latin typeface="Times New Roman" panose="02020603050405020304" pitchFamily="18" charset="0"/>
                <a:cs typeface="Times New Roman" panose="02020603050405020304" pitchFamily="18" charset="0"/>
              </a:rPr>
              <a:t>followings are steps to be taken in course of </a:t>
            </a:r>
            <a:r>
              <a:rPr lang="en-US" sz="2600" dirty="0">
                <a:latin typeface="Times New Roman" panose="02020603050405020304" pitchFamily="18" charset="0"/>
                <a:cs typeface="Times New Roman" panose="02020603050405020304" pitchFamily="18" charset="0"/>
              </a:rPr>
              <a:t>analysing and predicting customer churn in the Telcom Industry.</a:t>
            </a:r>
          </a:p>
          <a:p>
            <a:pPr marL="457200" lvl="0" indent="-457200" fontAlgn="base">
              <a:buFont typeface="+mj-lt"/>
              <a:buAutoNum type="arabicPeriod"/>
            </a:pPr>
            <a:r>
              <a:rPr lang="en-US" sz="2600" dirty="0">
                <a:latin typeface="Times New Roman" panose="02020603050405020304" pitchFamily="18" charset="0"/>
                <a:cs typeface="Times New Roman" panose="02020603050405020304" pitchFamily="18" charset="0"/>
              </a:rPr>
              <a:t>Descriptive statistics of the dataset</a:t>
            </a:r>
          </a:p>
          <a:p>
            <a:pPr marL="457200" lvl="0" indent="-457200" fontAlgn="base">
              <a:buFont typeface="+mj-lt"/>
              <a:buAutoNum type="arabicPeriod"/>
            </a:pPr>
            <a:r>
              <a:rPr lang="en-US" sz="2600" dirty="0">
                <a:latin typeface="Times New Roman" panose="02020603050405020304" pitchFamily="18" charset="0"/>
                <a:cs typeface="Times New Roman" panose="02020603050405020304" pitchFamily="18" charset="0"/>
              </a:rPr>
              <a:t>Exploratory Data Analysis (univariate and multivariate analysis)</a:t>
            </a:r>
          </a:p>
          <a:p>
            <a:pPr marL="457200" lvl="0" indent="-457200" fontAlgn="base">
              <a:buFont typeface="+mj-lt"/>
              <a:buAutoNum type="arabicPeriod"/>
            </a:pPr>
            <a:r>
              <a:rPr lang="en-US" sz="2600" dirty="0">
                <a:latin typeface="Times New Roman" panose="02020603050405020304" pitchFamily="18" charset="0"/>
                <a:cs typeface="Times New Roman" panose="02020603050405020304" pitchFamily="18" charset="0"/>
              </a:rPr>
              <a:t>Data processing i.e., data cleaning, data normalization, scaling, handling missing values and removal of outliers</a:t>
            </a:r>
          </a:p>
          <a:p>
            <a:pPr marL="457200" lvl="0" indent="-457200" fontAlgn="base">
              <a:buFont typeface="+mj-lt"/>
              <a:buAutoNum type="arabicPeriod"/>
            </a:pPr>
            <a:r>
              <a:rPr lang="en-US" sz="2600" dirty="0">
                <a:latin typeface="Times New Roman" panose="02020603050405020304" pitchFamily="18" charset="0"/>
                <a:cs typeface="Times New Roman" panose="02020603050405020304" pitchFamily="18" charset="0"/>
              </a:rPr>
              <a:t>Describe on which predictive method to use e.g., Linear Regression</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2977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33500"/>
            <a:ext cx="9144000" cy="1448889"/>
          </a:xfrm>
        </p:spPr>
        <p:txBody>
          <a:bodyPr/>
          <a:lstStyle/>
          <a:p>
            <a:r>
              <a:rPr lang="en-GB" b="1" dirty="0">
                <a:latin typeface="Times New Roman" panose="02020603050405020304" pitchFamily="18" charset="0"/>
                <a:cs typeface="Times New Roman" panose="02020603050405020304" pitchFamily="18" charset="0"/>
              </a:rPr>
              <a:t>METHODOLOGY (suite)</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3128009"/>
            <a:ext cx="9144000" cy="2057945"/>
          </a:xfrm>
        </p:spPr>
        <p:txBody>
          <a:bodyPr/>
          <a:lstStyle/>
          <a:p>
            <a:pPr lvl="0" fontAlgn="base">
              <a:lnSpc>
                <a:spcPct val="150000"/>
              </a:lnSpc>
            </a:pPr>
            <a:r>
              <a:rPr lang="en-US" dirty="0">
                <a:latin typeface="Times New Roman" panose="02020603050405020304" pitchFamily="18" charset="0"/>
                <a:cs typeface="Times New Roman" panose="02020603050405020304" pitchFamily="18" charset="0"/>
              </a:rPr>
              <a:t>5. Build and evaluate the models</a:t>
            </a:r>
          </a:p>
          <a:p>
            <a:pPr lvl="0" fontAlgn="base">
              <a:lnSpc>
                <a:spcPct val="150000"/>
              </a:lnSpc>
            </a:pPr>
            <a:r>
              <a:rPr lang="en-US" dirty="0">
                <a:latin typeface="Times New Roman" panose="02020603050405020304" pitchFamily="18" charset="0"/>
                <a:cs typeface="Times New Roman" panose="02020603050405020304" pitchFamily="18" charset="0"/>
              </a:rPr>
              <a:t>6. Compare their performance</a:t>
            </a:r>
          </a:p>
          <a:p>
            <a:pPr lvl="0" fontAlgn="base">
              <a:lnSpc>
                <a:spcPct val="150000"/>
              </a:lnSpc>
            </a:pPr>
            <a:r>
              <a:rPr lang="en-US" dirty="0">
                <a:latin typeface="Times New Roman" panose="02020603050405020304" pitchFamily="18" charset="0"/>
                <a:cs typeface="Times New Roman" panose="02020603050405020304" pitchFamily="18" charset="0"/>
              </a:rPr>
              <a:t>7. Interpret the models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4843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33500"/>
            <a:ext cx="9144000" cy="889195"/>
          </a:xfrm>
        </p:spPr>
        <p:txBody>
          <a:bodyPr/>
          <a:lstStyle/>
          <a:p>
            <a:r>
              <a:rPr lang="en-US" b="1" dirty="0">
                <a:latin typeface="Times New Roman" panose="02020603050405020304" pitchFamily="18" charset="0"/>
                <a:cs typeface="Times New Roman" panose="02020603050405020304" pitchFamily="18" charset="0"/>
              </a:rPr>
              <a:t>Descriptive statistics of the dataset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3999" y="2419642"/>
            <a:ext cx="9392529" cy="3882683"/>
          </a:xfrm>
        </p:spPr>
        <p:txBody>
          <a:bodyPr/>
          <a:lstStyle/>
          <a:p>
            <a:pPr>
              <a:lnSpc>
                <a:spcPct val="150000"/>
              </a:lnSpc>
            </a:pPr>
            <a:r>
              <a:rPr lang="en-GB" dirty="0">
                <a:latin typeface="Times New Roman" panose="02020603050405020304" pitchFamily="18" charset="0"/>
                <a:cs typeface="Times New Roman" panose="02020603050405020304" pitchFamily="18" charset="0"/>
              </a:rPr>
              <a:t>The dataset includes information about</a:t>
            </a:r>
            <a:r>
              <a:rPr lang="en-GB" dirty="0" smtClean="0">
                <a:latin typeface="Times New Roman" panose="02020603050405020304" pitchFamily="18" charset="0"/>
                <a:cs typeface="Times New Roman" panose="02020603050405020304" pitchFamily="18" charset="0"/>
              </a:rPr>
              <a:t>:</a:t>
            </a:r>
          </a:p>
          <a:p>
            <a:pPr marL="342900" lvl="0" indent="-342900" fontAlgn="base">
              <a:lnSpc>
                <a:spcPct val="150000"/>
              </a:lnSpc>
              <a:buFont typeface="Arial" panose="020B0604020202020204" pitchFamily="34" charset="0"/>
              <a:buChar char="•"/>
            </a:pPr>
            <a:r>
              <a:rPr lang="en-GB" sz="2600" dirty="0">
                <a:latin typeface="Times New Roman" panose="02020603050405020304" pitchFamily="18" charset="0"/>
                <a:cs typeface="Times New Roman" panose="02020603050405020304" pitchFamily="18" charset="0"/>
              </a:rPr>
              <a:t>Customers who left within the last month – the column is called Churn Label.</a:t>
            </a:r>
            <a:endParaRPr lang="en-US" sz="2600" dirty="0">
              <a:latin typeface="Times New Roman" panose="02020603050405020304" pitchFamily="18" charset="0"/>
              <a:cs typeface="Times New Roman" panose="02020603050405020304" pitchFamily="18" charset="0"/>
            </a:endParaRPr>
          </a:p>
          <a:p>
            <a:pPr marL="342900" lvl="0" indent="-342900" fontAlgn="base">
              <a:lnSpc>
                <a:spcPct val="150000"/>
              </a:lnSpc>
              <a:buFont typeface="Arial" panose="020B0604020202020204" pitchFamily="34" charset="0"/>
              <a:buChar char="•"/>
            </a:pPr>
            <a:r>
              <a:rPr lang="en-GB" sz="2600" dirty="0">
                <a:latin typeface="Times New Roman" panose="02020603050405020304" pitchFamily="18" charset="0"/>
                <a:cs typeface="Times New Roman" panose="02020603050405020304" pitchFamily="18" charset="0"/>
              </a:rPr>
              <a:t>Services that each customer has signed up for – phone, multiple lines, internet, online security, online backup, device protection, tech support, and streaming TV and movies.</a:t>
            </a:r>
            <a:endParaRPr lang="en-US" sz="26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GB" sz="2600"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324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33500"/>
            <a:ext cx="9144000" cy="939437"/>
          </a:xfrm>
        </p:spPr>
        <p:txBody>
          <a:bodyPr/>
          <a:lstStyle/>
          <a:p>
            <a:r>
              <a:rPr lang="en-GB" b="1" dirty="0" smtClean="0">
                <a:latin typeface="Times New Roman" panose="02020603050405020304" pitchFamily="18" charset="0"/>
                <a:cs typeface="Times New Roman" panose="02020603050405020304" pitchFamily="18" charset="0"/>
              </a:rPr>
              <a:t>METHODOLOGY (suite)</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2599510"/>
            <a:ext cx="9144000" cy="3526970"/>
          </a:xfrm>
        </p:spPr>
        <p:txBody>
          <a:bodyPr/>
          <a:lstStyle/>
          <a:p>
            <a:pPr marL="342900" lvl="0" indent="-342900" fontAlgn="base">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Customer account information - how long they’ve been a customer, contract, payment method, paperless billing, monthly charges, and total charges.</a:t>
            </a:r>
            <a:endParaRPr lang="en-US" dirty="0">
              <a:latin typeface="Times New Roman" panose="02020603050405020304" pitchFamily="18" charset="0"/>
              <a:cs typeface="Times New Roman" panose="02020603050405020304" pitchFamily="18" charset="0"/>
            </a:endParaRPr>
          </a:p>
          <a:p>
            <a:pPr marL="342900" lvl="0" indent="-342900" fontAlgn="base">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Demographic info about customers – gender, age range, and if they have partners and dependents.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6222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33500"/>
            <a:ext cx="9144000" cy="847997"/>
          </a:xfrm>
        </p:spPr>
        <p:txBody>
          <a:bodyPr/>
          <a:lstStyle/>
          <a:p>
            <a:r>
              <a:rPr lang="en-US" dirty="0">
                <a:latin typeface="Times New Roman" panose="02020603050405020304" pitchFamily="18" charset="0"/>
                <a:cs typeface="Times New Roman" panose="02020603050405020304" pitchFamily="18" charset="0"/>
              </a:rPr>
              <a:t>Data Manipulation</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2573383"/>
            <a:ext cx="9144000" cy="1449977"/>
          </a:xfrm>
        </p:spPr>
        <p:txBody>
          <a:bodyPr/>
          <a:lstStyle/>
          <a:p>
            <a:pPr fontAlgn="base">
              <a:lnSpc>
                <a:spcPct val="150000"/>
              </a:lnSpc>
            </a:pPr>
            <a:r>
              <a:rPr lang="en-GB" dirty="0" smtClean="0">
                <a:latin typeface="Times New Roman" panose="02020603050405020304" pitchFamily="18" charset="0"/>
                <a:cs typeface="Times New Roman" panose="02020603050405020304" pitchFamily="18" charset="0"/>
              </a:rPr>
              <a:t>Irrelevant </a:t>
            </a:r>
            <a:r>
              <a:rPr lang="en-GB" dirty="0">
                <a:latin typeface="Times New Roman" panose="02020603050405020304" pitchFamily="18" charset="0"/>
                <a:cs typeface="Times New Roman" panose="02020603050405020304" pitchFamily="18" charset="0"/>
              </a:rPr>
              <a:t>columns were dropped and rows with missing values were also deleted since its just 11 rows.</a:t>
            </a:r>
            <a:endParaRPr lang="en-US" dirty="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6489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33500"/>
            <a:ext cx="9144000" cy="939437"/>
          </a:xfrm>
        </p:spPr>
        <p:txBody>
          <a:bodyPr/>
          <a:lstStyle/>
          <a:p>
            <a:r>
              <a:rPr lang="en-GB" b="1" dirty="0">
                <a:latin typeface="Times New Roman" panose="02020603050405020304" pitchFamily="18" charset="0"/>
                <a:cs typeface="Times New Roman" panose="02020603050405020304" pitchFamily="18" charset="0"/>
              </a:rPr>
              <a:t>Exploratory Data Analysis</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2272937"/>
            <a:ext cx="9144000" cy="4075612"/>
          </a:xfrm>
        </p:spPr>
        <p:txBody>
          <a:bodyPr/>
          <a:lstStyle/>
          <a:p>
            <a:pPr marL="342900" lvl="0" indent="-342900" fontAlgn="base">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Most of the customers have not churned, only 27% out of total customers have churned.</a:t>
            </a:r>
            <a:endParaRPr lang="en-US" dirty="0">
              <a:latin typeface="Times New Roman" panose="02020603050405020304" pitchFamily="18" charset="0"/>
              <a:cs typeface="Times New Roman" panose="02020603050405020304" pitchFamily="18" charset="0"/>
            </a:endParaRPr>
          </a:p>
          <a:p>
            <a:pPr marL="342900" lvl="0" indent="-342900" fontAlgn="base">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Average Monthly charge to customers is around 64.73 with a max of 118.75</a:t>
            </a:r>
          </a:p>
          <a:p>
            <a:pPr marL="342900" lvl="0" indent="-342900" fontAlgn="base">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Median Monthly charges is around 70.35, high Monthly Charges are charged to few customers max of 118.75, there're no outliers at the higher end of the plot as well</a:t>
            </a:r>
            <a:r>
              <a:rPr lang="en-GB"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2406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33500"/>
            <a:ext cx="9144000" cy="1148443"/>
          </a:xfrm>
        </p:spPr>
        <p:txBody>
          <a:bodyPr/>
          <a:lstStyle/>
          <a:p>
            <a:r>
              <a:rPr lang="en-GB" b="1" dirty="0">
                <a:latin typeface="Times New Roman" panose="02020603050405020304" pitchFamily="18" charset="0"/>
                <a:cs typeface="Times New Roman" panose="02020603050405020304" pitchFamily="18" charset="0"/>
              </a:rPr>
              <a:t>Exploratory Data </a:t>
            </a:r>
            <a:r>
              <a:rPr lang="en-GB" b="1" dirty="0" smtClean="0">
                <a:latin typeface="Times New Roman" panose="02020603050405020304" pitchFamily="18" charset="0"/>
                <a:cs typeface="Times New Roman" panose="02020603050405020304" pitchFamily="18" charset="0"/>
              </a:rPr>
              <a:t>Analysis (suite)</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2690949"/>
            <a:ext cx="9144000" cy="3670662"/>
          </a:xfrm>
        </p:spPr>
        <p:txBody>
          <a:bodyPr/>
          <a:lstStyle/>
          <a:p>
            <a:pPr marL="342900" lvl="0" indent="-342900" fontAlgn="base">
              <a:lnSpc>
                <a:spcPct val="150000"/>
              </a:lnSpc>
              <a:buFont typeface="Arial" panose="020B0604020202020204" pitchFamily="34" charset="0"/>
              <a:buChar char="•"/>
            </a:pPr>
            <a:r>
              <a:rPr lang="en-GB" sz="2200" dirty="0">
                <a:latin typeface="Times New Roman" panose="02020603050405020304" pitchFamily="18" charset="0"/>
                <a:cs typeface="Times New Roman" panose="02020603050405020304" pitchFamily="18" charset="0"/>
              </a:rPr>
              <a:t>From the analysis above, about 50% of the customers have a partner, while only 30% of the total customers have dependents.</a:t>
            </a:r>
            <a:endParaRPr lang="en-US" sz="2200" dirty="0">
              <a:latin typeface="Times New Roman" panose="02020603050405020304" pitchFamily="18" charset="0"/>
              <a:cs typeface="Times New Roman" panose="02020603050405020304" pitchFamily="18" charset="0"/>
            </a:endParaRPr>
          </a:p>
          <a:p>
            <a:pPr marL="342900" lvl="0" indent="-342900" fontAlgn="base">
              <a:lnSpc>
                <a:spcPct val="150000"/>
              </a:lnSpc>
              <a:buFont typeface="Arial" panose="020B0604020202020204" pitchFamily="34" charset="0"/>
              <a:buChar char="•"/>
            </a:pPr>
            <a:r>
              <a:rPr lang="en-GB" sz="2200" dirty="0">
                <a:latin typeface="Times New Roman" panose="02020603050405020304" pitchFamily="18" charset="0"/>
                <a:cs typeface="Times New Roman" panose="02020603050405020304" pitchFamily="18" charset="0"/>
              </a:rPr>
              <a:t>we can see that a lot of customers have been with the telecom company for just a month, while quite a many are there for about 72 months.</a:t>
            </a:r>
            <a:endParaRPr lang="en-US" sz="2200" dirty="0">
              <a:latin typeface="Times New Roman" panose="02020603050405020304" pitchFamily="18" charset="0"/>
              <a:cs typeface="Times New Roman" panose="02020603050405020304" pitchFamily="18" charset="0"/>
            </a:endParaRPr>
          </a:p>
          <a:p>
            <a:pPr marL="342900" lvl="0" indent="-342900" fontAlgn="base">
              <a:lnSpc>
                <a:spcPct val="150000"/>
              </a:lnSpc>
              <a:buFont typeface="Arial" panose="020B0604020202020204" pitchFamily="34" charset="0"/>
              <a:buChar char="•"/>
            </a:pPr>
            <a:r>
              <a:rPr lang="en-GB" sz="2200" dirty="0">
                <a:latin typeface="Times New Roman" panose="02020603050405020304" pitchFamily="18" charset="0"/>
                <a:cs typeface="Times New Roman" panose="02020603050405020304" pitchFamily="18" charset="0"/>
              </a:rPr>
              <a:t>Major customers who moved out were having Electronic Check as Payment Method.</a:t>
            </a:r>
            <a:endParaRPr lang="en-US" sz="2200" dirty="0">
              <a:latin typeface="Times New Roman" panose="02020603050405020304" pitchFamily="18" charset="0"/>
              <a:cs typeface="Times New Roman" panose="02020603050405020304" pitchFamily="18" charset="0"/>
            </a:endParaRPr>
          </a:p>
          <a:p>
            <a:pPr>
              <a:lnSpc>
                <a:spcPct val="100000"/>
              </a:lnSpc>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3299239"/>
      </p:ext>
    </p:extLst>
  </p:cSld>
  <p:clrMapOvr>
    <a:masterClrMapping/>
  </p:clrMapOvr>
</p:sld>
</file>

<file path=ppt/theme/theme1.xml><?xml version="1.0" encoding="utf-8"?>
<a:theme xmlns:a="http://schemas.openxmlformats.org/drawingml/2006/main" name="Get Started with 3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Autofit/>
      </a:bodyPr>
      <a:lstStyle>
        <a:defPPr marL="0" indent="0" algn="l">
          <a:lnSpc>
            <a:spcPts val="1800"/>
          </a:lnSpc>
          <a:spcAft>
            <a:spcPts val="600"/>
          </a:spcAft>
          <a:buNone/>
          <a:defRPr sz="1200" dirty="0" smtClean="0">
            <a:solidFill>
              <a:prstClr val="black">
                <a:lumMod val="75000"/>
                <a:lumOff val="25000"/>
              </a:prstClr>
            </a:solidFill>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TM16411177_Bring Your Presentations_win32_mlw - v3" id="{DE0A717D-0B12-4D44-8613-A03A4CD6D7EE}" vid="{30B64ACD-7D47-478C-8DC1-E97D1D0752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480f6609812271f56e53f2aff71704">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b48d77c16982ba2890c3fe2b4c067b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8A56FF6-92BD-46DE-9059-01B9F08E8880}">
  <ds:schemaRefs>
    <ds:schemaRef ds:uri="http://schemas.microsoft.com/sharepoint/v3/contenttype/forms"/>
  </ds:schemaRefs>
</ds:datastoreItem>
</file>

<file path=customXml/itemProps2.xml><?xml version="1.0" encoding="utf-8"?>
<ds:datastoreItem xmlns:ds="http://schemas.openxmlformats.org/officeDocument/2006/customXml" ds:itemID="{FB90717D-CB20-4004-8DD0-01756D9D039A}">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C620A972-1CDD-4EF3-89C2-EBD9E5E1FD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Bring your presentations to life with 3D</Template>
  <TotalTime>0</TotalTime>
  <Words>999</Words>
  <Application>Microsoft Office PowerPoint</Application>
  <PresentationFormat>Widescreen</PresentationFormat>
  <Paragraphs>57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Segoe UI</vt:lpstr>
      <vt:lpstr>Segoe UI Light</vt:lpstr>
      <vt:lpstr>Times New Roman</vt:lpstr>
      <vt:lpstr>Get Started with 3D</vt:lpstr>
      <vt:lpstr>CUSTOMER CHURN PREDICTION IN TELECOM INDUSTRY</vt:lpstr>
      <vt:lpstr>PROBLEMS AND CHALLENGES</vt:lpstr>
      <vt:lpstr>METHODOLOGY </vt:lpstr>
      <vt:lpstr>METHODOLOGY (suite)</vt:lpstr>
      <vt:lpstr>Descriptive statistics of the dataset </vt:lpstr>
      <vt:lpstr>METHODOLOGY (suite)</vt:lpstr>
      <vt:lpstr>Data Manipulation </vt:lpstr>
      <vt:lpstr>Exploratory Data Analysis </vt:lpstr>
      <vt:lpstr>Exploratory Data Analysis (suite) </vt:lpstr>
      <vt:lpstr>Exploratory Data Analysis (suite)</vt:lpstr>
      <vt:lpstr>Model Evaluation  </vt:lpstr>
      <vt:lpstr>Note to the Model Evaluation</vt:lpstr>
      <vt:lpstr>Note to the Model Evaluation (suite)</vt:lpstr>
      <vt:lpstr>CUSTOMER RETENTION PROGRAM  </vt:lpstr>
      <vt:lpstr>CUSTOMER RETENTION PROGRAM (Suite)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2022-02-04T07:04:46Z</dcterms:created>
  <dcterms:modified xsi:type="dcterms:W3CDTF">2022-02-04T10:56:52Z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