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2" r:id="rId3"/>
    <p:sldId id="277" r:id="rId4"/>
    <p:sldId id="278" r:id="rId5"/>
    <p:sldId id="285" r:id="rId6"/>
    <p:sldId id="284" r:id="rId7"/>
    <p:sldId id="279" r:id="rId8"/>
    <p:sldId id="281" r:id="rId9"/>
    <p:sldId id="280" r:id="rId10"/>
    <p:sldId id="270" r:id="rId1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2A04-2EDF-4278-8E6B-CAC75FB51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22EC339-B920-4461-A881-6D61B83CE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34566630-CA7B-4203-8A9F-02519CED54F1}"/>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5" name="Footer Placeholder 4">
            <a:extLst>
              <a:ext uri="{FF2B5EF4-FFF2-40B4-BE49-F238E27FC236}">
                <a16:creationId xmlns:a16="http://schemas.microsoft.com/office/drawing/2014/main" id="{2ED578A8-A352-4027-A463-145BE122D8D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7BC9393-E1D5-4F57-A0FF-C30E0E807597}"/>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300441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4AF0-7F2D-40FB-A7E1-B87B062B6E0D}"/>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B1A10B8-815D-4A95-B23D-39CEECA18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2AFD7EC-E444-46BC-85A4-D54A7B206CA6}"/>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5" name="Footer Placeholder 4">
            <a:extLst>
              <a:ext uri="{FF2B5EF4-FFF2-40B4-BE49-F238E27FC236}">
                <a16:creationId xmlns:a16="http://schemas.microsoft.com/office/drawing/2014/main" id="{FD5BACB7-CCA0-4E24-85C4-FA74DC8D849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BD1B247-080D-44A1-89F0-6E6064E227E0}"/>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8265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B3F23-D4E2-49F4-89B9-6358F92904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AC868F5-27DB-45F7-8395-330C7084BF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A690FEB-2F20-4C64-94D5-32337830600F}"/>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5" name="Footer Placeholder 4">
            <a:extLst>
              <a:ext uri="{FF2B5EF4-FFF2-40B4-BE49-F238E27FC236}">
                <a16:creationId xmlns:a16="http://schemas.microsoft.com/office/drawing/2014/main" id="{0B29384D-78E6-493B-87C6-8722BD36934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046D812-061D-472A-8399-B3FEF56A6FD0}"/>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268430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BE9F-8F19-4BB1-B6D7-6D150528CD53}"/>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97D62CD-B070-4B4A-B087-4B1C91CA8E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B41885D-A130-4949-8B1D-C72CF1BF1EAD}"/>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5" name="Footer Placeholder 4">
            <a:extLst>
              <a:ext uri="{FF2B5EF4-FFF2-40B4-BE49-F238E27FC236}">
                <a16:creationId xmlns:a16="http://schemas.microsoft.com/office/drawing/2014/main" id="{3A5DF876-ECAF-4D1B-B09C-D5F286522D1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F49DD5F-D2F4-422C-80AF-62B8A8C28D56}"/>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13315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6736-BFCC-4229-BDF7-BCCA9255D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34158682-CD09-4014-97C4-9C59FCC98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2F76B-0771-4A84-B3DD-C6DB293C0C4A}"/>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5" name="Footer Placeholder 4">
            <a:extLst>
              <a:ext uri="{FF2B5EF4-FFF2-40B4-BE49-F238E27FC236}">
                <a16:creationId xmlns:a16="http://schemas.microsoft.com/office/drawing/2014/main" id="{441FF659-9DDB-4B5A-8666-6D87953C42A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231CC2A-4124-49F6-A5C3-4528259AE4E3}"/>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10253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2D15-EC4A-4738-A50A-66B522923FF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F1DCB58-66D5-4051-8096-61C2475195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B92EEE6A-30FF-4AC2-9886-EFBCEA362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C9D61CBF-FB24-4695-ABDF-447A7E96C9FB}"/>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6" name="Footer Placeholder 5">
            <a:extLst>
              <a:ext uri="{FF2B5EF4-FFF2-40B4-BE49-F238E27FC236}">
                <a16:creationId xmlns:a16="http://schemas.microsoft.com/office/drawing/2014/main" id="{B8654080-55BC-4D9B-B928-F7135F4199C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0F8E17F-1926-4494-B6F2-1ED01B791534}"/>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78478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F863-61DB-4DE5-BA98-FC24E8D89E65}"/>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8E0A1E7-1AA1-4CD9-B6F0-976AE83F3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9778B-619C-4AE1-96EB-62765FC5F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961E7233-7A6D-4CB2-AD01-CFE17338D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33C2D4-A0EE-42D8-AF55-F3194F9E06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4E51224D-E634-4159-90E0-C7A3F0076E58}"/>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8" name="Footer Placeholder 7">
            <a:extLst>
              <a:ext uri="{FF2B5EF4-FFF2-40B4-BE49-F238E27FC236}">
                <a16:creationId xmlns:a16="http://schemas.microsoft.com/office/drawing/2014/main" id="{1733CD7C-997B-4444-9C74-9D118ED6565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46BB3B98-D37B-4669-82B8-C1A8828D5BAF}"/>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181589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E866-3CB2-4257-9BB1-6A90FAB2367D}"/>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14480549-4307-4FE8-9A79-E53E9259303A}"/>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4" name="Footer Placeholder 3">
            <a:extLst>
              <a:ext uri="{FF2B5EF4-FFF2-40B4-BE49-F238E27FC236}">
                <a16:creationId xmlns:a16="http://schemas.microsoft.com/office/drawing/2014/main" id="{081371A0-BE8C-4956-84F2-6F9E3F9C7679}"/>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6D74A508-C9F8-42FA-B4D3-28B8E4A5A7F9}"/>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100847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0360E-EA2B-4E39-BB19-09688DA2A331}"/>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3" name="Footer Placeholder 2">
            <a:extLst>
              <a:ext uri="{FF2B5EF4-FFF2-40B4-BE49-F238E27FC236}">
                <a16:creationId xmlns:a16="http://schemas.microsoft.com/office/drawing/2014/main" id="{0827F8BD-EDC0-4A97-AEE0-29D24B49B633}"/>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8BB9B6C3-7214-493E-BA98-14771517E445}"/>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35958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9E58-1897-4DE7-8F73-6F8768C65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8507B0AF-83EC-482D-A58E-C1D3C9131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09AE2A29-BE1B-4FCC-B549-4D1F205EB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EC0B7-8877-4A02-8444-7D6E7EE0FF74}"/>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6" name="Footer Placeholder 5">
            <a:extLst>
              <a:ext uri="{FF2B5EF4-FFF2-40B4-BE49-F238E27FC236}">
                <a16:creationId xmlns:a16="http://schemas.microsoft.com/office/drawing/2014/main" id="{8CEE1695-E31A-4D97-BE93-881CF8DA251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9900511-A256-4FB8-B5FA-6FB9CCA1B0B9}"/>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209984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1679-E22B-4C08-9D4A-85C9A5DD5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F6B753F2-9862-417E-A5E8-6728A29C2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1FA1FE46-CE1B-4370-9CBD-CBF3C267F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FE874-A3BD-4502-BF9C-89F42E11E199}"/>
              </a:ext>
            </a:extLst>
          </p:cNvPr>
          <p:cNvSpPr>
            <a:spLocks noGrp="1"/>
          </p:cNvSpPr>
          <p:nvPr>
            <p:ph type="dt" sz="half" idx="10"/>
          </p:nvPr>
        </p:nvSpPr>
        <p:spPr/>
        <p:txBody>
          <a:bodyPr/>
          <a:lstStyle/>
          <a:p>
            <a:fld id="{5D8DC92E-3460-4CA1-B9E9-267224F46F1E}" type="datetimeFigureOut">
              <a:rPr lang="en-NG" smtClean="0"/>
              <a:t>06/06/2022</a:t>
            </a:fld>
            <a:endParaRPr lang="en-NG"/>
          </a:p>
        </p:txBody>
      </p:sp>
      <p:sp>
        <p:nvSpPr>
          <p:cNvPr id="6" name="Footer Placeholder 5">
            <a:extLst>
              <a:ext uri="{FF2B5EF4-FFF2-40B4-BE49-F238E27FC236}">
                <a16:creationId xmlns:a16="http://schemas.microsoft.com/office/drawing/2014/main" id="{C84B5474-91DF-4A88-BEE7-1B772800452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A0FFDC9-2403-4314-8B55-CEDCCE5463E7}"/>
              </a:ext>
            </a:extLst>
          </p:cNvPr>
          <p:cNvSpPr>
            <a:spLocks noGrp="1"/>
          </p:cNvSpPr>
          <p:nvPr>
            <p:ph type="sldNum" sz="quarter" idx="12"/>
          </p:nvPr>
        </p:nvSpPr>
        <p:spPr/>
        <p:txBody>
          <a:bodyPr/>
          <a:lstStyle/>
          <a:p>
            <a:fld id="{BA682A27-3F48-4160-8D26-51BAA709CF12}" type="slidenum">
              <a:rPr lang="en-NG" smtClean="0"/>
              <a:t>‹#›</a:t>
            </a:fld>
            <a:endParaRPr lang="en-NG"/>
          </a:p>
        </p:txBody>
      </p:sp>
    </p:spTree>
    <p:extLst>
      <p:ext uri="{BB962C8B-B14F-4D97-AF65-F5344CB8AC3E}">
        <p14:creationId xmlns:p14="http://schemas.microsoft.com/office/powerpoint/2010/main" val="992475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FD9E8-8BC0-48FD-9773-6848D7C14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D783E78C-6C99-47C6-947D-F313BD186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84A1DB2-92D3-41B5-96BC-34FCA945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DC92E-3460-4CA1-B9E9-267224F46F1E}" type="datetimeFigureOut">
              <a:rPr lang="en-NG" smtClean="0"/>
              <a:t>06/06/2022</a:t>
            </a:fld>
            <a:endParaRPr lang="en-NG"/>
          </a:p>
        </p:txBody>
      </p:sp>
      <p:sp>
        <p:nvSpPr>
          <p:cNvPr id="5" name="Footer Placeholder 4">
            <a:extLst>
              <a:ext uri="{FF2B5EF4-FFF2-40B4-BE49-F238E27FC236}">
                <a16:creationId xmlns:a16="http://schemas.microsoft.com/office/drawing/2014/main" id="{C2401043-FF1A-4E56-B3AB-51C611F58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528C96D9-EB1D-4ADD-B5D8-735849C91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82A27-3F48-4160-8D26-51BAA709CF12}" type="slidenum">
              <a:rPr lang="en-NG" smtClean="0"/>
              <a:t>‹#›</a:t>
            </a:fld>
            <a:endParaRPr lang="en-NG"/>
          </a:p>
        </p:txBody>
      </p:sp>
    </p:spTree>
    <p:extLst>
      <p:ext uri="{BB962C8B-B14F-4D97-AF65-F5344CB8AC3E}">
        <p14:creationId xmlns:p14="http://schemas.microsoft.com/office/powerpoint/2010/main" val="4187561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thebluediamondgallery.com/handwriting/t/thank-you.html"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kaggle.com/datasets/kamilpytlak/personal-key-indicators-of-heart-disease?resource=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572492" y="2071316"/>
            <a:ext cx="11048007" cy="4635046"/>
          </a:xfrm>
        </p:spPr>
        <p:txBody>
          <a:bodyPr anchor="t">
            <a:normAutofit/>
          </a:bodyPr>
          <a:lstStyle/>
          <a:p>
            <a:pPr marL="0" indent="0" algn="ctr">
              <a:lnSpc>
                <a:spcPct val="150000"/>
              </a:lnSpc>
              <a:spcBef>
                <a:spcPts val="1200"/>
              </a:spcBef>
              <a:buNone/>
            </a:pPr>
            <a:r>
              <a:rPr lang="en-GB" sz="3200" b="1" kern="0" dirty="0">
                <a:latin typeface="Times New Roman" panose="02020603050405020304" pitchFamily="18" charset="0"/>
                <a:cs typeface="Times New Roman" panose="02020603050405020304" pitchFamily="18" charset="0"/>
              </a:rPr>
              <a:t>CONTEMPORARY TECHNOLOGY UNIVERSITY</a:t>
            </a:r>
            <a:endParaRPr lang="en-US" sz="3200" b="1" kern="0" dirty="0">
              <a:latin typeface="Times New Roman" panose="02020603050405020304" pitchFamily="18" charset="0"/>
              <a:cs typeface="Times New Roman" panose="02020603050405020304" pitchFamily="18" charset="0"/>
            </a:endParaRPr>
          </a:p>
          <a:p>
            <a:pPr marL="0" indent="0">
              <a:buNone/>
            </a:pPr>
            <a:r>
              <a:rPr lang="en-US" sz="2800" b="1" dirty="0">
                <a:latin typeface="Arial-BoldMT"/>
                <a:ea typeface="Calibri" panose="020F0502020204030204" pitchFamily="34" charset="0"/>
                <a:cs typeface="Arial" panose="020B0604020202020204" pitchFamily="34" charset="0"/>
              </a:rPr>
              <a:t>				</a:t>
            </a:r>
          </a:p>
          <a:p>
            <a:pPr marL="0" indent="0" algn="ctr">
              <a:buNone/>
            </a:pPr>
            <a:r>
              <a:rPr lang="en-US" sz="2800" b="1" dirty="0">
                <a:latin typeface="Arial-BoldMT"/>
                <a:ea typeface="Calibri" panose="020F0502020204030204" pitchFamily="34" charset="0"/>
                <a:cs typeface="Arial" panose="020B0604020202020204" pitchFamily="34" charset="0"/>
              </a:rPr>
              <a:t>DATA CLEANING COURSE PROJECT</a:t>
            </a:r>
          </a:p>
          <a:p>
            <a:pPr marL="0" indent="0" algn="ctr">
              <a:buNone/>
            </a:pPr>
            <a:endParaRPr lang="en-US" sz="2800" b="1" dirty="0">
              <a:latin typeface="Arial-BoldMT"/>
              <a:ea typeface="Calibri" panose="020F0502020204030204" pitchFamily="34" charset="0"/>
              <a:cs typeface="Arial" panose="020B0604020202020204" pitchFamily="34" charset="0"/>
            </a:endParaRPr>
          </a:p>
          <a:p>
            <a:pPr marL="0" indent="0" algn="ctr">
              <a:buNone/>
            </a:pPr>
            <a:r>
              <a:rPr lang="en-US" sz="2400" b="1" dirty="0">
                <a:latin typeface="Arial-BoldMT"/>
                <a:ea typeface="Calibri" panose="020F0502020204030204" pitchFamily="34" charset="0"/>
                <a:cs typeface="Arial" panose="020B0604020202020204" pitchFamily="34" charset="0"/>
              </a:rPr>
              <a:t>OLAOLUWA EZEKIEL JOAQUIM</a:t>
            </a:r>
          </a:p>
          <a:p>
            <a:pPr marL="0" indent="0" algn="ctr">
              <a:buNone/>
            </a:pPr>
            <a:endParaRPr lang="en-US" sz="2400" b="1" dirty="0">
              <a:latin typeface="Arial-BoldMT"/>
              <a:ea typeface="Calibri" panose="020F0502020204030204" pitchFamily="34" charset="0"/>
              <a:cs typeface="Arial" panose="020B0604020202020204" pitchFamily="34" charset="0"/>
            </a:endParaRPr>
          </a:p>
          <a:p>
            <a:pPr marL="0" indent="0" algn="ctr">
              <a:buNone/>
            </a:pPr>
            <a:r>
              <a:rPr lang="en-US" sz="2400" b="1" dirty="0">
                <a:latin typeface="Arial-BoldMT"/>
                <a:ea typeface="Calibri" panose="020F0502020204030204" pitchFamily="34" charset="0"/>
                <a:cs typeface="Arial" panose="020B0604020202020204" pitchFamily="34" charset="0"/>
              </a:rPr>
              <a:t>202201029</a:t>
            </a:r>
          </a:p>
          <a:p>
            <a:pPr marL="0" indent="0" algn="ctr">
              <a:buNone/>
            </a:pPr>
            <a:endParaRPr lang="en-US" sz="2400" b="1" dirty="0">
              <a:latin typeface="Arial-BoldMT"/>
              <a:ea typeface="Calibri" panose="020F0502020204030204" pitchFamily="34" charset="0"/>
              <a:cs typeface="Arial" panose="020B0604020202020204" pitchFamily="34" charset="0"/>
            </a:endParaRPr>
          </a:p>
          <a:p>
            <a:pPr marL="0" indent="0" algn="ctr">
              <a:buNone/>
            </a:pPr>
            <a:r>
              <a:rPr lang="en-US" sz="1800" b="1" dirty="0">
                <a:latin typeface="Arial-BoldMT"/>
                <a:ea typeface="Calibri" panose="020F0502020204030204" pitchFamily="34" charset="0"/>
                <a:cs typeface="Arial" panose="020B0604020202020204" pitchFamily="34" charset="0"/>
              </a:rPr>
              <a:t>05/06/2022</a:t>
            </a:r>
          </a:p>
          <a:p>
            <a:pPr marL="0" indent="0" algn="r">
              <a:lnSpc>
                <a:spcPct val="150000"/>
              </a:lnSpc>
              <a:spcBef>
                <a:spcPts val="1200"/>
              </a:spcBef>
              <a:buNone/>
            </a:pPr>
            <a:endParaRPr lang="en-GB" sz="2400" b="1" dirty="0">
              <a:latin typeface="Calibri" panose="020F0502020204030204" pitchFamily="34" charset="0"/>
              <a:cs typeface="Arial" panose="020B0604020202020204" pitchFamily="34" charset="0"/>
            </a:endParaRPr>
          </a:p>
          <a:p>
            <a:pPr marL="0" indent="0">
              <a:spcAft>
                <a:spcPts val="800"/>
              </a:spcAft>
              <a:buNone/>
            </a:pPr>
            <a:endParaRPr lang="en-NG" sz="1700"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7655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0C988C-FAAD-4B22-8BA7-6B5DEFD8D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838201" y="489287"/>
            <a:ext cx="5114150" cy="5687676"/>
          </a:xfrm>
        </p:spPr>
        <p:txBody>
          <a:bodyPr>
            <a:normAutofit/>
          </a:bodyPr>
          <a:lstStyle/>
          <a:p>
            <a:pPr fontAlgn="base"/>
            <a:endParaRPr lang="en-GB" sz="1800" dirty="0">
              <a:effectLst/>
              <a:latin typeface="Times New Roman" panose="02020603050405020304" pitchFamily="18" charset="0"/>
              <a:ea typeface="Times New Roman" panose="02020603050405020304" pitchFamily="18" charset="0"/>
            </a:endParaRPr>
          </a:p>
          <a:p>
            <a:pPr marL="0" indent="0" fontAlgn="base">
              <a:buNone/>
            </a:pPr>
            <a:endParaRPr lang="en-NG" sz="1800" dirty="0">
              <a:effectLst/>
              <a:latin typeface="Times New Roman" panose="02020603050405020304" pitchFamily="18" charset="0"/>
              <a:ea typeface="Times New Roman" panose="02020603050405020304" pitchFamily="18" charset="0"/>
            </a:endParaRPr>
          </a:p>
          <a:p>
            <a:pPr marL="0" indent="0">
              <a:spcBef>
                <a:spcPts val="1200"/>
              </a:spcBef>
              <a:buNone/>
            </a:pPr>
            <a:endParaRPr lang="en-NG" sz="1800" dirty="0">
              <a:effectLst/>
              <a:latin typeface="Times New Roman" panose="02020603050405020304" pitchFamily="18" charset="0"/>
              <a:ea typeface="Times New Roman" panose="02020603050405020304" pitchFamily="18" charset="0"/>
            </a:endParaRPr>
          </a:p>
          <a:p>
            <a:pPr marL="0" indent="0">
              <a:spcAft>
                <a:spcPts val="800"/>
              </a:spcAft>
              <a:buNone/>
            </a:pPr>
            <a:endParaRPr lang="en-GB" sz="1800" dirty="0">
              <a:latin typeface="Times New Roman" panose="02020603050405020304" pitchFamily="18" charset="0"/>
              <a:cs typeface="Arial" panose="020B0604020202020204" pitchFamily="34" charset="0"/>
            </a:endParaRPr>
          </a:p>
          <a:p>
            <a:pPr marL="0" indent="0">
              <a:spcBef>
                <a:spcPts val="1200"/>
              </a:spcBef>
              <a:spcAft>
                <a:spcPts val="800"/>
              </a:spcAft>
              <a:buNone/>
            </a:pPr>
            <a:endParaRPr lang="en-NG" sz="1800" dirty="0">
              <a:latin typeface="Times New Roman" panose="02020603050405020304" pitchFamily="18" charset="0"/>
              <a:cs typeface="Arial" panose="020B0604020202020204" pitchFamily="34" charset="0"/>
            </a:endParaRPr>
          </a:p>
        </p:txBody>
      </p:sp>
      <p:sp>
        <p:nvSpPr>
          <p:cNvPr id="21" name="Oval 20">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2635" y="2507215"/>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432189" flipV="1">
            <a:off x="7537061" y="1878543"/>
            <a:ext cx="4592562" cy="4592562"/>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descr="Text, whiteboard&#10;&#10;Description automatically generated">
            <a:extLst>
              <a:ext uri="{FF2B5EF4-FFF2-40B4-BE49-F238E27FC236}">
                <a16:creationId xmlns:a16="http://schemas.microsoft.com/office/drawing/2014/main" id="{DDDDD4C2-B233-4F83-9A4B-D85E813C576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2080" y="0"/>
            <a:ext cx="11704320" cy="6858000"/>
          </a:xfrm>
          <a:prstGeom prst="rect">
            <a:avLst/>
          </a:prstGeom>
        </p:spPr>
      </p:pic>
      <p:sp>
        <p:nvSpPr>
          <p:cNvPr id="6" name="TextBox 5">
            <a:extLst>
              <a:ext uri="{FF2B5EF4-FFF2-40B4-BE49-F238E27FC236}">
                <a16:creationId xmlns:a16="http://schemas.microsoft.com/office/drawing/2014/main" id="{3A08C726-D0E8-42BE-8925-E6691AF8FC86}"/>
              </a:ext>
            </a:extLst>
          </p:cNvPr>
          <p:cNvSpPr txBox="1"/>
          <p:nvPr/>
        </p:nvSpPr>
        <p:spPr>
          <a:xfrm>
            <a:off x="952500" y="6858000"/>
            <a:ext cx="10287000" cy="230832"/>
          </a:xfrm>
          <a:prstGeom prst="rect">
            <a:avLst/>
          </a:prstGeom>
          <a:noFill/>
        </p:spPr>
        <p:txBody>
          <a:bodyPr wrap="square" rtlCol="0">
            <a:spAutoFit/>
          </a:bodyPr>
          <a:lstStyle/>
          <a:p>
            <a:r>
              <a:rPr lang="en-NG" sz="900">
                <a:hlinkClick r:id="rId3" tooltip="http://www.thebluediamondgallery.com/handwriting/t/thank-you.html"/>
              </a:rPr>
              <a:t>This Photo</a:t>
            </a:r>
            <a:r>
              <a:rPr lang="en-NG" sz="900"/>
              <a:t> by Unknown Author is licensed under </a:t>
            </a:r>
            <a:r>
              <a:rPr lang="en-NG" sz="900">
                <a:hlinkClick r:id="rId4" tooltip="https://creativecommons.org/licenses/by-sa/3.0/"/>
              </a:rPr>
              <a:t>CC BY-SA</a:t>
            </a:r>
            <a:endParaRPr lang="en-NG" sz="900"/>
          </a:p>
        </p:txBody>
      </p:sp>
    </p:spTree>
    <p:extLst>
      <p:ext uri="{BB962C8B-B14F-4D97-AF65-F5344CB8AC3E}">
        <p14:creationId xmlns:p14="http://schemas.microsoft.com/office/powerpoint/2010/main" val="297530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572493" y="2071316"/>
            <a:ext cx="6713552" cy="4119172"/>
          </a:xfrm>
        </p:spPr>
        <p:txBody>
          <a:bodyPr anchor="t">
            <a:normAutofit/>
          </a:bodyPr>
          <a:lstStyle/>
          <a:p>
            <a:pPr marL="0" indent="0">
              <a:spcBef>
                <a:spcPts val="1200"/>
              </a:spcBef>
              <a:buNone/>
            </a:pPr>
            <a:r>
              <a:rPr lang="en-NG" sz="1700" b="1" kern="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 When using data, most people agree that your insights and analysis are only as good as the data you are using. Essentially, garbage data in is garbage analysis out. </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Data cleaning, also referred to as data cleansing and data scrubbing, is one of the most important steps for your organization if you want to create a culture around quality data decision-making.</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For this project analysis, dataset was downloaded from Kaggle on </a:t>
            </a:r>
            <a:r>
              <a:rPr lang="en-GB" sz="1700" b="1" u="sng" dirty="0">
                <a:latin typeface="Times New Roman" panose="02020603050405020304" pitchFamily="18" charset="0"/>
                <a:cs typeface="Arial" panose="020B0604020202020204" pitchFamily="34" charset="0"/>
              </a:rPr>
              <a:t>Heart disease.</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The link to the dataset is </a:t>
            </a:r>
            <a:r>
              <a:rPr lang="en-GB" sz="1700" dirty="0">
                <a:latin typeface="Times New Roman" panose="02020603050405020304" pitchFamily="18" charset="0"/>
                <a:cs typeface="Arial" panose="020B0604020202020204" pitchFamily="34" charset="0"/>
                <a:hlinkClick r:id="rId2"/>
              </a:rPr>
              <a:t>here</a:t>
            </a:r>
            <a:endParaRPr lang="en-GB" sz="1700" dirty="0">
              <a:latin typeface="Times New Roman" panose="02020603050405020304" pitchFamily="18" charset="0"/>
              <a:cs typeface="Arial" panose="020B0604020202020204" pitchFamily="34" charset="0"/>
            </a:endParaRP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This dataset was used to explain  my clear understanding of the data cleaning process</a:t>
            </a:r>
          </a:p>
          <a:p>
            <a:pPr marL="0" indent="0">
              <a:spcAft>
                <a:spcPts val="800"/>
              </a:spcAft>
              <a:buNone/>
            </a:pPr>
            <a:endParaRPr lang="en-NG" sz="1700" dirty="0">
              <a:latin typeface="Times New Roman" panose="02020603050405020304" pitchFamily="18" charset="0"/>
              <a:cs typeface="Arial" panose="020B0604020202020204" pitchFamily="34" charset="0"/>
            </a:endParaRPr>
          </a:p>
        </p:txBody>
      </p:sp>
      <p:pic>
        <p:nvPicPr>
          <p:cNvPr id="4" name="Picture 3" descr="Text, whiteboard&#10;&#10;Description automatically generated">
            <a:extLst>
              <a:ext uri="{FF2B5EF4-FFF2-40B4-BE49-F238E27FC236}">
                <a16:creationId xmlns:a16="http://schemas.microsoft.com/office/drawing/2014/main" id="{37231706-D826-E21A-7C5E-EAA2AA21C34A}"/>
              </a:ext>
            </a:extLst>
          </p:cNvPr>
          <p:cNvPicPr>
            <a:picLocks noChangeAspect="1"/>
          </p:cNvPicPr>
          <p:nvPr/>
        </p:nvPicPr>
        <p:blipFill rotWithShape="1">
          <a:blip r:embed="rId3">
            <a:extLst>
              <a:ext uri="{28A0092B-C50C-407E-A947-70E740481C1C}">
                <a14:useLocalDpi xmlns:a14="http://schemas.microsoft.com/office/drawing/2010/main" val="0"/>
              </a:ext>
            </a:extLst>
          </a:blip>
          <a:srcRect l="32007" r="3972" b="-1"/>
          <a:stretch/>
        </p:blipFill>
        <p:spPr>
          <a:xfrm>
            <a:off x="7675658" y="2093976"/>
            <a:ext cx="3941064" cy="4096512"/>
          </a:xfrm>
          <a:prstGeom prst="rect">
            <a:avLst/>
          </a:prstGeom>
        </p:spPr>
      </p:pic>
    </p:spTree>
    <p:extLst>
      <p:ext uri="{BB962C8B-B14F-4D97-AF65-F5344CB8AC3E}">
        <p14:creationId xmlns:p14="http://schemas.microsoft.com/office/powerpoint/2010/main" val="130493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572493" y="2071316"/>
            <a:ext cx="6713552" cy="4119172"/>
          </a:xfrm>
        </p:spPr>
        <p:txBody>
          <a:bodyPr anchor="t">
            <a:normAutofit/>
          </a:bodyPr>
          <a:lstStyle/>
          <a:p>
            <a:pPr marL="0" indent="0">
              <a:spcBef>
                <a:spcPts val="1200"/>
              </a:spcBef>
              <a:buNone/>
            </a:pPr>
            <a:r>
              <a:rPr lang="en-GB" sz="1700" b="1" kern="0" dirty="0">
                <a:latin typeface="Times New Roman" panose="02020603050405020304" pitchFamily="18" charset="0"/>
                <a:ea typeface="Times New Roman" panose="02020603050405020304" pitchFamily="18" charset="0"/>
                <a:cs typeface="Times New Roman" panose="02020603050405020304" pitchFamily="18" charset="0"/>
              </a:rPr>
              <a:t>PROBLEM STATEMENT </a:t>
            </a:r>
            <a:endParaRPr lang="en-NG"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800"/>
              </a:spcAft>
              <a:buNone/>
            </a:pPr>
            <a:r>
              <a:rPr lang="en-GB" sz="1700" dirty="0">
                <a:latin typeface="Times New Roman" panose="02020603050405020304" pitchFamily="18" charset="0"/>
                <a:cs typeface="Arial" panose="020B0604020202020204" pitchFamily="34" charset="0"/>
              </a:rPr>
              <a:t>There wasn’t much of a problem while working on the project but few of the challenges are stated below:</a:t>
            </a:r>
          </a:p>
          <a:p>
            <a:pPr marL="0" indent="0">
              <a:spcAft>
                <a:spcPts val="800"/>
              </a:spcAft>
              <a:buNone/>
            </a:pPr>
            <a:endParaRPr lang="en-GB" sz="1700" dirty="0">
              <a:latin typeface="Times New Roman" panose="02020603050405020304" pitchFamily="18" charset="0"/>
              <a:cs typeface="Arial" panose="020B0604020202020204" pitchFamily="34" charset="0"/>
            </a:endParaRP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Getting dataset that matches the stated requirement as well as fit to ones area of research interest.</a:t>
            </a:r>
          </a:p>
          <a:p>
            <a:pPr marL="0" indent="0">
              <a:spcAft>
                <a:spcPts val="800"/>
              </a:spcAft>
              <a:buNone/>
            </a:pPr>
            <a:endParaRPr lang="en-GB" sz="1700" dirty="0">
              <a:latin typeface="Times New Roman" panose="02020603050405020304" pitchFamily="18" charset="0"/>
              <a:cs typeface="Arial" panose="020B0604020202020204" pitchFamily="34" charset="0"/>
            </a:endParaRP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Understanding the dataset is important to aid better analysis and decision making such as deciding which dataset is important and how the data can best be cleaned based on ones understanding of data cleaning.</a:t>
            </a:r>
          </a:p>
          <a:p>
            <a:pPr marL="0" indent="0">
              <a:spcAft>
                <a:spcPts val="800"/>
              </a:spcAft>
              <a:buNone/>
            </a:pPr>
            <a:endParaRPr lang="en-GB" sz="1700" dirty="0">
              <a:latin typeface="Times New Roman" panose="02020603050405020304" pitchFamily="18" charset="0"/>
              <a:cs typeface="Arial" panose="020B0604020202020204" pitchFamily="34" charset="0"/>
            </a:endParaRPr>
          </a:p>
          <a:p>
            <a:pPr marL="0" indent="0">
              <a:spcAft>
                <a:spcPts val="800"/>
              </a:spcAft>
              <a:buNone/>
            </a:pPr>
            <a:endParaRPr lang="en-NG" sz="1700" dirty="0">
              <a:latin typeface="Times New Roman" panose="02020603050405020304" pitchFamily="18" charset="0"/>
              <a:cs typeface="Arial" panose="020B0604020202020204" pitchFamily="34" charset="0"/>
            </a:endParaRPr>
          </a:p>
        </p:txBody>
      </p:sp>
      <p:pic>
        <p:nvPicPr>
          <p:cNvPr id="4" name="Picture 3" descr="Text, whiteboard&#10;&#10;Description automatically generated">
            <a:extLst>
              <a:ext uri="{FF2B5EF4-FFF2-40B4-BE49-F238E27FC236}">
                <a16:creationId xmlns:a16="http://schemas.microsoft.com/office/drawing/2014/main" id="{37231706-D826-E21A-7C5E-EAA2AA21C34A}"/>
              </a:ext>
            </a:extLst>
          </p:cNvPr>
          <p:cNvPicPr>
            <a:picLocks noChangeAspect="1"/>
          </p:cNvPicPr>
          <p:nvPr/>
        </p:nvPicPr>
        <p:blipFill rotWithShape="1">
          <a:blip r:embed="rId2">
            <a:extLst>
              <a:ext uri="{28A0092B-C50C-407E-A947-70E740481C1C}">
                <a14:useLocalDpi xmlns:a14="http://schemas.microsoft.com/office/drawing/2010/main" val="0"/>
              </a:ext>
            </a:extLst>
          </a:blip>
          <a:srcRect l="32007" r="3972" b="-1"/>
          <a:stretch/>
        </p:blipFill>
        <p:spPr>
          <a:xfrm>
            <a:off x="7675658" y="2093976"/>
            <a:ext cx="3941064" cy="4096512"/>
          </a:xfrm>
          <a:prstGeom prst="rect">
            <a:avLst/>
          </a:prstGeom>
        </p:spPr>
      </p:pic>
    </p:spTree>
    <p:extLst>
      <p:ext uri="{BB962C8B-B14F-4D97-AF65-F5344CB8AC3E}">
        <p14:creationId xmlns:p14="http://schemas.microsoft.com/office/powerpoint/2010/main" val="411636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572493" y="2071316"/>
            <a:ext cx="6713552" cy="4119172"/>
          </a:xfrm>
        </p:spPr>
        <p:txBody>
          <a:bodyPr anchor="t">
            <a:normAutofit/>
          </a:bodyPr>
          <a:lstStyle/>
          <a:p>
            <a:pPr marL="0" indent="0">
              <a:spcBef>
                <a:spcPts val="1200"/>
              </a:spcBef>
              <a:buNone/>
            </a:pPr>
            <a:r>
              <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rPr>
              <a:t>METHODOLOGY</a:t>
            </a:r>
          </a:p>
          <a:p>
            <a:pPr marL="0" indent="0">
              <a:spcBef>
                <a:spcPts val="1200"/>
              </a:spcBef>
              <a:buNone/>
            </a:pPr>
            <a:endParaRPr lang="en-NG"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Importing Important libraries and dataset</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Performing an initial analysis of the dataset </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Finding potential outliers in the dataset</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Looking for data inconsistencies and repairing if any exist</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Identifying missing values and duly treating the columns or rows</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Visualizing of dataset</a:t>
            </a:r>
          </a:p>
          <a:p>
            <a:pPr>
              <a:spcAft>
                <a:spcPts val="800"/>
              </a:spcAft>
              <a:buFont typeface="Wingdings" panose="05000000000000000000" pitchFamily="2" charset="2"/>
              <a:buChar char="§"/>
            </a:pPr>
            <a:r>
              <a:rPr lang="en-GB" sz="1700" dirty="0">
                <a:latin typeface="Times New Roman" panose="02020603050405020304" pitchFamily="18" charset="0"/>
                <a:cs typeface="Arial" panose="020B0604020202020204" pitchFamily="34" charset="0"/>
              </a:rPr>
              <a:t>Providing data summaries</a:t>
            </a:r>
          </a:p>
          <a:p>
            <a:pPr marL="0" indent="0">
              <a:spcAft>
                <a:spcPts val="800"/>
              </a:spcAft>
              <a:buNone/>
            </a:pPr>
            <a:endParaRPr lang="en-NG" sz="1700" dirty="0">
              <a:latin typeface="Times New Roman" panose="02020603050405020304" pitchFamily="18" charset="0"/>
              <a:cs typeface="Arial" panose="020B0604020202020204" pitchFamily="34" charset="0"/>
            </a:endParaRPr>
          </a:p>
        </p:txBody>
      </p:sp>
      <p:pic>
        <p:nvPicPr>
          <p:cNvPr id="4" name="Picture 3" descr="Text, whiteboard&#10;&#10;Description automatically generated">
            <a:extLst>
              <a:ext uri="{FF2B5EF4-FFF2-40B4-BE49-F238E27FC236}">
                <a16:creationId xmlns:a16="http://schemas.microsoft.com/office/drawing/2014/main" id="{37231706-D826-E21A-7C5E-EAA2AA21C34A}"/>
              </a:ext>
            </a:extLst>
          </p:cNvPr>
          <p:cNvPicPr>
            <a:picLocks noChangeAspect="1"/>
          </p:cNvPicPr>
          <p:nvPr/>
        </p:nvPicPr>
        <p:blipFill rotWithShape="1">
          <a:blip r:embed="rId2">
            <a:extLst>
              <a:ext uri="{28A0092B-C50C-407E-A947-70E740481C1C}">
                <a14:useLocalDpi xmlns:a14="http://schemas.microsoft.com/office/drawing/2010/main" val="0"/>
              </a:ext>
            </a:extLst>
          </a:blip>
          <a:srcRect l="32007" r="3972" b="-1"/>
          <a:stretch/>
        </p:blipFill>
        <p:spPr>
          <a:xfrm>
            <a:off x="7675658" y="2093976"/>
            <a:ext cx="3941064" cy="4096512"/>
          </a:xfrm>
          <a:prstGeom prst="rect">
            <a:avLst/>
          </a:prstGeom>
        </p:spPr>
      </p:pic>
    </p:spTree>
    <p:extLst>
      <p:ext uri="{BB962C8B-B14F-4D97-AF65-F5344CB8AC3E}">
        <p14:creationId xmlns:p14="http://schemas.microsoft.com/office/powerpoint/2010/main" val="268845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572493" y="1817751"/>
            <a:ext cx="6695082" cy="4697349"/>
          </a:xfrm>
        </p:spPr>
        <p:txBody>
          <a:bodyPr anchor="t">
            <a:normAutofit fontScale="62500" lnSpcReduction="20000"/>
          </a:bodyPr>
          <a:lstStyle/>
          <a:p>
            <a:pPr marL="0" indent="0">
              <a:spcBef>
                <a:spcPts val="1200"/>
              </a:spcBef>
              <a:buNone/>
            </a:pPr>
            <a:r>
              <a:rPr lang="en-GB" sz="2900" b="1" kern="0"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GB" sz="2900" b="1" kern="0" dirty="0">
                <a:latin typeface="Times New Roman" panose="02020603050405020304" pitchFamily="18" charset="0"/>
                <a:ea typeface="Times New Roman" panose="02020603050405020304" pitchFamily="18" charset="0"/>
                <a:cs typeface="Times New Roman" panose="02020603050405020304" pitchFamily="18" charset="0"/>
              </a:rPr>
              <a:t>INFORMATION</a:t>
            </a:r>
          </a:p>
          <a:p>
            <a:pPr marL="0" indent="0">
              <a:spcBef>
                <a:spcPts val="1200"/>
              </a:spcBef>
              <a:buNone/>
            </a:pPr>
            <a:endParaRPr lang="en-GB" sz="2400" dirty="0">
              <a:latin typeface="Times New Roman" panose="02020603050405020304" pitchFamily="18" charset="0"/>
              <a:cs typeface="Arial" panose="020B0604020202020204" pitchFamily="34" charset="0"/>
            </a:endParaRPr>
          </a:p>
          <a:p>
            <a:pPr>
              <a:spcBef>
                <a:spcPts val="1200"/>
              </a:spcBef>
              <a:buFont typeface="Wingdings" panose="05000000000000000000" pitchFamily="2" charset="2"/>
              <a:buChar char="§"/>
            </a:pPr>
            <a:r>
              <a:rPr lang="en-GB" sz="2400" dirty="0" err="1">
                <a:latin typeface="Times New Roman" panose="02020603050405020304" pitchFamily="18" charset="0"/>
                <a:cs typeface="Arial" panose="020B0604020202020204" pitchFamily="34" charset="0"/>
              </a:rPr>
              <a:t>HeartDisease</a:t>
            </a:r>
            <a:r>
              <a:rPr lang="en-GB" sz="2400" dirty="0">
                <a:latin typeface="Times New Roman" panose="02020603050405020304" pitchFamily="18" charset="0"/>
                <a:cs typeface="Arial" panose="020B0604020202020204" pitchFamily="34" charset="0"/>
              </a:rPr>
              <a:t> : Respondents that have ever reported having coronary heart disease (CHD) or myocardial infarction (MI)</a:t>
            </a:r>
          </a:p>
          <a:p>
            <a:pPr>
              <a:spcBef>
                <a:spcPts val="1200"/>
              </a:spcBef>
              <a:buFont typeface="Wingdings" panose="05000000000000000000" pitchFamily="2" charset="2"/>
              <a:buChar char="§"/>
            </a:pPr>
            <a:r>
              <a:rPr lang="en-GB" sz="2400" dirty="0">
                <a:latin typeface="Times New Roman" panose="02020603050405020304" pitchFamily="18" charset="0"/>
                <a:cs typeface="Arial" panose="020B0604020202020204" pitchFamily="34" charset="0"/>
              </a:rPr>
              <a:t>BMI: Body Mass Index (BMI)</a:t>
            </a:r>
          </a:p>
          <a:p>
            <a:pPr>
              <a:spcBef>
                <a:spcPts val="1200"/>
              </a:spcBef>
              <a:buFont typeface="Wingdings" panose="05000000000000000000" pitchFamily="2" charset="2"/>
              <a:buChar char="§"/>
            </a:pPr>
            <a:r>
              <a:rPr lang="en-GB" sz="2400" dirty="0">
                <a:latin typeface="Times New Roman" panose="02020603050405020304" pitchFamily="18" charset="0"/>
                <a:cs typeface="Arial" panose="020B0604020202020204" pitchFamily="34" charset="0"/>
              </a:rPr>
              <a:t>Smoking: Have you smoked at least 100 cigarettes in your entire life? </a:t>
            </a:r>
          </a:p>
          <a:p>
            <a:pPr>
              <a:spcBef>
                <a:spcPts val="1200"/>
              </a:spcBef>
              <a:buFont typeface="Wingdings" panose="05000000000000000000" pitchFamily="2" charset="2"/>
              <a:buChar char="§"/>
            </a:pPr>
            <a:r>
              <a:rPr lang="en-GB" sz="2400" dirty="0" err="1">
                <a:latin typeface="Times New Roman" panose="02020603050405020304" pitchFamily="18" charset="0"/>
                <a:cs typeface="Arial" panose="020B0604020202020204" pitchFamily="34" charset="0"/>
              </a:rPr>
              <a:t>AlcoholDrinking</a:t>
            </a:r>
            <a:r>
              <a:rPr lang="en-GB" sz="2400" dirty="0">
                <a:latin typeface="Times New Roman" panose="02020603050405020304" pitchFamily="18" charset="0"/>
                <a:cs typeface="Arial" panose="020B0604020202020204" pitchFamily="34" charset="0"/>
              </a:rPr>
              <a:t>: Heavy drinkers (adult men having more than 14 drinks per week and adult women having more than 7 drinks per week</a:t>
            </a:r>
          </a:p>
          <a:p>
            <a:pPr>
              <a:spcBef>
                <a:spcPts val="1200"/>
              </a:spcBef>
              <a:buFont typeface="Wingdings" panose="05000000000000000000" pitchFamily="2" charset="2"/>
              <a:buChar char="§"/>
            </a:pPr>
            <a:r>
              <a:rPr lang="en-GB" sz="2400" dirty="0">
                <a:latin typeface="Times New Roman" panose="02020603050405020304" pitchFamily="18" charset="0"/>
                <a:cs typeface="Arial" panose="020B0604020202020204" pitchFamily="34" charset="0"/>
              </a:rPr>
              <a:t>Stroke: (Ever told) (you had) a stroke?</a:t>
            </a:r>
          </a:p>
          <a:p>
            <a:pPr>
              <a:spcBef>
                <a:spcPts val="1200"/>
              </a:spcBef>
              <a:buFont typeface="Wingdings" panose="05000000000000000000" pitchFamily="2" charset="2"/>
              <a:buChar char="§"/>
            </a:pPr>
            <a:r>
              <a:rPr lang="en-GB" sz="2400" dirty="0" err="1">
                <a:latin typeface="Times New Roman" panose="02020603050405020304" pitchFamily="18" charset="0"/>
                <a:cs typeface="Arial" panose="020B0604020202020204" pitchFamily="34" charset="0"/>
              </a:rPr>
              <a:t>PhysicalHealth</a:t>
            </a:r>
            <a:r>
              <a:rPr lang="en-GB" sz="2400" dirty="0">
                <a:latin typeface="Times New Roman" panose="02020603050405020304" pitchFamily="18" charset="0"/>
                <a:cs typeface="Arial" panose="020B0604020202020204" pitchFamily="34" charset="0"/>
              </a:rPr>
              <a:t>: Now thinking about your physical health, which includes physical illness and injury, for how many days during the past 30 days was your physical health not good? (0-30 days)</a:t>
            </a:r>
          </a:p>
          <a:p>
            <a:pPr>
              <a:spcBef>
                <a:spcPts val="1200"/>
              </a:spcBef>
              <a:buFont typeface="Wingdings" panose="05000000000000000000" pitchFamily="2" charset="2"/>
              <a:buChar char="§"/>
            </a:pPr>
            <a:r>
              <a:rPr lang="en-GB" sz="2400" dirty="0" err="1">
                <a:latin typeface="Times New Roman" panose="02020603050405020304" pitchFamily="18" charset="0"/>
                <a:cs typeface="Arial" panose="020B0604020202020204" pitchFamily="34" charset="0"/>
              </a:rPr>
              <a:t>MentalHealth</a:t>
            </a:r>
            <a:r>
              <a:rPr lang="en-GB" sz="2400" dirty="0">
                <a:latin typeface="Times New Roman" panose="02020603050405020304" pitchFamily="18" charset="0"/>
                <a:cs typeface="Arial" panose="020B0604020202020204" pitchFamily="34" charset="0"/>
              </a:rPr>
              <a:t>: Thinking about your mental health, for how many days during the past 30 days was your mental health not good? (0-30 days)</a:t>
            </a:r>
          </a:p>
          <a:p>
            <a:pPr>
              <a:spcBef>
                <a:spcPts val="1200"/>
              </a:spcBef>
              <a:buFont typeface="Wingdings" panose="05000000000000000000" pitchFamily="2" charset="2"/>
              <a:buChar char="§"/>
            </a:pPr>
            <a:r>
              <a:rPr lang="en-GB" sz="2400" dirty="0" err="1">
                <a:latin typeface="Times New Roman" panose="02020603050405020304" pitchFamily="18" charset="0"/>
                <a:cs typeface="Arial" panose="020B0604020202020204" pitchFamily="34" charset="0"/>
              </a:rPr>
              <a:t>DiffWalking</a:t>
            </a:r>
            <a:r>
              <a:rPr lang="en-GB" sz="2400" dirty="0">
                <a:latin typeface="Times New Roman" panose="02020603050405020304" pitchFamily="18" charset="0"/>
                <a:cs typeface="Arial" panose="020B0604020202020204" pitchFamily="34" charset="0"/>
              </a:rPr>
              <a:t>: Do you have serious difficulty walking or climbing stairs?</a:t>
            </a:r>
          </a:p>
          <a:p>
            <a:pPr>
              <a:spcBef>
                <a:spcPts val="1200"/>
              </a:spcBef>
              <a:buFont typeface="Wingdings" panose="05000000000000000000" pitchFamily="2" charset="2"/>
              <a:buChar char="§"/>
            </a:pPr>
            <a:r>
              <a:rPr lang="en-GB" sz="2400" dirty="0">
                <a:latin typeface="Times New Roman" panose="02020603050405020304" pitchFamily="18" charset="0"/>
                <a:cs typeface="Arial" panose="020B0604020202020204" pitchFamily="34" charset="0"/>
              </a:rPr>
              <a:t>Sex: Are you male or female?</a:t>
            </a:r>
          </a:p>
          <a:p>
            <a:pPr>
              <a:spcBef>
                <a:spcPts val="1200"/>
              </a:spcBef>
              <a:buFont typeface="Wingdings" panose="05000000000000000000" pitchFamily="2" charset="2"/>
              <a:buChar char="§"/>
            </a:pPr>
            <a:r>
              <a:rPr lang="en-GB" sz="2400" dirty="0" err="1">
                <a:latin typeface="Times New Roman" panose="02020603050405020304" pitchFamily="18" charset="0"/>
                <a:cs typeface="Arial" panose="020B0604020202020204" pitchFamily="34" charset="0"/>
              </a:rPr>
              <a:t>AgeCategory</a:t>
            </a:r>
            <a:r>
              <a:rPr lang="en-GB" sz="2400" dirty="0">
                <a:latin typeface="Times New Roman" panose="02020603050405020304" pitchFamily="18" charset="0"/>
                <a:cs typeface="Arial" panose="020B0604020202020204" pitchFamily="34" charset="0"/>
              </a:rPr>
              <a:t>: age </a:t>
            </a:r>
            <a:r>
              <a:rPr lang="en-GB" sz="2400">
                <a:latin typeface="Times New Roman" panose="02020603050405020304" pitchFamily="18" charset="0"/>
                <a:cs typeface="Arial" panose="020B0604020202020204" pitchFamily="34" charset="0"/>
              </a:rPr>
              <a:t>of respondents</a:t>
            </a:r>
            <a:endParaRPr lang="en-GB" sz="2400" dirty="0">
              <a:latin typeface="Times New Roman" panose="02020603050405020304" pitchFamily="18" charset="0"/>
              <a:cs typeface="Arial" panose="020B0604020202020204" pitchFamily="34" charset="0"/>
            </a:endParaRPr>
          </a:p>
          <a:p>
            <a:pPr marL="0" indent="0">
              <a:spcBef>
                <a:spcPts val="1200"/>
              </a:spcBef>
              <a:buNone/>
            </a:pPr>
            <a:endPar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1200"/>
              </a:spcBef>
              <a:buNone/>
            </a:pPr>
            <a:endParaRPr lang="en-NG"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descr="Text, whiteboard&#10;&#10;Description automatically generated">
            <a:extLst>
              <a:ext uri="{FF2B5EF4-FFF2-40B4-BE49-F238E27FC236}">
                <a16:creationId xmlns:a16="http://schemas.microsoft.com/office/drawing/2014/main" id="{37231706-D826-E21A-7C5E-EAA2AA21C34A}"/>
              </a:ext>
            </a:extLst>
          </p:cNvPr>
          <p:cNvPicPr>
            <a:picLocks noChangeAspect="1"/>
          </p:cNvPicPr>
          <p:nvPr/>
        </p:nvPicPr>
        <p:blipFill rotWithShape="1">
          <a:blip r:embed="rId2">
            <a:extLst>
              <a:ext uri="{28A0092B-C50C-407E-A947-70E740481C1C}">
                <a14:useLocalDpi xmlns:a14="http://schemas.microsoft.com/office/drawing/2010/main" val="0"/>
              </a:ext>
            </a:extLst>
          </a:blip>
          <a:srcRect l="32007" r="3972" b="-1"/>
          <a:stretch/>
        </p:blipFill>
        <p:spPr>
          <a:xfrm>
            <a:off x="7675658" y="2093976"/>
            <a:ext cx="3941064" cy="4096512"/>
          </a:xfrm>
          <a:prstGeom prst="rect">
            <a:avLst/>
          </a:prstGeom>
        </p:spPr>
      </p:pic>
    </p:spTree>
    <p:extLst>
      <p:ext uri="{BB962C8B-B14F-4D97-AF65-F5344CB8AC3E}">
        <p14:creationId xmlns:p14="http://schemas.microsoft.com/office/powerpoint/2010/main" val="165444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538906" y="1902714"/>
            <a:ext cx="6695082" cy="4287774"/>
          </a:xfrm>
        </p:spPr>
        <p:txBody>
          <a:bodyPr anchor="t">
            <a:normAutofit/>
          </a:bodyPr>
          <a:lstStyle/>
          <a:p>
            <a:pPr marL="0" indent="0">
              <a:spcBef>
                <a:spcPts val="1200"/>
              </a:spcBef>
              <a:buNone/>
            </a:pP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GB" sz="1800" b="1" kern="0" dirty="0">
                <a:latin typeface="Times New Roman" panose="02020603050405020304" pitchFamily="18" charset="0"/>
                <a:ea typeface="Times New Roman" panose="02020603050405020304" pitchFamily="18" charset="0"/>
                <a:cs typeface="Times New Roman" panose="02020603050405020304" pitchFamily="18" charset="0"/>
              </a:rPr>
              <a:t>INFORMATION</a:t>
            </a:r>
          </a:p>
          <a:p>
            <a:pPr marL="0" indent="0">
              <a:spcBef>
                <a:spcPts val="1200"/>
              </a:spcBef>
              <a:buNone/>
            </a:pPr>
            <a:endPar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buFont typeface="Wingdings" panose="05000000000000000000" pitchFamily="2" charset="2"/>
              <a:buChar char="§"/>
            </a:pPr>
            <a:r>
              <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rPr>
              <a:t>Race: Imputed race/ethnicity value</a:t>
            </a:r>
          </a:p>
          <a:p>
            <a:pPr>
              <a:spcBef>
                <a:spcPts val="1200"/>
              </a:spcBef>
              <a:buFont typeface="Wingdings" panose="05000000000000000000" pitchFamily="2" charset="2"/>
              <a:buChar char="§"/>
            </a:pPr>
            <a:r>
              <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rPr>
              <a:t>Diabetic: (Ever told) (you had) diabetes?</a:t>
            </a:r>
          </a:p>
          <a:p>
            <a:pPr>
              <a:spcBef>
                <a:spcPts val="1200"/>
              </a:spcBef>
              <a:buFont typeface="Wingdings" panose="05000000000000000000" pitchFamily="2" charset="2"/>
              <a:buChar char="§"/>
            </a:pPr>
            <a:r>
              <a:rPr lang="en-GB"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PhysicalActivity</a:t>
            </a:r>
            <a:r>
              <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rPr>
              <a:t>: Adults who reported doing physical activity or exercise during the past 30 days other than their regular job</a:t>
            </a:r>
          </a:p>
          <a:p>
            <a:pPr>
              <a:spcBef>
                <a:spcPts val="1200"/>
              </a:spcBef>
              <a:buFont typeface="Wingdings" panose="05000000000000000000" pitchFamily="2" charset="2"/>
              <a:buChar char="§"/>
            </a:pPr>
            <a:r>
              <a:rPr lang="en-GB"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GenHealth</a:t>
            </a:r>
            <a:r>
              <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rPr>
              <a:t>: Would you say that in general your health is...</a:t>
            </a:r>
          </a:p>
          <a:p>
            <a:pPr>
              <a:spcBef>
                <a:spcPts val="1200"/>
              </a:spcBef>
              <a:buFont typeface="Wingdings" panose="05000000000000000000" pitchFamily="2" charset="2"/>
              <a:buChar char="§"/>
            </a:pPr>
            <a:r>
              <a:rPr lang="en-GB"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SleepTime</a:t>
            </a:r>
            <a:r>
              <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rPr>
              <a:t>: On average, how many hours of sleep do you get in a 24-hour period?</a:t>
            </a:r>
          </a:p>
          <a:p>
            <a:pPr>
              <a:spcBef>
                <a:spcPts val="1200"/>
              </a:spcBef>
              <a:buFont typeface="Wingdings" panose="05000000000000000000" pitchFamily="2" charset="2"/>
              <a:buChar char="§"/>
            </a:pPr>
            <a:r>
              <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rPr>
              <a:t>Asthma: (Ever told) (you had) asthma?</a:t>
            </a:r>
          </a:p>
          <a:p>
            <a:pPr>
              <a:spcBef>
                <a:spcPts val="1200"/>
              </a:spcBef>
              <a:buFont typeface="Wingdings" panose="05000000000000000000" pitchFamily="2" charset="2"/>
              <a:buChar char="§"/>
            </a:pPr>
            <a:r>
              <a:rPr lang="en-GB"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KidneyDisease</a:t>
            </a:r>
            <a:r>
              <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rPr>
              <a:t>: Not including kidney stones, bladder infection or incontinence, were you ever told you had kidney disease?</a:t>
            </a:r>
          </a:p>
          <a:p>
            <a:pPr>
              <a:spcBef>
                <a:spcPts val="1200"/>
              </a:spcBef>
              <a:buFont typeface="Wingdings" panose="05000000000000000000" pitchFamily="2" charset="2"/>
              <a:buChar char="§"/>
            </a:pPr>
            <a:r>
              <a:rPr lang="en-GB"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SkinCancer</a:t>
            </a:r>
            <a:r>
              <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rPr>
              <a:t>: (Ever told) (you had) skin cancer?</a:t>
            </a:r>
          </a:p>
          <a:p>
            <a:pPr marL="0" indent="0">
              <a:spcBef>
                <a:spcPts val="1200"/>
              </a:spcBef>
              <a:buNone/>
            </a:pPr>
            <a:endParaRPr lang="en-NG"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descr="Text, whiteboard&#10;&#10;Description automatically generated">
            <a:extLst>
              <a:ext uri="{FF2B5EF4-FFF2-40B4-BE49-F238E27FC236}">
                <a16:creationId xmlns:a16="http://schemas.microsoft.com/office/drawing/2014/main" id="{37231706-D826-E21A-7C5E-EAA2AA21C34A}"/>
              </a:ext>
            </a:extLst>
          </p:cNvPr>
          <p:cNvPicPr>
            <a:picLocks noChangeAspect="1"/>
          </p:cNvPicPr>
          <p:nvPr/>
        </p:nvPicPr>
        <p:blipFill rotWithShape="1">
          <a:blip r:embed="rId2">
            <a:extLst>
              <a:ext uri="{28A0092B-C50C-407E-A947-70E740481C1C}">
                <a14:useLocalDpi xmlns:a14="http://schemas.microsoft.com/office/drawing/2010/main" val="0"/>
              </a:ext>
            </a:extLst>
          </a:blip>
          <a:srcRect l="32007" r="3972" b="-1"/>
          <a:stretch/>
        </p:blipFill>
        <p:spPr>
          <a:xfrm>
            <a:off x="7675658" y="2093976"/>
            <a:ext cx="3941064" cy="4096512"/>
          </a:xfrm>
          <a:prstGeom prst="rect">
            <a:avLst/>
          </a:prstGeom>
        </p:spPr>
      </p:pic>
    </p:spTree>
    <p:extLst>
      <p:ext uri="{BB962C8B-B14F-4D97-AF65-F5344CB8AC3E}">
        <p14:creationId xmlns:p14="http://schemas.microsoft.com/office/powerpoint/2010/main" val="130685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572493" y="2071316"/>
            <a:ext cx="6713552" cy="4119172"/>
          </a:xfrm>
        </p:spPr>
        <p:txBody>
          <a:bodyPr anchor="t">
            <a:normAutofit fontScale="92500" lnSpcReduction="10000"/>
          </a:bodyPr>
          <a:lstStyle/>
          <a:p>
            <a:pPr marL="0" indent="0">
              <a:spcBef>
                <a:spcPts val="1200"/>
              </a:spcBef>
              <a:buNone/>
            </a:pPr>
            <a:r>
              <a:rPr lang="en-GB" sz="1700" b="1" kern="0" dirty="0">
                <a:latin typeface="Times New Roman" panose="02020603050405020304" pitchFamily="18" charset="0"/>
                <a:ea typeface="Times New Roman" panose="02020603050405020304" pitchFamily="18" charset="0"/>
                <a:cs typeface="Times New Roman" panose="02020603050405020304" pitchFamily="18" charset="0"/>
              </a:rPr>
              <a:t>FEW SUMMARY INSIGHT</a:t>
            </a:r>
            <a:endPar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First, the data types are as follows. When I checked df.info(), there are </a:t>
            </a:r>
            <a:r>
              <a:rPr lang="en-GB" sz="1700" kern="0" dirty="0">
                <a:latin typeface="Times New Roman" panose="02020603050405020304" pitchFamily="18" charset="0"/>
                <a:ea typeface="Times New Roman" panose="02020603050405020304" pitchFamily="18" charset="0"/>
                <a:cs typeface="Times New Roman" panose="02020603050405020304" pitchFamily="18" charset="0"/>
              </a:rPr>
              <a:t>less than 1% </a:t>
            </a: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 null values in the dataset, and the data is mixed with object and float type columns. This is a mixture of numeric and categorical data.</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The outcome variable is heavily underrepresented: 91,4% for no Heart decease and only 8,6% for Heart decease. </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Physical and Mental Health are still heavily skewed. </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We can see only 4 columns out of 18 are numerical. Majority of the data are categorical or boolean.</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BMI - Slightly right-skewed.</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Physical Health &amp; Mental Health - Mostly zero value and value of 30. The distributions are completely not normal.</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Sleep Time - Generally normal, with some outliers more than 12 hours.</a:t>
            </a:r>
            <a:b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NG" sz="17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descr="Text, whiteboard&#10;&#10;Description automatically generated">
            <a:extLst>
              <a:ext uri="{FF2B5EF4-FFF2-40B4-BE49-F238E27FC236}">
                <a16:creationId xmlns:a16="http://schemas.microsoft.com/office/drawing/2014/main" id="{37231706-D826-E21A-7C5E-EAA2AA21C34A}"/>
              </a:ext>
            </a:extLst>
          </p:cNvPr>
          <p:cNvPicPr>
            <a:picLocks noChangeAspect="1"/>
          </p:cNvPicPr>
          <p:nvPr/>
        </p:nvPicPr>
        <p:blipFill rotWithShape="1">
          <a:blip r:embed="rId2">
            <a:extLst>
              <a:ext uri="{28A0092B-C50C-407E-A947-70E740481C1C}">
                <a14:useLocalDpi xmlns:a14="http://schemas.microsoft.com/office/drawing/2010/main" val="0"/>
              </a:ext>
            </a:extLst>
          </a:blip>
          <a:srcRect l="32007" r="3972" b="-1"/>
          <a:stretch/>
        </p:blipFill>
        <p:spPr>
          <a:xfrm>
            <a:off x="7675658" y="2093976"/>
            <a:ext cx="3941064" cy="4096512"/>
          </a:xfrm>
          <a:prstGeom prst="rect">
            <a:avLst/>
          </a:prstGeom>
        </p:spPr>
      </p:pic>
    </p:spTree>
    <p:extLst>
      <p:ext uri="{BB962C8B-B14F-4D97-AF65-F5344CB8AC3E}">
        <p14:creationId xmlns:p14="http://schemas.microsoft.com/office/powerpoint/2010/main" val="36659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572493" y="2071316"/>
            <a:ext cx="6713552" cy="4119172"/>
          </a:xfrm>
        </p:spPr>
        <p:txBody>
          <a:bodyPr anchor="t">
            <a:normAutofit/>
          </a:bodyPr>
          <a:lstStyle/>
          <a:p>
            <a:pPr marL="0" indent="0">
              <a:spcBef>
                <a:spcPts val="1200"/>
              </a:spcBef>
              <a:buNone/>
            </a:pPr>
            <a:r>
              <a:rPr lang="en-GB" sz="1700" b="1" kern="0" dirty="0">
                <a:latin typeface="Times New Roman" panose="02020603050405020304" pitchFamily="18" charset="0"/>
                <a:ea typeface="Times New Roman" panose="02020603050405020304" pitchFamily="18" charset="0"/>
                <a:cs typeface="Times New Roman" panose="02020603050405020304" pitchFamily="18" charset="0"/>
              </a:rPr>
              <a:t>FEW SUMMARY INSIGHT</a:t>
            </a:r>
            <a:endPar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Most of the boolean variables are highly unbalanced, except Sex and Smoking.</a:t>
            </a:r>
          </a:p>
          <a:p>
            <a:pPr>
              <a:spcBef>
                <a:spcPts val="1200"/>
              </a:spcBef>
              <a:buFont typeface="Wingdings" panose="05000000000000000000" pitchFamily="2" charset="2"/>
              <a:buChar char="§"/>
            </a:pPr>
            <a:r>
              <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 for Smoking and </a:t>
            </a:r>
            <a:r>
              <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 for Alcohol Drinking seem higher than expected, i.e. could be caused by bias in data collection.</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It makes sense that most of the boolean values for diseases and health problems are False.</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People in the survey are dominated by white.</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The gender is pretty even.</a:t>
            </a:r>
          </a:p>
          <a:p>
            <a:pPr>
              <a:spcBef>
                <a:spcPts val="1200"/>
              </a:spcBef>
              <a:buFont typeface="Wingdings" panose="05000000000000000000" pitchFamily="2" charset="2"/>
              <a:buChar char="§"/>
            </a:pPr>
            <a: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seems to be normally distributed generally.</a:t>
            </a:r>
          </a:p>
          <a:p>
            <a:pPr marL="0" indent="0">
              <a:spcBef>
                <a:spcPts val="1200"/>
              </a:spcBef>
              <a:buNone/>
            </a:pPr>
            <a:br>
              <a:rPr lang="en-GB" sz="17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NG" sz="17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descr="Text, whiteboard&#10;&#10;Description automatically generated">
            <a:extLst>
              <a:ext uri="{FF2B5EF4-FFF2-40B4-BE49-F238E27FC236}">
                <a16:creationId xmlns:a16="http://schemas.microsoft.com/office/drawing/2014/main" id="{37231706-D826-E21A-7C5E-EAA2AA21C34A}"/>
              </a:ext>
            </a:extLst>
          </p:cNvPr>
          <p:cNvPicPr>
            <a:picLocks noChangeAspect="1"/>
          </p:cNvPicPr>
          <p:nvPr/>
        </p:nvPicPr>
        <p:blipFill rotWithShape="1">
          <a:blip r:embed="rId2">
            <a:extLst>
              <a:ext uri="{28A0092B-C50C-407E-A947-70E740481C1C}">
                <a14:useLocalDpi xmlns:a14="http://schemas.microsoft.com/office/drawing/2010/main" val="0"/>
              </a:ext>
            </a:extLst>
          </a:blip>
          <a:srcRect l="32007" r="3972" b="-1"/>
          <a:stretch/>
        </p:blipFill>
        <p:spPr>
          <a:xfrm>
            <a:off x="7675658" y="2093976"/>
            <a:ext cx="3941064" cy="4096512"/>
          </a:xfrm>
          <a:prstGeom prst="rect">
            <a:avLst/>
          </a:prstGeom>
        </p:spPr>
      </p:pic>
    </p:spTree>
    <p:extLst>
      <p:ext uri="{BB962C8B-B14F-4D97-AF65-F5344CB8AC3E}">
        <p14:creationId xmlns:p14="http://schemas.microsoft.com/office/powerpoint/2010/main" val="386658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476A89-B846-44FB-8832-00B3C3668405}"/>
              </a:ext>
            </a:extLst>
          </p:cNvPr>
          <p:cNvSpPr>
            <a:spLocks noGrp="1"/>
          </p:cNvSpPr>
          <p:nvPr>
            <p:ph idx="1"/>
          </p:nvPr>
        </p:nvSpPr>
        <p:spPr>
          <a:xfrm>
            <a:off x="572493" y="2071316"/>
            <a:ext cx="6713552" cy="4119172"/>
          </a:xfrm>
        </p:spPr>
        <p:txBody>
          <a:bodyPr anchor="t">
            <a:normAutofit/>
          </a:bodyPr>
          <a:lstStyle/>
          <a:p>
            <a:pPr marL="0" indent="0">
              <a:spcBef>
                <a:spcPts val="1200"/>
              </a:spcBef>
              <a:buNone/>
            </a:pPr>
            <a:r>
              <a:rPr lang="en-GB" sz="1700" b="1" kern="0" dirty="0">
                <a:latin typeface="Times New Roman" panose="02020603050405020304" pitchFamily="18" charset="0"/>
                <a:ea typeface="Times New Roman" panose="02020603050405020304" pitchFamily="18" charset="0"/>
                <a:cs typeface="Times New Roman" panose="02020603050405020304" pitchFamily="18" charset="0"/>
              </a:rPr>
              <a:t>CONCLUSION</a:t>
            </a:r>
            <a:endPar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1200"/>
              </a:spcBef>
              <a:buNone/>
            </a:pPr>
            <a:endParaRPr lang="en-GB" sz="17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a:spcBef>
                <a:spcPts val="1200"/>
              </a:spcBef>
              <a:buFont typeface="Wingdings" panose="05000000000000000000" pitchFamily="2" charset="2"/>
              <a:buChar char="§"/>
            </a:pPr>
            <a:r>
              <a:rPr lang="en-GB" sz="1700" kern="0" dirty="0">
                <a:latin typeface="Times New Roman" panose="02020603050405020304" pitchFamily="18" charset="0"/>
                <a:cs typeface="Times New Roman" panose="02020603050405020304" pitchFamily="18" charset="0"/>
              </a:rPr>
              <a:t>Data cleaning is a fundamental part of the data analysis process. Cleaning happens after data is collected and before analysis. </a:t>
            </a:r>
          </a:p>
          <a:p>
            <a:pPr>
              <a:spcBef>
                <a:spcPts val="1200"/>
              </a:spcBef>
              <a:buFont typeface="Wingdings" panose="05000000000000000000" pitchFamily="2" charset="2"/>
              <a:buChar char="§"/>
            </a:pPr>
            <a:r>
              <a:rPr lang="en-GB" sz="1700" kern="0" dirty="0">
                <a:latin typeface="Times New Roman" panose="02020603050405020304" pitchFamily="18" charset="0"/>
                <a:cs typeface="Times New Roman" panose="02020603050405020304" pitchFamily="18" charset="0"/>
              </a:rPr>
              <a:t>During the cleaning process, a data scientist will work to ensure that a dataset is valid, accurate, and includes all the values they need.</a:t>
            </a:r>
          </a:p>
          <a:p>
            <a:pPr>
              <a:spcBef>
                <a:spcPts val="1200"/>
              </a:spcBef>
              <a:buFont typeface="Wingdings" panose="05000000000000000000" pitchFamily="2" charset="2"/>
              <a:buChar char="§"/>
            </a:pPr>
            <a:r>
              <a:rPr lang="en-GB" sz="1700" kern="0" dirty="0">
                <a:latin typeface="Times New Roman" panose="02020603050405020304" pitchFamily="18" charset="0"/>
                <a:cs typeface="Times New Roman" panose="02020603050405020304" pitchFamily="18" charset="0"/>
              </a:rPr>
              <a:t>Without data cleaning, data scientists would have to go back-and-forth between analyzing a dataset and fixing issues with the underlying data. This is likely to confuse the data analysis process to the point where the final conclusion loses its accuracy.</a:t>
            </a:r>
            <a:endParaRPr lang="en-NG" sz="1700" kern="0" dirty="0">
              <a:latin typeface="Times New Roman" panose="02020603050405020304" pitchFamily="18" charset="0"/>
              <a:cs typeface="Times New Roman" panose="02020603050405020304" pitchFamily="18" charset="0"/>
            </a:endParaRPr>
          </a:p>
        </p:txBody>
      </p:sp>
      <p:pic>
        <p:nvPicPr>
          <p:cNvPr id="4" name="Picture 3" descr="Text, whiteboard&#10;&#10;Description automatically generated">
            <a:extLst>
              <a:ext uri="{FF2B5EF4-FFF2-40B4-BE49-F238E27FC236}">
                <a16:creationId xmlns:a16="http://schemas.microsoft.com/office/drawing/2014/main" id="{37231706-D826-E21A-7C5E-EAA2AA21C34A}"/>
              </a:ext>
            </a:extLst>
          </p:cNvPr>
          <p:cNvPicPr>
            <a:picLocks noChangeAspect="1"/>
          </p:cNvPicPr>
          <p:nvPr/>
        </p:nvPicPr>
        <p:blipFill rotWithShape="1">
          <a:blip r:embed="rId2">
            <a:extLst>
              <a:ext uri="{28A0092B-C50C-407E-A947-70E740481C1C}">
                <a14:useLocalDpi xmlns:a14="http://schemas.microsoft.com/office/drawing/2010/main" val="0"/>
              </a:ext>
            </a:extLst>
          </a:blip>
          <a:srcRect l="32007" r="3972" b="-1"/>
          <a:stretch/>
        </p:blipFill>
        <p:spPr>
          <a:xfrm>
            <a:off x="7675658" y="2093976"/>
            <a:ext cx="3941064" cy="4096512"/>
          </a:xfrm>
          <a:prstGeom prst="rect">
            <a:avLst/>
          </a:prstGeom>
        </p:spPr>
      </p:pic>
    </p:spTree>
    <p:extLst>
      <p:ext uri="{BB962C8B-B14F-4D97-AF65-F5344CB8AC3E}">
        <p14:creationId xmlns:p14="http://schemas.microsoft.com/office/powerpoint/2010/main" val="2705162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861</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Arial-BoldMT</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Ezekiel Joaquim</dc:creator>
  <cp:lastModifiedBy>Ezekiel O. Joaquim</cp:lastModifiedBy>
  <cp:revision>15</cp:revision>
  <dcterms:created xsi:type="dcterms:W3CDTF">2022-03-13T07:09:18Z</dcterms:created>
  <dcterms:modified xsi:type="dcterms:W3CDTF">2022-06-06T13:25:42Z</dcterms:modified>
</cp:coreProperties>
</file>