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63" r:id="rId4"/>
    <p:sldId id="267" r:id="rId5"/>
    <p:sldId id="264" r:id="rId6"/>
    <p:sldId id="280" r:id="rId7"/>
    <p:sldId id="268" r:id="rId8"/>
    <p:sldId id="281" r:id="rId9"/>
    <p:sldId id="282" r:id="rId10"/>
    <p:sldId id="279" r:id="rId11"/>
    <p:sldId id="283" r:id="rId12"/>
    <p:sldId id="284" r:id="rId13"/>
    <p:sldId id="285" r:id="rId14"/>
    <p:sldId id="286" r:id="rId15"/>
    <p:sldId id="274" r:id="rId16"/>
    <p:sldId id="275"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67" d="100"/>
          <a:sy n="67"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8EAD-CB89-43C8-8679-EB3F2FD322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5DED936B-7A8A-4B3A-A364-0C64416EC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C5870073-9963-4E18-A9BD-61620AC09F02}"/>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5" name="Footer Placeholder 4">
            <a:extLst>
              <a:ext uri="{FF2B5EF4-FFF2-40B4-BE49-F238E27FC236}">
                <a16:creationId xmlns:a16="http://schemas.microsoft.com/office/drawing/2014/main" id="{8189487D-CF15-418A-9A91-63F7EC33A24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B40D253-C484-4BDE-82B3-62E2B4DA54F0}"/>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322089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43B-FA7C-4DB0-AC88-005C6DA987A7}"/>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2CB5007-1481-4CA5-9777-069D2132DD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96D1FA7-DFFD-49F5-AEEE-76647A3AD10B}"/>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5" name="Footer Placeholder 4">
            <a:extLst>
              <a:ext uri="{FF2B5EF4-FFF2-40B4-BE49-F238E27FC236}">
                <a16:creationId xmlns:a16="http://schemas.microsoft.com/office/drawing/2014/main" id="{C8D58A57-CB19-4839-8F21-DBB885EA015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4ABE820-0E38-4C5E-9F4D-371D5D7CED5B}"/>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45063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3E26E-EE37-41A9-B741-5B9A67DB26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0D7D91E-AE3B-4FE0-BFD8-EB987B487D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72DB204-0CFA-4472-875D-84FE8ACCAF45}"/>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5" name="Footer Placeholder 4">
            <a:extLst>
              <a:ext uri="{FF2B5EF4-FFF2-40B4-BE49-F238E27FC236}">
                <a16:creationId xmlns:a16="http://schemas.microsoft.com/office/drawing/2014/main" id="{4B168F33-7E67-4779-BB10-EB120772E74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E018D99-1929-4A1F-AF82-1F9004B30E98}"/>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248640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5BF3-D2E7-4A69-902C-B9179E9D8DB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45D0BC3-A54A-45AA-8761-E39AB0BBE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6009BF8-1146-4D68-BC10-01481E5163A0}"/>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5" name="Footer Placeholder 4">
            <a:extLst>
              <a:ext uri="{FF2B5EF4-FFF2-40B4-BE49-F238E27FC236}">
                <a16:creationId xmlns:a16="http://schemas.microsoft.com/office/drawing/2014/main" id="{79260643-4789-4EFB-8419-A4A4A0DE413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0D75F8A-E567-4CD9-B261-BBA429D0943B}"/>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55296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196F-B550-4E8A-8F13-D60D035241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25D97D9-3FC5-47FD-8623-D1EB19B9A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3F3245-3CB1-4D7B-9622-CF3AD917CC82}"/>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5" name="Footer Placeholder 4">
            <a:extLst>
              <a:ext uri="{FF2B5EF4-FFF2-40B4-BE49-F238E27FC236}">
                <a16:creationId xmlns:a16="http://schemas.microsoft.com/office/drawing/2014/main" id="{9040B8DD-7C6A-4174-B363-2EE58C6FC11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8F19C06-7E1D-4FC2-8019-7906C7C96452}"/>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107699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4C1F-6091-4542-9527-2300D8AEF57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2932D8DE-F38C-4225-8424-6169C440CC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F9AE873A-34C7-4F57-837B-8A3A418785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A4BD3803-214D-4306-9DE0-72821FC2A177}"/>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6" name="Footer Placeholder 5">
            <a:extLst>
              <a:ext uri="{FF2B5EF4-FFF2-40B4-BE49-F238E27FC236}">
                <a16:creationId xmlns:a16="http://schemas.microsoft.com/office/drawing/2014/main" id="{1AE1C629-A4F1-461C-B030-BF441220599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0920AA6-F884-4424-8141-266F3928E7AF}"/>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281795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09DE-C9C2-423A-B9E8-6AC5D6B5B44E}"/>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D92B5D28-9F3C-4BCD-813C-B21DAFAE0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06ED4-A0CA-483C-9B1B-BB78DA8F6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F035D10-1D8D-4CF1-93F3-BB129ECDD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80C984-2C86-4AA7-A92E-FD9152AD2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C8E2F3C0-D27C-4EBF-B58A-1894B768D076}"/>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8" name="Footer Placeholder 7">
            <a:extLst>
              <a:ext uri="{FF2B5EF4-FFF2-40B4-BE49-F238E27FC236}">
                <a16:creationId xmlns:a16="http://schemas.microsoft.com/office/drawing/2014/main" id="{40CAABF2-0933-428C-9D1F-0B2138D0D01D}"/>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193D6720-572E-4911-A3E7-6642F8BC5DC8}"/>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366971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BCDC-6AE6-4CB7-AD6C-ADA9D5C7B51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0984E401-2B2B-40D9-BFA2-B04CC9D87C91}"/>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4" name="Footer Placeholder 3">
            <a:extLst>
              <a:ext uri="{FF2B5EF4-FFF2-40B4-BE49-F238E27FC236}">
                <a16:creationId xmlns:a16="http://schemas.microsoft.com/office/drawing/2014/main" id="{DC905A04-0999-4596-93A4-EC256F174983}"/>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4F40CCA-F526-4293-95A7-05D917C70585}"/>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296663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7E0DA-2D0B-43A4-BE7A-ECD2162A01ED}"/>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3" name="Footer Placeholder 2">
            <a:extLst>
              <a:ext uri="{FF2B5EF4-FFF2-40B4-BE49-F238E27FC236}">
                <a16:creationId xmlns:a16="http://schemas.microsoft.com/office/drawing/2014/main" id="{540DE3EB-931D-45B9-8A6A-58AD7606BB73}"/>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E7168729-F4A2-4A70-8711-C48EE4DC7B1F}"/>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331851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44C5-6AEC-42CA-A166-E4AD53B94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88113939-107B-41CB-955A-29C3E860E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B873AD53-E3E4-4065-8DBA-0C28B2971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2F1CC-C8A9-4A15-B3B2-A1266001F3A3}"/>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6" name="Footer Placeholder 5">
            <a:extLst>
              <a:ext uri="{FF2B5EF4-FFF2-40B4-BE49-F238E27FC236}">
                <a16:creationId xmlns:a16="http://schemas.microsoft.com/office/drawing/2014/main" id="{7E6F6AAC-03EF-4624-8BFB-18D29954A41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7DDA6B3-6D2D-4D85-A723-E0231C2FFAFA}"/>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258400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28BD-F264-4299-A5F6-0F04D5A0B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1E0DD03B-8F0B-42B1-A198-E60D9EF72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5DECE2F1-F84D-4315-8AED-84B5C13C8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B828B-729F-481D-BF7E-18DE522DC073}"/>
              </a:ext>
            </a:extLst>
          </p:cNvPr>
          <p:cNvSpPr>
            <a:spLocks noGrp="1"/>
          </p:cNvSpPr>
          <p:nvPr>
            <p:ph type="dt" sz="half" idx="10"/>
          </p:nvPr>
        </p:nvSpPr>
        <p:spPr/>
        <p:txBody>
          <a:bodyPr/>
          <a:lstStyle/>
          <a:p>
            <a:fld id="{6A8118DE-B599-403F-84D1-0BD4C042DA23}" type="datetimeFigureOut">
              <a:rPr lang="en-NG" smtClean="0"/>
              <a:t>16/04/2022</a:t>
            </a:fld>
            <a:endParaRPr lang="en-NG"/>
          </a:p>
        </p:txBody>
      </p:sp>
      <p:sp>
        <p:nvSpPr>
          <p:cNvPr id="6" name="Footer Placeholder 5">
            <a:extLst>
              <a:ext uri="{FF2B5EF4-FFF2-40B4-BE49-F238E27FC236}">
                <a16:creationId xmlns:a16="http://schemas.microsoft.com/office/drawing/2014/main" id="{28C8EB68-5C74-471A-90A9-CCA3B0AB9DE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740082A-1EEE-4787-98D6-A2439613DAD4}"/>
              </a:ext>
            </a:extLst>
          </p:cNvPr>
          <p:cNvSpPr>
            <a:spLocks noGrp="1"/>
          </p:cNvSpPr>
          <p:nvPr>
            <p:ph type="sldNum" sz="quarter" idx="12"/>
          </p:nvPr>
        </p:nvSpPr>
        <p:spPr/>
        <p:txBody>
          <a:bodyPr/>
          <a:lstStyle/>
          <a:p>
            <a:fld id="{D346760F-F488-403C-BC60-59CDD8AD3029}" type="slidenum">
              <a:rPr lang="en-NG" smtClean="0"/>
              <a:t>‹#›</a:t>
            </a:fld>
            <a:endParaRPr lang="en-NG"/>
          </a:p>
        </p:txBody>
      </p:sp>
    </p:spTree>
    <p:extLst>
      <p:ext uri="{BB962C8B-B14F-4D97-AF65-F5344CB8AC3E}">
        <p14:creationId xmlns:p14="http://schemas.microsoft.com/office/powerpoint/2010/main" val="193893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CC88D-82F6-43B0-97D5-19701813EA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EDE5BCB5-A0CF-44E6-A396-D16434E1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D4A637D-2104-49E6-9D95-4DE74C2E9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118DE-B599-403F-84D1-0BD4C042DA23}" type="datetimeFigureOut">
              <a:rPr lang="en-NG" smtClean="0"/>
              <a:t>16/04/2022</a:t>
            </a:fld>
            <a:endParaRPr lang="en-NG"/>
          </a:p>
        </p:txBody>
      </p:sp>
      <p:sp>
        <p:nvSpPr>
          <p:cNvPr id="5" name="Footer Placeholder 4">
            <a:extLst>
              <a:ext uri="{FF2B5EF4-FFF2-40B4-BE49-F238E27FC236}">
                <a16:creationId xmlns:a16="http://schemas.microsoft.com/office/drawing/2014/main" id="{5B7307D1-8DEC-4E7E-A926-548915B48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4A173DB2-90E7-4DD7-89F5-7D95FEFD2C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6760F-F488-403C-BC60-59CDD8AD3029}" type="slidenum">
              <a:rPr lang="en-NG" smtClean="0"/>
              <a:t>‹#›</a:t>
            </a:fld>
            <a:endParaRPr lang="en-NG"/>
          </a:p>
        </p:txBody>
      </p:sp>
    </p:spTree>
    <p:extLst>
      <p:ext uri="{BB962C8B-B14F-4D97-AF65-F5344CB8AC3E}">
        <p14:creationId xmlns:p14="http://schemas.microsoft.com/office/powerpoint/2010/main" val="350573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illustrations/thank-you-text-message-note-39418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15311228-56A2-4E6D-9DA5-6089371A05A6}"/>
              </a:ext>
            </a:extLst>
          </p:cNvPr>
          <p:cNvSpPr>
            <a:spLocks noGrp="1"/>
          </p:cNvSpPr>
          <p:nvPr>
            <p:ph type="subTitle" idx="1"/>
          </p:nvPr>
        </p:nvSpPr>
        <p:spPr>
          <a:xfrm>
            <a:off x="2895601" y="1900826"/>
            <a:ext cx="6396204" cy="662542"/>
          </a:xfrm>
        </p:spPr>
        <p:txBody>
          <a:bodyPr anchor="ctr">
            <a:normAutofit fontScale="25000" lnSpcReduction="20000"/>
          </a:bodyPr>
          <a:lstStyle/>
          <a:p>
            <a:pPr>
              <a:spcAft>
                <a:spcPts val="800"/>
              </a:spcAft>
            </a:pPr>
            <a:endParaRPr lang="en-US" sz="600" b="1">
              <a:solidFill>
                <a:srgbClr val="FFFFFF"/>
              </a:solidFill>
              <a:effectLst/>
              <a:latin typeface="Arial-BoldMT"/>
              <a:ea typeface="Calibri" panose="020F0502020204030204" pitchFamily="34" charset="0"/>
              <a:cs typeface="Arial" panose="020B0604020202020204" pitchFamily="34" charset="0"/>
            </a:endParaRPr>
          </a:p>
          <a:p>
            <a:pPr>
              <a:spcAft>
                <a:spcPts val="800"/>
              </a:spcAft>
            </a:pPr>
            <a:endParaRPr lang="en-US" sz="600" b="1">
              <a:solidFill>
                <a:srgbClr val="FFFFFF"/>
              </a:solidFill>
              <a:effectLst/>
              <a:latin typeface="Arial-BoldMT"/>
              <a:ea typeface="Calibri" panose="020F0502020204030204" pitchFamily="34" charset="0"/>
              <a:cs typeface="Arial" panose="020B0604020202020204" pitchFamily="34" charset="0"/>
            </a:endParaRPr>
          </a:p>
          <a:p>
            <a:pPr>
              <a:spcAft>
                <a:spcPts val="800"/>
              </a:spcAft>
            </a:pPr>
            <a:endParaRPr lang="en-US" sz="600" b="1">
              <a:solidFill>
                <a:srgbClr val="FFFFFF"/>
              </a:solidFill>
              <a:effectLst/>
              <a:latin typeface="Arial-BoldMT"/>
              <a:ea typeface="Calibri" panose="020F0502020204030204" pitchFamily="34" charset="0"/>
              <a:cs typeface="Arial" panose="020B0604020202020204" pitchFamily="34" charset="0"/>
            </a:endParaRPr>
          </a:p>
          <a:p>
            <a:pPr>
              <a:spcAft>
                <a:spcPts val="800"/>
              </a:spcAft>
            </a:pPr>
            <a:endParaRPr lang="en-US" sz="600" b="1">
              <a:solidFill>
                <a:srgbClr val="FFFFFF"/>
              </a:solidFill>
              <a:effectLst/>
              <a:latin typeface="Arial-BoldMT"/>
              <a:ea typeface="Calibri" panose="020F0502020204030204" pitchFamily="34" charset="0"/>
              <a:cs typeface="Arial" panose="020B0604020202020204" pitchFamily="34" charset="0"/>
            </a:endParaRPr>
          </a:p>
          <a:p>
            <a:pPr>
              <a:spcAft>
                <a:spcPts val="800"/>
              </a:spcAft>
            </a:pPr>
            <a:r>
              <a:rPr lang="en-US" sz="600" b="1">
                <a:solidFill>
                  <a:srgbClr val="FFFFFF"/>
                </a:solidFill>
                <a:effectLst/>
                <a:latin typeface="Arial-BoldMT"/>
                <a:ea typeface="Calibri" panose="020F0502020204030204" pitchFamily="34" charset="0"/>
                <a:cs typeface="Arial" panose="020B0604020202020204" pitchFamily="34" charset="0"/>
              </a:rPr>
              <a:t>PREDICT WHICH INDIVIDUALS ARE MOST LIKELY TO HAVE OR USE A BANK ACCOUNT ( USING TOOLS OF DATASCIENCE )</a:t>
            </a:r>
            <a:endParaRPr lang="en-NG" sz="60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600" b="1">
                <a:solidFill>
                  <a:srgbClr val="FFFFFF"/>
                </a:solidFill>
                <a:effectLst/>
                <a:latin typeface="Arial-BoldMT"/>
                <a:ea typeface="Calibri" panose="020F0502020204030204" pitchFamily="34" charset="0"/>
                <a:cs typeface="Arial" panose="020B0604020202020204" pitchFamily="34" charset="0"/>
              </a:rPr>
              <a:t> FINANCIAL INCLUSION IN AFRICA</a:t>
            </a:r>
          </a:p>
          <a:p>
            <a:pPr>
              <a:spcAft>
                <a:spcPts val="800"/>
              </a:spcAft>
            </a:pPr>
            <a:endParaRPr lang="en-US" sz="600" b="1">
              <a:solidFill>
                <a:srgbClr val="FFFFFF"/>
              </a:solidFill>
              <a:effectLst/>
              <a:latin typeface="Arial-BoldMT"/>
              <a:ea typeface="Calibri" panose="020F0502020204030204" pitchFamily="34" charset="0"/>
              <a:cs typeface="Arial" panose="020B0604020202020204" pitchFamily="34" charset="0"/>
            </a:endParaRPr>
          </a:p>
          <a:p>
            <a:pPr>
              <a:spcAft>
                <a:spcPts val="800"/>
              </a:spcAft>
            </a:pPr>
            <a:endParaRPr lang="en-GB" sz="600" b="1">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endParaRPr lang="en-GB" sz="600" b="1">
              <a:solidFill>
                <a:srgbClr val="FFFFFF"/>
              </a:solidFill>
              <a:latin typeface="Calibri" panose="020F0502020204030204" pitchFamily="34" charset="0"/>
              <a:ea typeface="Calibri" panose="020F0502020204030204" pitchFamily="34" charset="0"/>
              <a:cs typeface="Arial" panose="020B0604020202020204" pitchFamily="34" charset="0"/>
            </a:endParaRPr>
          </a:p>
          <a:p>
            <a:pPr>
              <a:spcAft>
                <a:spcPts val="800"/>
              </a:spcAft>
            </a:pPr>
            <a:endParaRPr lang="en-GB" sz="600" b="1">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600" b="1">
                <a:solidFill>
                  <a:srgbClr val="FFFFFF"/>
                </a:solidFill>
                <a:effectLst/>
                <a:latin typeface="Calibri" panose="020F0502020204030204" pitchFamily="34" charset="0"/>
                <a:ea typeface="Calibri" panose="020F0502020204030204" pitchFamily="34" charset="0"/>
                <a:cs typeface="Arial" panose="020B0604020202020204" pitchFamily="34" charset="0"/>
              </a:rPr>
              <a:t>COURSE TITLE : </a:t>
            </a:r>
            <a:r>
              <a:rPr lang="en-GB" sz="600">
                <a:solidFill>
                  <a:srgbClr val="FFFFFF"/>
                </a:solidFill>
                <a:effectLst/>
                <a:latin typeface="Calibri" panose="020F0502020204030204" pitchFamily="34" charset="0"/>
                <a:ea typeface="Calibri" panose="020F0502020204030204" pitchFamily="34" charset="0"/>
                <a:cs typeface="Arial" panose="020B0604020202020204" pitchFamily="34" charset="0"/>
              </a:rPr>
              <a:t>Tools &amp; Techniques for Data Science</a:t>
            </a:r>
          </a:p>
          <a:p>
            <a:pPr>
              <a:spcAft>
                <a:spcPts val="800"/>
              </a:spcAft>
            </a:pPr>
            <a:r>
              <a:rPr lang="en-GB" sz="600" b="1">
                <a:solidFill>
                  <a:srgbClr val="FFFFFF"/>
                </a:solidFill>
                <a:effectLst/>
                <a:latin typeface="Calibri" panose="020F0502020204030204" pitchFamily="34" charset="0"/>
                <a:ea typeface="Calibri" panose="020F0502020204030204" pitchFamily="34" charset="0"/>
                <a:cs typeface="Arial" panose="020B0604020202020204" pitchFamily="34" charset="0"/>
              </a:rPr>
              <a:t>Supervisor:</a:t>
            </a:r>
            <a:r>
              <a:rPr lang="en-GB" sz="600">
                <a:solidFill>
                  <a:srgbClr val="FFFFFF"/>
                </a:solidFill>
                <a:effectLst/>
                <a:latin typeface="Calibri" panose="020F0502020204030204" pitchFamily="34" charset="0"/>
                <a:ea typeface="Calibri" panose="020F0502020204030204" pitchFamily="34" charset="0"/>
                <a:cs typeface="Arial" panose="020B0604020202020204" pitchFamily="34" charset="0"/>
              </a:rPr>
              <a:t> Sergiy Shevchenko</a:t>
            </a:r>
          </a:p>
          <a:p>
            <a:pPr>
              <a:spcAft>
                <a:spcPts val="800"/>
              </a:spcAft>
            </a:pPr>
            <a:r>
              <a:rPr lang="en-GB" sz="600" b="1">
                <a:solidFill>
                  <a:srgbClr val="FFFFFF"/>
                </a:solidFill>
                <a:effectLst/>
                <a:latin typeface="Calibri" panose="020F0502020204030204" pitchFamily="34" charset="0"/>
                <a:ea typeface="Calibri" panose="020F0502020204030204" pitchFamily="34" charset="0"/>
                <a:cs typeface="Arial" panose="020B0604020202020204" pitchFamily="34" charset="0"/>
              </a:rPr>
              <a:t>Olaoluwa Joaquim Ezekiel (Student ID: 202201029)</a:t>
            </a:r>
          </a:p>
          <a:p>
            <a:pPr>
              <a:spcAft>
                <a:spcPts val="800"/>
              </a:spcAft>
            </a:pPr>
            <a:endParaRPr lang="en-GB" sz="60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endParaRPr lang="en-NG" sz="60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endParaRPr lang="en-NG" sz="60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8"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sign&#10;&#10;Description automatically generated with low confidence">
            <a:extLst>
              <a:ext uri="{FF2B5EF4-FFF2-40B4-BE49-F238E27FC236}">
                <a16:creationId xmlns:a16="http://schemas.microsoft.com/office/drawing/2014/main" id="{8526DC18-0C6F-4178-903F-B387F736C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35177" y="3337290"/>
            <a:ext cx="10118598" cy="2479057"/>
          </a:xfrm>
          <a:prstGeom prst="rect">
            <a:avLst/>
          </a:prstGeom>
          <a:noFill/>
        </p:spPr>
      </p:pic>
    </p:spTree>
    <p:extLst>
      <p:ext uri="{BB962C8B-B14F-4D97-AF65-F5344CB8AC3E}">
        <p14:creationId xmlns:p14="http://schemas.microsoft.com/office/powerpoint/2010/main" val="86412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50016" y="580109"/>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SUMMARY OF THE ANALYSIS</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6216331" y="1409702"/>
            <a:ext cx="5850345" cy="5210174"/>
          </a:xfrm>
        </p:spPr>
        <p:txBody>
          <a:bodyPr anchor="t">
            <a:noAutofit/>
          </a:bodyPr>
          <a:lstStyle/>
          <a:p>
            <a:pPr marL="0" indent="0">
              <a:buNone/>
            </a:pPr>
            <a:r>
              <a:rPr lang="en-GB" sz="1600" b="1" dirty="0">
                <a:solidFill>
                  <a:schemeClr val="tx2"/>
                </a:solidFill>
                <a:latin typeface="Times New Roman" panose="02020603050405020304" pitchFamily="18" charset="0"/>
                <a:cs typeface="Times New Roman" panose="02020603050405020304" pitchFamily="18" charset="0"/>
              </a:rPr>
              <a:t>Analysing Dataset using the different probability distribution</a:t>
            </a:r>
          </a:p>
          <a:p>
            <a:pPr marL="0" indent="0">
              <a:buNone/>
            </a:pPr>
            <a:endParaRPr lang="en-GB" sz="1600" b="1"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1600" b="1" dirty="0">
                <a:solidFill>
                  <a:schemeClr val="tx2"/>
                </a:solidFill>
                <a:latin typeface="Times New Roman" panose="02020603050405020304" pitchFamily="18" charset="0"/>
                <a:cs typeface="Times New Roman" panose="02020603050405020304" pitchFamily="18" charset="0"/>
              </a:rPr>
              <a:t>Uniform Probability Distribution:</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Uniform distribution refers to a type of probability distribution in which all outcomes are equally likely. The distribution plot shows a normal distributions with values likely to fall between 0 and 10</a:t>
            </a:r>
          </a:p>
          <a:p>
            <a:pPr>
              <a:buFont typeface="Wingdings" panose="05000000000000000000" pitchFamily="2" charset="2"/>
              <a:buChar char="ü"/>
            </a:pPr>
            <a:r>
              <a:rPr lang="en-GB" sz="1600" b="1" dirty="0">
                <a:solidFill>
                  <a:schemeClr val="tx2"/>
                </a:solidFill>
                <a:latin typeface="Times New Roman" panose="02020603050405020304" pitchFamily="18" charset="0"/>
                <a:cs typeface="Times New Roman" panose="02020603050405020304" pitchFamily="18" charset="0"/>
              </a:rPr>
              <a:t>Exponential Probability Distribution:</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Explains a process in which events occur continuously and independently at a constant average rate. The plot graph shows a distribution skewed to the right.</a:t>
            </a:r>
          </a:p>
          <a:p>
            <a:pPr>
              <a:buFont typeface="Wingdings" panose="05000000000000000000" pitchFamily="2" charset="2"/>
              <a:buChar char="ü"/>
            </a:pPr>
            <a:r>
              <a:rPr lang="en-GB" sz="1600" b="1" dirty="0">
                <a:solidFill>
                  <a:schemeClr val="tx2"/>
                </a:solidFill>
                <a:latin typeface="Times New Roman" panose="02020603050405020304" pitchFamily="18" charset="0"/>
                <a:cs typeface="Times New Roman" panose="02020603050405020304" pitchFamily="18" charset="0"/>
              </a:rPr>
              <a:t>Logistic Probability Distribution:</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A continuous probability distribution skewed to the left.</a:t>
            </a:r>
          </a:p>
          <a:p>
            <a:pPr>
              <a:buFont typeface="Wingdings" panose="05000000000000000000" pitchFamily="2" charset="2"/>
              <a:buChar char="ü"/>
            </a:pPr>
            <a:r>
              <a:rPr lang="en-GB" sz="1600" b="1" dirty="0">
                <a:solidFill>
                  <a:schemeClr val="tx2"/>
                </a:solidFill>
                <a:latin typeface="Times New Roman" panose="02020603050405020304" pitchFamily="18" charset="0"/>
                <a:cs typeface="Times New Roman" panose="02020603050405020304" pitchFamily="18" charset="0"/>
              </a:rPr>
              <a:t>Poisson Probability Distribution:</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Poisson distribution show how many times an event is likely to occur over a specified period. From the distribution plot, the distribution is skewed to the right</a:t>
            </a: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A7F2CCB-B5AB-46A1-BA81-27FE30F01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321189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50016" y="580109"/>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SUMMARY OF THE ANALYSIS</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5772150" y="1533525"/>
            <a:ext cx="6343649" cy="5124449"/>
          </a:xfrm>
        </p:spPr>
        <p:txBody>
          <a:bodyPr anchor="t">
            <a:noAutofit/>
          </a:bodyPr>
          <a:lstStyle/>
          <a:p>
            <a:pPr marL="0" indent="0">
              <a:buNone/>
            </a:pPr>
            <a:r>
              <a:rPr lang="en-GB" sz="1600" b="1" dirty="0">
                <a:solidFill>
                  <a:schemeClr val="tx2"/>
                </a:solidFill>
                <a:latin typeface="Times New Roman" panose="02020603050405020304" pitchFamily="18" charset="0"/>
                <a:cs typeface="Times New Roman" panose="02020603050405020304" pitchFamily="18" charset="0"/>
              </a:rPr>
              <a:t>HYPOTHESIS TESTING (USA HOUSING DATASET)</a:t>
            </a:r>
          </a:p>
          <a:p>
            <a:pPr marL="0" indent="0">
              <a:buNone/>
            </a:pPr>
            <a:endParaRPr lang="en-GB" sz="1600" b="1" dirty="0">
              <a:solidFill>
                <a:schemeClr val="tx2"/>
              </a:solidFill>
              <a:latin typeface="Times New Roman" panose="02020603050405020304" pitchFamily="18" charset="0"/>
              <a:cs typeface="Times New Roman" panose="02020603050405020304" pitchFamily="18" charset="0"/>
            </a:endParaRPr>
          </a:p>
          <a:p>
            <a:pPr marL="0" indent="0">
              <a:buNone/>
            </a:pPr>
            <a:r>
              <a:rPr lang="en-GB" sz="1600" dirty="0">
                <a:solidFill>
                  <a:schemeClr val="tx2"/>
                </a:solidFill>
                <a:latin typeface="Times New Roman" panose="02020603050405020304" pitchFamily="18" charset="0"/>
                <a:cs typeface="Times New Roman" panose="02020603050405020304" pitchFamily="18" charset="0"/>
              </a:rPr>
              <a:t>In order to carry out any data science projects, probability and statistics plays a major role. </a:t>
            </a: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a:p>
            <a:pPr marL="0" indent="0">
              <a:buNone/>
            </a:pPr>
            <a:r>
              <a:rPr lang="en-GB" sz="1800" b="1" dirty="0">
                <a:solidFill>
                  <a:schemeClr val="tx2"/>
                </a:solidFill>
                <a:latin typeface="Times New Roman" panose="02020603050405020304" pitchFamily="18" charset="0"/>
                <a:cs typeface="Times New Roman" panose="02020603050405020304" pitchFamily="18" charset="0"/>
              </a:rPr>
              <a:t>Normality Test</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Shapiro-Wilk Test </a:t>
            </a:r>
            <a:r>
              <a:rPr lang="en-GB" sz="1600" dirty="0">
                <a:solidFill>
                  <a:schemeClr val="tx2"/>
                </a:solidFill>
                <a:latin typeface="Times New Roman" panose="02020603050405020304" pitchFamily="18" charset="0"/>
                <a:cs typeface="Times New Roman" panose="02020603050405020304" pitchFamily="18" charset="0"/>
              </a:rPr>
              <a:t>to test whether a data sample has a Gaussian distribution of data.</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Hypothesis</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H0: The sample has a Gaussian distribution</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H1: The sample does not have a Gaussian distribution</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After analysis, the sample is Probably Gaussian</a:t>
            </a:r>
          </a:p>
        </p:txBody>
      </p:sp>
      <p:pic>
        <p:nvPicPr>
          <p:cNvPr id="11" name="Picture 10">
            <a:extLst>
              <a:ext uri="{FF2B5EF4-FFF2-40B4-BE49-F238E27FC236}">
                <a16:creationId xmlns:a16="http://schemas.microsoft.com/office/drawing/2014/main" id="{9DC8D131-539F-455F-9449-E3141F515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319880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50016" y="580109"/>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SUMMARY OF THE ANALYSIS</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5772150" y="1533525"/>
            <a:ext cx="6343649" cy="5124449"/>
          </a:xfrm>
        </p:spPr>
        <p:txBody>
          <a:bodyPr anchor="t">
            <a:noAutofit/>
          </a:bodyPr>
          <a:lstStyle/>
          <a:p>
            <a:pPr marL="0" indent="0">
              <a:buNone/>
            </a:pPr>
            <a:r>
              <a:rPr lang="en-GB" sz="1800" b="1" dirty="0">
                <a:solidFill>
                  <a:schemeClr val="tx2"/>
                </a:solidFill>
                <a:latin typeface="Times New Roman" panose="02020603050405020304" pitchFamily="18" charset="0"/>
                <a:cs typeface="Times New Roman" panose="02020603050405020304" pitchFamily="18" charset="0"/>
              </a:rPr>
              <a:t>Normality Test (cont’d)</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D’Agostino’s Test </a:t>
            </a:r>
            <a:r>
              <a:rPr lang="en-GB" sz="1600" dirty="0">
                <a:solidFill>
                  <a:schemeClr val="tx2"/>
                </a:solidFill>
                <a:latin typeface="Times New Roman" panose="02020603050405020304" pitchFamily="18" charset="0"/>
                <a:cs typeface="Times New Roman" panose="02020603050405020304" pitchFamily="18" charset="0"/>
              </a:rPr>
              <a:t>to test whether a data sample has a Gaussian distribution of data.</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Hypothesis</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H0: The sample has a Gaussian distribution</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H1: The sample does not have a Gaussian distribution</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After analysis, the sample is </a:t>
            </a:r>
            <a:r>
              <a:rPr lang="en-GB" sz="1600" b="1" dirty="0">
                <a:solidFill>
                  <a:schemeClr val="tx2"/>
                </a:solidFill>
                <a:latin typeface="Times New Roman" panose="02020603050405020304" pitchFamily="18" charset="0"/>
                <a:cs typeface="Times New Roman" panose="02020603050405020304" pitchFamily="18" charset="0"/>
              </a:rPr>
              <a:t>Probably Gaussian</a:t>
            </a:r>
          </a:p>
          <a:p>
            <a:pPr marL="0" indent="0">
              <a:buNone/>
            </a:pPr>
            <a:endParaRPr lang="en-GB" sz="1800" b="1" dirty="0">
              <a:solidFill>
                <a:schemeClr val="tx2"/>
              </a:solidFill>
              <a:latin typeface="Times New Roman" panose="02020603050405020304" pitchFamily="18" charset="0"/>
              <a:cs typeface="Times New Roman" panose="02020603050405020304" pitchFamily="18" charset="0"/>
            </a:endParaRPr>
          </a:p>
          <a:p>
            <a:pPr marL="0" indent="0">
              <a:buNone/>
            </a:pPr>
            <a:r>
              <a:rPr lang="en-GB" sz="1800" b="1" dirty="0">
                <a:solidFill>
                  <a:schemeClr val="tx2"/>
                </a:solidFill>
                <a:latin typeface="Times New Roman" panose="02020603050405020304" pitchFamily="18" charset="0"/>
                <a:cs typeface="Times New Roman" panose="02020603050405020304" pitchFamily="18" charset="0"/>
              </a:rPr>
              <a:t>Correlation Tests</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Pearson Correlation Test </a:t>
            </a:r>
            <a:r>
              <a:rPr lang="en-GB" sz="1600" dirty="0">
                <a:solidFill>
                  <a:schemeClr val="tx2"/>
                </a:solidFill>
                <a:latin typeface="Times New Roman" panose="02020603050405020304" pitchFamily="18" charset="0"/>
                <a:cs typeface="Times New Roman" panose="02020603050405020304" pitchFamily="18" charset="0"/>
              </a:rPr>
              <a:t>was used to test whether a data is linearly separable.</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Hypothesis</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H0: The sample are correlated</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H1: The sample are not correlated</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After analysis, the sample is Probably Independent</a:t>
            </a: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A077323-2A50-4130-A30F-5ACCAE015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461858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50016" y="580109"/>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SUMMARY OF THE ANALYSIS</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5772150" y="1533525"/>
            <a:ext cx="6343649" cy="5124449"/>
          </a:xfrm>
        </p:spPr>
        <p:txBody>
          <a:bodyPr anchor="t">
            <a:noAutofit/>
          </a:bodyPr>
          <a:lstStyle/>
          <a:p>
            <a:pPr marL="0" indent="0">
              <a:buNone/>
            </a:pPr>
            <a:r>
              <a:rPr lang="en-GB" sz="1800" b="1" dirty="0">
                <a:solidFill>
                  <a:schemeClr val="tx2"/>
                </a:solidFill>
                <a:latin typeface="Times New Roman" panose="02020603050405020304" pitchFamily="18" charset="0"/>
                <a:cs typeface="Times New Roman" panose="02020603050405020304" pitchFamily="18" charset="0"/>
              </a:rPr>
              <a:t>Correlation Tests (cont’d)</a:t>
            </a:r>
          </a:p>
          <a:p>
            <a:pPr marL="0" indent="0">
              <a:buNone/>
            </a:pPr>
            <a:r>
              <a:rPr lang="en-GB" sz="1800" b="1" dirty="0">
                <a:solidFill>
                  <a:schemeClr val="tx2"/>
                </a:solidFill>
                <a:latin typeface="Times New Roman" panose="02020603050405020304" pitchFamily="18" charset="0"/>
                <a:cs typeface="Times New Roman" panose="02020603050405020304" pitchFamily="18" charset="0"/>
              </a:rPr>
              <a:t>Spearman </a:t>
            </a:r>
            <a:r>
              <a:rPr lang="en-GB" sz="1600" b="1" dirty="0">
                <a:solidFill>
                  <a:schemeClr val="tx2"/>
                </a:solidFill>
                <a:latin typeface="Times New Roman" panose="02020603050405020304" pitchFamily="18" charset="0"/>
                <a:cs typeface="Times New Roman" panose="02020603050405020304" pitchFamily="18" charset="0"/>
              </a:rPr>
              <a:t>rank Correlation Test </a:t>
            </a:r>
            <a:r>
              <a:rPr lang="en-GB" sz="1600" dirty="0">
                <a:solidFill>
                  <a:schemeClr val="tx2"/>
                </a:solidFill>
                <a:latin typeface="Times New Roman" panose="02020603050405020304" pitchFamily="18" charset="0"/>
                <a:cs typeface="Times New Roman" panose="02020603050405020304" pitchFamily="18" charset="0"/>
              </a:rPr>
              <a:t>was used to test whether a data is monotonically separable.</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Hypothesis</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H0: The sample are correlated</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H1: The sample does not have any correlation</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After analysis, the sample is Probably Independent</a:t>
            </a:r>
          </a:p>
          <a:p>
            <a:pPr>
              <a:buFont typeface="Wingdings" panose="05000000000000000000" pitchFamily="2" charset="2"/>
              <a:buChar char="ü"/>
            </a:pPr>
            <a:endParaRPr lang="en-GB" sz="1600" dirty="0">
              <a:solidFill>
                <a:schemeClr val="tx2"/>
              </a:solidFill>
              <a:latin typeface="Times New Roman" panose="02020603050405020304" pitchFamily="18" charset="0"/>
              <a:cs typeface="Times New Roman" panose="02020603050405020304" pitchFamily="18" charset="0"/>
            </a:endParaRPr>
          </a:p>
          <a:p>
            <a:pPr marL="0" indent="0">
              <a:buNone/>
            </a:pPr>
            <a:r>
              <a:rPr lang="en-GB" sz="1800" b="1" dirty="0">
                <a:solidFill>
                  <a:schemeClr val="tx2"/>
                </a:solidFill>
                <a:latin typeface="Times New Roman" panose="02020603050405020304" pitchFamily="18" charset="0"/>
                <a:cs typeface="Times New Roman" panose="02020603050405020304" pitchFamily="18" charset="0"/>
              </a:rPr>
              <a:t>Chi Square Test </a:t>
            </a:r>
            <a:r>
              <a:rPr lang="en-GB" sz="1600" dirty="0">
                <a:solidFill>
                  <a:schemeClr val="tx2"/>
                </a:solidFill>
                <a:latin typeface="Times New Roman" panose="02020603050405020304" pitchFamily="18" charset="0"/>
                <a:cs typeface="Times New Roman" panose="02020603050405020304" pitchFamily="18" charset="0"/>
              </a:rPr>
              <a:t>was used to test whether two categorical variables are related to each other</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Hypothesis</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H0: The sample are correlated</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H1: The sample does not have any correlation</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After analysis, the sample is Probably Independent</a:t>
            </a: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52E79FE-8B99-42D4-B7DB-CF436F06F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228382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50016" y="580109"/>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SUMMARY OF THE ANALYSIS</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6100689" y="1533525"/>
            <a:ext cx="6015110" cy="5124449"/>
          </a:xfrm>
        </p:spPr>
        <p:txBody>
          <a:bodyPr anchor="t">
            <a:noAutofit/>
          </a:bodyPr>
          <a:lstStyle/>
          <a:p>
            <a:pPr marL="0" indent="0">
              <a:buNone/>
            </a:pPr>
            <a:r>
              <a:rPr lang="en-GB" sz="1800" b="1" dirty="0">
                <a:solidFill>
                  <a:schemeClr val="tx2"/>
                </a:solidFill>
                <a:latin typeface="Times New Roman" panose="02020603050405020304" pitchFamily="18" charset="0"/>
                <a:cs typeface="Times New Roman" panose="02020603050405020304" pitchFamily="18" charset="0"/>
              </a:rPr>
              <a:t>Parametric Statistical Hypothesis</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Statistical test for comparison between data samples</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Student’s t-test </a:t>
            </a:r>
            <a:r>
              <a:rPr lang="en-GB" sz="1600" dirty="0">
                <a:solidFill>
                  <a:schemeClr val="tx2"/>
                </a:solidFill>
                <a:latin typeface="Times New Roman" panose="02020603050405020304" pitchFamily="18" charset="0"/>
                <a:cs typeface="Times New Roman" panose="02020603050405020304" pitchFamily="18" charset="0"/>
              </a:rPr>
              <a:t>Average between two data samples are significantly different</a:t>
            </a: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Hypothesis</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H0: The mean between two samples are equal</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H1: The mean between two samples are not equal</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After analysis, the sample are probably different distribution</a:t>
            </a: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Paired Student’s t-test </a:t>
            </a:r>
            <a:endParaRPr lang="en-GB" sz="1600" dirty="0">
              <a:solidFill>
                <a:schemeClr val="tx2"/>
              </a:solidFill>
              <a:latin typeface="Times New Roman" panose="02020603050405020304" pitchFamily="18" charset="0"/>
              <a:cs typeface="Times New Roman" panose="02020603050405020304" pitchFamily="18" charset="0"/>
            </a:endParaRPr>
          </a:p>
          <a:p>
            <a:pPr marL="0" indent="0">
              <a:buNone/>
            </a:pPr>
            <a:r>
              <a:rPr lang="en-GB" sz="1600" b="1" dirty="0">
                <a:solidFill>
                  <a:schemeClr val="tx2"/>
                </a:solidFill>
                <a:latin typeface="Times New Roman" panose="02020603050405020304" pitchFamily="18" charset="0"/>
                <a:cs typeface="Times New Roman" panose="02020603050405020304" pitchFamily="18" charset="0"/>
              </a:rPr>
              <a:t>Hypothesis</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H0: The mean between two samples are equal</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H1: The mean between two samples are not equal</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After analysis, the sample are probably different distribution</a:t>
            </a: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BEFE0AB-B7D9-47BA-92B0-F27789058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399308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538706" y="449551"/>
            <a:ext cx="5233287" cy="991691"/>
          </a:xfrm>
        </p:spPr>
        <p:txBody>
          <a:bodyPr>
            <a:normAutofit/>
          </a:bodyPr>
          <a:lstStyle/>
          <a:p>
            <a:r>
              <a:rPr lang="en-GB" sz="3100" b="1" kern="0" dirty="0">
                <a:solidFill>
                  <a:schemeClr val="tx2"/>
                </a:solidFill>
                <a:latin typeface="Times New Roman" panose="02020603050405020304" pitchFamily="18" charset="0"/>
                <a:cs typeface="Times New Roman" panose="02020603050405020304" pitchFamily="18" charset="0"/>
              </a:rPr>
              <a:t>CONCLUSION</a:t>
            </a:r>
            <a:endParaRPr lang="en-NG" sz="36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6538706" y="1441427"/>
            <a:ext cx="4253119" cy="2211385"/>
          </a:xfrm>
        </p:spPr>
        <p:txBody>
          <a:bodyPr anchor="t">
            <a:normAutofit lnSpcReduction="10000"/>
          </a:bodyPr>
          <a:lstStyle/>
          <a:p>
            <a:pPr algn="just">
              <a:buFont typeface="Wingdings" panose="05000000000000000000" pitchFamily="2" charset="2"/>
              <a:buChar char="q"/>
            </a:pPr>
            <a:r>
              <a:rPr lang="en-GB" sz="1600" dirty="0">
                <a:solidFill>
                  <a:schemeClr val="tx2"/>
                </a:solidFill>
                <a:latin typeface="Times New Roman" panose="02020603050405020304" pitchFamily="18" charset="0"/>
                <a:cs typeface="Times New Roman" panose="02020603050405020304" pitchFamily="18" charset="0"/>
              </a:rPr>
              <a:t>Probability and Statistics form the basis of Data Science. The probability theory is very much helpful for making the prediction. Estimates and predictions form an important part of Data science. </a:t>
            </a:r>
          </a:p>
          <a:p>
            <a:pPr algn="just">
              <a:buFont typeface="Wingdings" panose="05000000000000000000" pitchFamily="2" charset="2"/>
              <a:buChar char="q"/>
            </a:pPr>
            <a:r>
              <a:rPr lang="en-GB" sz="1600" dirty="0">
                <a:solidFill>
                  <a:schemeClr val="tx2"/>
                </a:solidFill>
                <a:latin typeface="Times New Roman" panose="02020603050405020304" pitchFamily="18" charset="0"/>
                <a:cs typeface="Times New Roman" panose="02020603050405020304" pitchFamily="18" charset="0"/>
              </a:rPr>
              <a:t>With the help of statistical methods, we make estimates for the further analysis. Thus, statistical methods are largely dependent on the theory of probability. And all of probability and statistics is dependent on Data.</a:t>
            </a:r>
          </a:p>
        </p:txBody>
      </p:sp>
      <p:pic>
        <p:nvPicPr>
          <p:cNvPr id="12" name="Picture 11">
            <a:extLst>
              <a:ext uri="{FF2B5EF4-FFF2-40B4-BE49-F238E27FC236}">
                <a16:creationId xmlns:a16="http://schemas.microsoft.com/office/drawing/2014/main" id="{7450BACD-D063-4FCB-9776-9D4462A4B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62805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Text&#10;&#10;Description automatically generated with medium confidence">
            <a:extLst>
              <a:ext uri="{FF2B5EF4-FFF2-40B4-BE49-F238E27FC236}">
                <a16:creationId xmlns:a16="http://schemas.microsoft.com/office/drawing/2014/main" id="{E239D17C-036B-4BB6-9521-5CD80BE9E2A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81955" y="643466"/>
            <a:ext cx="7428089" cy="5571067"/>
          </a:xfrm>
          <a:prstGeom prst="rect">
            <a:avLst/>
          </a:prstGeom>
        </p:spPr>
      </p:pic>
    </p:spTree>
    <p:extLst>
      <p:ext uri="{BB962C8B-B14F-4D97-AF65-F5344CB8AC3E}">
        <p14:creationId xmlns:p14="http://schemas.microsoft.com/office/powerpoint/2010/main" val="238674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311228-56A2-4E6D-9DA5-6089371A05A6}"/>
              </a:ext>
            </a:extLst>
          </p:cNvPr>
          <p:cNvSpPr>
            <a:spLocks noGrp="1"/>
          </p:cNvSpPr>
          <p:nvPr>
            <p:ph type="subTitle" idx="1"/>
          </p:nvPr>
        </p:nvSpPr>
        <p:spPr>
          <a:xfrm>
            <a:off x="466725" y="219075"/>
            <a:ext cx="11359515" cy="5755005"/>
          </a:xfrm>
        </p:spPr>
        <p:txBody>
          <a:bodyPr>
            <a:normAutofit/>
          </a:bodyPr>
          <a:lstStyle/>
          <a:p>
            <a:pPr>
              <a:lnSpc>
                <a:spcPct val="150000"/>
              </a:lnSpc>
              <a:spcBef>
                <a:spcPts val="1200"/>
              </a:spcBef>
            </a:pPr>
            <a:r>
              <a:rPr lang="en-US" sz="3200" b="1" kern="0" dirty="0">
                <a:solidFill>
                  <a:schemeClr val="accent2"/>
                </a:solidFill>
                <a:latin typeface="Amasis MT Pro Medium" panose="020B0604020202020204" pitchFamily="18" charset="0"/>
                <a:cs typeface="Sanskrit Text" panose="020B0502040204020203" pitchFamily="18" charset="0"/>
              </a:rPr>
              <a:t>STATISTICS &amp; PROBABILITY COURSE PROJECT</a:t>
            </a:r>
            <a:endParaRPr lang="en-US" sz="3200" kern="0" dirty="0">
              <a:solidFill>
                <a:schemeClr val="accent2"/>
              </a:solidFill>
              <a:latin typeface="Amasis MT Pro Medium" panose="020B0604020202020204" pitchFamily="18" charset="0"/>
              <a:cs typeface="Sanskrit Text" panose="020B0502040204020203" pitchFamily="18" charset="0"/>
            </a:endParaRPr>
          </a:p>
          <a:p>
            <a:endParaRPr lang="en-GB" sz="2000" b="1" dirty="0">
              <a:effectLst/>
              <a:latin typeface="Calibri" panose="020F0502020204030204" pitchFamily="34" charset="0"/>
              <a:ea typeface="Calibri" panose="020F0502020204030204" pitchFamily="34" charset="0"/>
              <a:cs typeface="Arial" panose="020B0604020202020204" pitchFamily="34" charset="0"/>
            </a:endParaRPr>
          </a:p>
          <a:p>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l"/>
            <a:endParaRPr lang="en-GB" sz="2800" b="1" kern="0" dirty="0">
              <a:solidFill>
                <a:schemeClr val="accent2">
                  <a:lumMod val="75000"/>
                </a:schemeClr>
              </a:solidFill>
              <a:latin typeface="Amasis MT Pro Medium" panose="020B0604020202020204" pitchFamily="18" charset="0"/>
              <a:cs typeface="Sanskrit Text" panose="020B0502040204020203" pitchFamily="18" charset="0"/>
            </a:endParaRPr>
          </a:p>
          <a:p>
            <a:r>
              <a:rPr lang="en-GB" sz="3200" b="1" kern="0" dirty="0">
                <a:latin typeface="Amasis MT Pro Medium" panose="020B0604020202020204" pitchFamily="18" charset="0"/>
                <a:cs typeface="Sanskrit Text" panose="020B0502040204020203" pitchFamily="18" charset="0"/>
              </a:rPr>
              <a:t>Student: Joaquim Olaoluwa Ezekiel </a:t>
            </a:r>
          </a:p>
          <a:p>
            <a:endParaRPr lang="en-GB" sz="3200" b="1" kern="0" dirty="0">
              <a:latin typeface="Amasis MT Pro Medium" panose="020B0604020202020204" pitchFamily="18" charset="0"/>
              <a:cs typeface="Sanskrit Text" panose="020B0502040204020203" pitchFamily="18" charset="0"/>
            </a:endParaRPr>
          </a:p>
          <a:p>
            <a:r>
              <a:rPr lang="en-GB" sz="3200" b="1" kern="0" dirty="0">
                <a:latin typeface="Amasis MT Pro Medium" panose="020B0604020202020204" pitchFamily="18" charset="0"/>
                <a:cs typeface="Sanskrit Text" panose="020B0502040204020203" pitchFamily="18" charset="0"/>
              </a:rPr>
              <a:t>Supervisor: Femin Yalcin</a:t>
            </a:r>
          </a:p>
          <a:p>
            <a:endParaRPr lang="en-GB" sz="3200" b="1" kern="0" dirty="0">
              <a:latin typeface="Amasis MT Pro Medium" panose="020B0604020202020204" pitchFamily="18" charset="0"/>
              <a:cs typeface="Sanskrit Text" panose="020B0502040204020203" pitchFamily="18" charset="0"/>
            </a:endParaRPr>
          </a:p>
          <a:p>
            <a:r>
              <a:rPr lang="en-GB" sz="3200" b="1" kern="0" dirty="0">
                <a:latin typeface="Amasis MT Pro Medium" panose="020B0604020202020204" pitchFamily="18" charset="0"/>
                <a:cs typeface="Sanskrit Text" panose="020B0502040204020203" pitchFamily="18" charset="0"/>
              </a:rPr>
              <a:t>Student ID: 202201029</a:t>
            </a:r>
          </a:p>
          <a:p>
            <a:r>
              <a:rPr lang="en-GB" sz="3200" b="1" kern="0" dirty="0">
                <a:latin typeface="Amasis MT Pro Medium" panose="020B0604020202020204" pitchFamily="18" charset="0"/>
                <a:cs typeface="Sanskrit Text" panose="020B0502040204020203" pitchFamily="18" charset="0"/>
              </a:rPr>
              <a:t>Date: 15/04/2022</a:t>
            </a:r>
          </a:p>
          <a:p>
            <a:endParaRPr lang="en-NG" sz="1800"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solidFill>
                <a:srgbClr val="3D86C7"/>
              </a:solidFill>
              <a:cs typeface="Arial" panose="020B0604020202020204" pitchFamily="34" charset="0"/>
            </a:endParaRPr>
          </a:p>
        </p:txBody>
      </p:sp>
    </p:spTree>
    <p:extLst>
      <p:ext uri="{BB962C8B-B14F-4D97-AF65-F5344CB8AC3E}">
        <p14:creationId xmlns:p14="http://schemas.microsoft.com/office/powerpoint/2010/main" val="270228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621071" y="1513384"/>
            <a:ext cx="4570804" cy="658316"/>
          </a:xfrm>
        </p:spPr>
        <p:txBody>
          <a:bodyPr>
            <a:normAutofit fontScale="90000"/>
          </a:bodyPr>
          <a:lstStyle/>
          <a:p>
            <a:r>
              <a:rPr lang="en-GB" sz="31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INTRODUCTION</a:t>
            </a:r>
            <a:br>
              <a:rPr lang="en-GB" sz="36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br>
            <a:endParaRPr lang="en-NG" sz="36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6621072" y="1899718"/>
            <a:ext cx="4304104" cy="3043757"/>
          </a:xfrm>
        </p:spPr>
        <p:txBody>
          <a:bodyPr anchor="t">
            <a:normAutofit/>
          </a:bodyPr>
          <a:lstStyle/>
          <a:p>
            <a:pPr marL="0" indent="0" algn="just">
              <a:buNone/>
            </a:pPr>
            <a:endParaRPr lang="en-GB" sz="1000"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GB" sz="1600" dirty="0">
                <a:solidFill>
                  <a:schemeClr val="tx2"/>
                </a:solidFill>
                <a:latin typeface="Times New Roman" panose="02020603050405020304" pitchFamily="18" charset="0"/>
                <a:cs typeface="Times New Roman" panose="02020603050405020304" pitchFamily="18" charset="0"/>
              </a:rPr>
              <a:t>Probability and Statistics form the basis of Data Science. The probability theory is very much helpful for making the prediction. </a:t>
            </a:r>
          </a:p>
          <a:p>
            <a:pPr algn="just">
              <a:buFont typeface="Wingdings" panose="05000000000000000000" pitchFamily="2" charset="2"/>
              <a:buChar char="v"/>
            </a:pPr>
            <a:r>
              <a:rPr lang="en-GB" sz="1600" dirty="0">
                <a:solidFill>
                  <a:schemeClr val="tx2"/>
                </a:solidFill>
                <a:latin typeface="Times New Roman" panose="02020603050405020304" pitchFamily="18" charset="0"/>
                <a:cs typeface="Times New Roman" panose="02020603050405020304" pitchFamily="18" charset="0"/>
              </a:rPr>
              <a:t>Estimates and predictions form an important part of Data science. With the help of statistical methods, we make estimates for the further analysis.</a:t>
            </a:r>
          </a:p>
          <a:p>
            <a:pPr algn="just">
              <a:buFont typeface="Wingdings" panose="05000000000000000000" pitchFamily="2" charset="2"/>
              <a:buChar char="v"/>
            </a:pPr>
            <a:r>
              <a:rPr lang="en-GB" sz="1600" dirty="0">
                <a:solidFill>
                  <a:schemeClr val="tx2"/>
                </a:solidFill>
                <a:latin typeface="Times New Roman" panose="02020603050405020304" pitchFamily="18" charset="0"/>
                <a:cs typeface="Times New Roman" panose="02020603050405020304" pitchFamily="18" charset="0"/>
              </a:rPr>
              <a:t> Thus, statistical methods are largely dependent on the theory of probability. And all of probability and statistics is dependent on Data.</a:t>
            </a:r>
          </a:p>
          <a:p>
            <a:pPr marL="0" indent="0" algn="just">
              <a:buNone/>
            </a:pPr>
            <a:endParaRPr lang="en-GB" sz="1100" dirty="0">
              <a:solidFill>
                <a:schemeClr val="tx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26FA6C7-810C-4BB6-8563-9D1C7EC1C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18443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621071" y="1513384"/>
            <a:ext cx="5791200" cy="629741"/>
          </a:xfrm>
        </p:spPr>
        <p:txBody>
          <a:bodyPr>
            <a:normAutofit fontScale="90000"/>
          </a:bodyPr>
          <a:lstStyle/>
          <a:p>
            <a:r>
              <a:rPr lang="en-GB" sz="36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ANALYSIS OBJECTIVE:</a:t>
            </a:r>
            <a:br>
              <a:rPr lang="en-GB" sz="36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br>
            <a:endParaRPr lang="en-NG" sz="36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6983021" y="1975918"/>
            <a:ext cx="3970729" cy="2243657"/>
          </a:xfrm>
        </p:spPr>
        <p:txBody>
          <a:bodyPr anchor="t">
            <a:normAutofit/>
          </a:bodyPr>
          <a:lstStyle/>
          <a:p>
            <a:pPr marL="0" indent="0" algn="just">
              <a:buNone/>
            </a:pPr>
            <a:endParaRPr lang="en-GB" sz="1000"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The objective of this analysis is to be able to apply Statistics &amp; Probability to understand dataset and draw meaningful conclusion using concept of Statistical analysis, Probability and Hypothesis testing</a:t>
            </a:r>
          </a:p>
          <a:p>
            <a:pPr marL="0" indent="0" algn="just">
              <a:buNone/>
            </a:pPr>
            <a:endParaRPr lang="en-GB" sz="1100" dirty="0">
              <a:solidFill>
                <a:schemeClr val="tx2"/>
              </a:solidFill>
              <a:latin typeface="Times New Roman" panose="02020603050405020304" pitchFamily="18" charset="0"/>
              <a:cs typeface="Times New Roman" panose="02020603050405020304" pitchFamily="18" charset="0"/>
            </a:endParaRPr>
          </a:p>
          <a:p>
            <a:pPr marL="0" indent="0" algn="just">
              <a:buNone/>
            </a:pPr>
            <a:endParaRPr lang="en-GB" sz="1100" dirty="0">
              <a:solidFill>
                <a:schemeClr val="tx2"/>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1A2B710-B292-4981-8B54-2E40C751B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232736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84017" y="814042"/>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6391276" y="1533526"/>
            <a:ext cx="4038599" cy="2781299"/>
          </a:xfrm>
        </p:spPr>
        <p:txBody>
          <a:bodyPr anchor="t">
            <a:noAutofit/>
          </a:bodyPr>
          <a:lstStyle/>
          <a:p>
            <a:pPr marL="0" indent="0">
              <a:buNone/>
            </a:pPr>
            <a:endParaRPr lang="en-GB" sz="1200" b="1" dirty="0">
              <a:solidFill>
                <a:schemeClr val="tx2"/>
              </a:solidFill>
              <a:latin typeface="Times New Roman" panose="02020603050405020304" pitchFamily="18" charset="0"/>
              <a:cs typeface="Times New Roman" panose="02020603050405020304" pitchFamily="18" charset="0"/>
            </a:endParaRPr>
          </a:p>
          <a:p>
            <a:pPr marL="0" indent="0">
              <a:buNone/>
            </a:pPr>
            <a:r>
              <a:rPr lang="en-GB" sz="1600" dirty="0">
                <a:solidFill>
                  <a:schemeClr val="tx2"/>
                </a:solidFill>
                <a:latin typeface="Times New Roman" panose="02020603050405020304" pitchFamily="18" charset="0"/>
                <a:cs typeface="Times New Roman" panose="02020603050405020304" pitchFamily="18" charset="0"/>
              </a:rPr>
              <a:t>The approach used for this analysis was based on what was covered during our Statistical and probability lectures.</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Statistics Analysis of the dataset</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Probability testing</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Statistical Hypothesis</a:t>
            </a:r>
          </a:p>
          <a:p>
            <a:pPr marL="0" indent="0">
              <a:buNone/>
            </a:pPr>
            <a:endParaRPr lang="en-GB" sz="1200" dirty="0">
              <a:solidFill>
                <a:schemeClr val="tx2"/>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43A13D0-5CC9-4D89-8A71-D521DCB46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96530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50016" y="580109"/>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SUMMARY OF THE ANALYSIS</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6391276" y="1533526"/>
            <a:ext cx="5610224" cy="5210174"/>
          </a:xfrm>
        </p:spPr>
        <p:txBody>
          <a:bodyPr anchor="t">
            <a:noAutofit/>
          </a:bodyPr>
          <a:lstStyle/>
          <a:p>
            <a:pPr marL="0" indent="0">
              <a:buNone/>
            </a:pPr>
            <a:r>
              <a:rPr lang="en-GB" sz="1600" b="1" dirty="0">
                <a:solidFill>
                  <a:schemeClr val="tx2"/>
                </a:solidFill>
                <a:latin typeface="Times New Roman" panose="02020603050405020304" pitchFamily="18" charset="0"/>
                <a:cs typeface="Times New Roman" panose="02020603050405020304" pitchFamily="18" charset="0"/>
              </a:rPr>
              <a:t>STATISTICAL ANALYSIS OF DATASET (USA HOUSING DATASET)</a:t>
            </a:r>
          </a:p>
          <a:p>
            <a:pPr>
              <a:buFont typeface="Wingdings" panose="05000000000000000000" pitchFamily="2" charset="2"/>
              <a:buChar char="ü"/>
            </a:pPr>
            <a:endParaRPr lang="en-GB" sz="16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From the Correlation analysis, it was discovered that Average Area Income is highly correlated with Price and there exist of positive correlation of 0.64. </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Average Area number of rooms also has a low but positive relationship with Average Area number of bedrooms.</a:t>
            </a:r>
          </a:p>
          <a:p>
            <a:pPr>
              <a:buFont typeface="Wingdings" panose="05000000000000000000" pitchFamily="2" charset="2"/>
              <a:buChar char="ü"/>
            </a:pPr>
            <a:endParaRPr lang="en-GB" sz="16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Most direction of the relationship between the variables tend to be low but positive</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 For the mean average, </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	Average Area Income has an average of #68,583</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	Average Area House Age has an average of  6</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	 Average Area number of rooms  has an average of 7</a:t>
            </a:r>
          </a:p>
        </p:txBody>
      </p:sp>
      <p:pic>
        <p:nvPicPr>
          <p:cNvPr id="11" name="Picture 10">
            <a:extLst>
              <a:ext uri="{FF2B5EF4-FFF2-40B4-BE49-F238E27FC236}">
                <a16:creationId xmlns:a16="http://schemas.microsoft.com/office/drawing/2014/main" id="{5146DC55-4F68-466C-9333-8A740A590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338106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50016" y="580109"/>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SUMMARY OF THE ANALYSIS</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6391276" y="1533526"/>
            <a:ext cx="5473714" cy="5210174"/>
          </a:xfrm>
        </p:spPr>
        <p:txBody>
          <a:bodyPr anchor="t">
            <a:noAutofit/>
          </a:bodyPr>
          <a:lstStyle/>
          <a:p>
            <a:pPr marL="0" indent="0">
              <a:buNone/>
            </a:pPr>
            <a:r>
              <a:rPr lang="en-GB" sz="1600" b="1" dirty="0">
                <a:solidFill>
                  <a:schemeClr val="tx2"/>
                </a:solidFill>
                <a:latin typeface="Times New Roman" panose="02020603050405020304" pitchFamily="18" charset="0"/>
                <a:cs typeface="Times New Roman" panose="02020603050405020304" pitchFamily="18" charset="0"/>
              </a:rPr>
              <a:t>STATISTICAL ANALYSIS OF DATASET (USA HOUSING DATASET)</a:t>
            </a:r>
          </a:p>
          <a:p>
            <a:pPr marL="0" indent="0">
              <a:buNone/>
            </a:pPr>
            <a:endParaRPr lang="en-GB" sz="1600" b="1"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 For the median and quantile, </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	Average Area Income has an average of #68,804</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	Average Area House Age has an average of  6</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	 Average Area number of rooms  has an average of 7</a:t>
            </a:r>
          </a:p>
          <a:p>
            <a:pPr>
              <a:buFont typeface="Wingdings" panose="05000000000000000000" pitchFamily="2" charset="2"/>
              <a:buChar char="ü"/>
            </a:pPr>
            <a:endParaRPr lang="en-GB" sz="16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The Range of the Average Area income is  89, 905</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For the Interquartile range of the Average area Income, </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		@0.25, we have #61,480</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		 @0.50, we have #68,804</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		 @0.75, we have #75783</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The Variance of the data is high and the Standard deviation value is 10,657</a:t>
            </a:r>
          </a:p>
          <a:p>
            <a:pPr>
              <a:buFont typeface="Wingdings" panose="05000000000000000000" pitchFamily="2" charset="2"/>
              <a:buChar char="ü"/>
            </a:pPr>
            <a:endParaRPr lang="en-GB" sz="16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GB" sz="1200" dirty="0">
              <a:solidFill>
                <a:schemeClr val="tx2"/>
              </a:solidFill>
              <a:latin typeface="Times New Roman" panose="02020603050405020304" pitchFamily="18" charset="0"/>
              <a:cs typeface="Times New Roman" panose="02020603050405020304" pitchFamily="18" charset="0"/>
            </a:endParaRPr>
          </a:p>
          <a:p>
            <a:pPr marL="0" indent="0">
              <a:buNone/>
            </a:pPr>
            <a:endParaRPr lang="en-GB" sz="1200" dirty="0">
              <a:solidFill>
                <a:schemeClr val="tx2"/>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57F751B-596A-46D1-8AF6-20523B3E8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32759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50016" y="580109"/>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SUMMARY OF THE ANALYSIS</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6391276" y="1533526"/>
            <a:ext cx="5610224" cy="5210174"/>
          </a:xfrm>
        </p:spPr>
        <p:txBody>
          <a:bodyPr anchor="t">
            <a:noAutofit/>
          </a:bodyPr>
          <a:lstStyle/>
          <a:p>
            <a:pPr marL="0" indent="0">
              <a:buNone/>
            </a:pPr>
            <a:r>
              <a:rPr lang="en-GB" sz="1600" b="1" dirty="0">
                <a:solidFill>
                  <a:schemeClr val="tx2"/>
                </a:solidFill>
                <a:latin typeface="Times New Roman" panose="02020603050405020304" pitchFamily="18" charset="0"/>
                <a:cs typeface="Times New Roman" panose="02020603050405020304" pitchFamily="18" charset="0"/>
              </a:rPr>
              <a:t>STATISTICAL ANALYSIS OF DATASET (USA HOUSING DATASET)</a:t>
            </a:r>
          </a:p>
          <a:p>
            <a:pPr marL="0" indent="0">
              <a:buNone/>
            </a:pPr>
            <a:endParaRPr lang="en-GB" sz="1600" b="1"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While plotting a boxplot for Average Area House age and Average area Number of rooms, we discover outliers on the upper values above 8.5 and also some outliers in the lower values below 3</a:t>
            </a:r>
          </a:p>
          <a:p>
            <a:pPr marL="0" indent="0">
              <a:buNone/>
            </a:pPr>
            <a:endParaRPr lang="en-GB" sz="16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 The highest House prices were between #55,000 to #70,000</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While visualizing the dataset, the scatter plot shows that there exist some form of relationship between the average Area house Age and Average area number of rooms</a:t>
            </a:r>
          </a:p>
        </p:txBody>
      </p:sp>
      <p:pic>
        <p:nvPicPr>
          <p:cNvPr id="11" name="Picture 10">
            <a:extLst>
              <a:ext uri="{FF2B5EF4-FFF2-40B4-BE49-F238E27FC236}">
                <a16:creationId xmlns:a16="http://schemas.microsoft.com/office/drawing/2014/main" id="{53891999-19B1-4DD7-A640-4AB08F461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92346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76F6B-AAB4-4007-A4DB-F0B5F22877EF}"/>
              </a:ext>
            </a:extLst>
          </p:cNvPr>
          <p:cNvSpPr>
            <a:spLocks noGrp="1"/>
          </p:cNvSpPr>
          <p:nvPr>
            <p:ph type="title"/>
          </p:nvPr>
        </p:nvSpPr>
        <p:spPr>
          <a:xfrm>
            <a:off x="6350016" y="580109"/>
            <a:ext cx="5514974" cy="886742"/>
          </a:xfrm>
        </p:spPr>
        <p:txBody>
          <a:bodyPr>
            <a:normAutofit/>
          </a:bodyPr>
          <a:lstStyle/>
          <a:p>
            <a:r>
              <a:rPr lang="en-GB" sz="2800" b="1" kern="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SUMMARY OF THE ANALYSIS</a:t>
            </a:r>
            <a:endParaRPr lang="en-NG" sz="2800" dirty="0">
              <a:solidFill>
                <a:schemeClr val="tx2"/>
              </a:solidFill>
              <a:latin typeface="Times New Roman" panose="02020603050405020304" pitchFamily="18" charset="0"/>
              <a:cs typeface="Times New Roman" panose="02020603050405020304" pitchFamily="18" charset="0"/>
            </a:endParaRPr>
          </a:p>
        </p:txBody>
      </p:sp>
      <p:grpSp>
        <p:nvGrpSpPr>
          <p:cNvPr id="19" name="Group 12">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0" name="Freeform: Shape 13">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870A6D6-9D24-451A-9E9D-80DECDBB9D7C}"/>
              </a:ext>
            </a:extLst>
          </p:cNvPr>
          <p:cNvSpPr>
            <a:spLocks noGrp="1"/>
          </p:cNvSpPr>
          <p:nvPr>
            <p:ph idx="1"/>
          </p:nvPr>
        </p:nvSpPr>
        <p:spPr>
          <a:xfrm>
            <a:off x="5726413" y="1466851"/>
            <a:ext cx="6343649" cy="5124449"/>
          </a:xfrm>
        </p:spPr>
        <p:txBody>
          <a:bodyPr anchor="t">
            <a:noAutofit/>
          </a:bodyPr>
          <a:lstStyle/>
          <a:p>
            <a:pPr marL="0" indent="0">
              <a:buNone/>
            </a:pPr>
            <a:r>
              <a:rPr lang="en-GB" sz="1600" b="1" dirty="0">
                <a:solidFill>
                  <a:schemeClr val="tx2"/>
                </a:solidFill>
                <a:latin typeface="Times New Roman" panose="02020603050405020304" pitchFamily="18" charset="0"/>
                <a:cs typeface="Times New Roman" panose="02020603050405020304" pitchFamily="18" charset="0"/>
              </a:rPr>
              <a:t>PROBABILITY TESTING OF DATASET (LOAN DATASET)</a:t>
            </a:r>
          </a:p>
          <a:p>
            <a:pPr marL="0" indent="0">
              <a:buNone/>
            </a:pPr>
            <a:endParaRPr lang="en-GB" sz="1600" b="1"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In probability theory, </a:t>
            </a:r>
            <a:r>
              <a:rPr lang="en-GB" sz="1600" b="1" dirty="0">
                <a:solidFill>
                  <a:schemeClr val="tx2"/>
                </a:solidFill>
                <a:latin typeface="Times New Roman" panose="02020603050405020304" pitchFamily="18" charset="0"/>
                <a:cs typeface="Times New Roman" panose="02020603050405020304" pitchFamily="18" charset="0"/>
              </a:rPr>
              <a:t>conditional probability </a:t>
            </a:r>
            <a:r>
              <a:rPr lang="en-GB" sz="1600" dirty="0">
                <a:solidFill>
                  <a:schemeClr val="tx2"/>
                </a:solidFill>
                <a:latin typeface="Times New Roman" panose="02020603050405020304" pitchFamily="18" charset="0"/>
                <a:cs typeface="Times New Roman" panose="02020603050405020304" pitchFamily="18" charset="0"/>
              </a:rPr>
              <a:t>is a measure of the probability of an event occurring, given that another event (by assumption, presumption, assertion or evidence) has already occurred.</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I calculated the </a:t>
            </a:r>
            <a:r>
              <a:rPr lang="en-GB" sz="1600" b="1" dirty="0">
                <a:solidFill>
                  <a:schemeClr val="tx2"/>
                </a:solidFill>
                <a:latin typeface="Times New Roman" panose="02020603050405020304" pitchFamily="18" charset="0"/>
                <a:cs typeface="Times New Roman" panose="02020603050405020304" pitchFamily="18" charset="0"/>
              </a:rPr>
              <a:t>probability of Loan status given </a:t>
            </a:r>
            <a:r>
              <a:rPr lang="en-GB" sz="1600" dirty="0">
                <a:solidFill>
                  <a:schemeClr val="tx2"/>
                </a:solidFill>
                <a:latin typeface="Times New Roman" panose="02020603050405020304" pitchFamily="18" charset="0"/>
                <a:cs typeface="Times New Roman" panose="02020603050405020304" pitchFamily="18" charset="0"/>
              </a:rPr>
              <a:t>the</a:t>
            </a:r>
            <a:r>
              <a:rPr lang="en-GB" sz="1600" b="1" dirty="0">
                <a:solidFill>
                  <a:schemeClr val="tx2"/>
                </a:solidFill>
                <a:latin typeface="Times New Roman" panose="02020603050405020304" pitchFamily="18" charset="0"/>
                <a:cs typeface="Times New Roman" panose="02020603050405020304" pitchFamily="18" charset="0"/>
              </a:rPr>
              <a:t> credit history.</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P(A): Loan has been approved</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P(B): Credit history is good (1)</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P(A|B): Getting loan approval provided that credit history is good</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According to the formula</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P(A) = 40 + 156 / (19 + 40 + 123 + 156) = 0.57988</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P(B) = 123 + 156 / (19 + 40 + 123 + 156) = 0.8254437</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P(A ∩ B) = 156/(19 + 40 + 123 + 156) = 0.46153846</a:t>
            </a:r>
          </a:p>
          <a:p>
            <a:pPr marL="0" indent="0">
              <a:buNone/>
            </a:pPr>
            <a:r>
              <a:rPr lang="en-GB" sz="1600" dirty="0">
                <a:solidFill>
                  <a:schemeClr val="tx2"/>
                </a:solidFill>
                <a:latin typeface="Times New Roman" panose="02020603050405020304" pitchFamily="18" charset="0"/>
                <a:cs typeface="Times New Roman" panose="02020603050405020304" pitchFamily="18" charset="0"/>
              </a:rPr>
              <a:t>P(A|B) = 0.46153846/0.8254437 = 0.559139</a:t>
            </a:r>
          </a:p>
          <a:p>
            <a:pPr>
              <a:buFont typeface="Wingdings" panose="05000000000000000000" pitchFamily="2" charset="2"/>
              <a:buChar char="ü"/>
            </a:pPr>
            <a:r>
              <a:rPr lang="en-GB" sz="1600" dirty="0">
                <a:solidFill>
                  <a:schemeClr val="tx2"/>
                </a:solidFill>
                <a:latin typeface="Times New Roman" panose="02020603050405020304" pitchFamily="18" charset="0"/>
                <a:cs typeface="Times New Roman" panose="02020603050405020304" pitchFamily="18" charset="0"/>
              </a:rPr>
              <a:t>The probability of getting loan approved given the credit history is 56%</a:t>
            </a:r>
          </a:p>
        </p:txBody>
      </p:sp>
      <p:pic>
        <p:nvPicPr>
          <p:cNvPr id="11" name="Picture 10">
            <a:extLst>
              <a:ext uri="{FF2B5EF4-FFF2-40B4-BE49-F238E27FC236}">
                <a16:creationId xmlns:a16="http://schemas.microsoft.com/office/drawing/2014/main" id="{416E06D6-4847-43AB-8883-4FDC00EFD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43075"/>
            <a:ext cx="3923018" cy="3371850"/>
          </a:xfrm>
          <a:prstGeom prst="rect">
            <a:avLst/>
          </a:prstGeom>
        </p:spPr>
      </p:pic>
    </p:spTree>
    <p:extLst>
      <p:ext uri="{BB962C8B-B14F-4D97-AF65-F5344CB8AC3E}">
        <p14:creationId xmlns:p14="http://schemas.microsoft.com/office/powerpoint/2010/main" val="3821221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1232</Words>
  <Application>Microsoft Office PowerPoint</Application>
  <PresentationFormat>Widescreen</PresentationFormat>
  <Paragraphs>151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Amasis MT Pro Medium</vt:lpstr>
      <vt:lpstr>Arial</vt:lpstr>
      <vt:lpstr>Arial-BoldMT</vt:lpstr>
      <vt:lpstr>Calibri</vt:lpstr>
      <vt:lpstr>Calibri Light</vt:lpstr>
      <vt:lpstr>Times New Roman</vt:lpstr>
      <vt:lpstr>Wingdings</vt:lpstr>
      <vt:lpstr>Office Theme</vt:lpstr>
      <vt:lpstr>PowerPoint Presentation</vt:lpstr>
      <vt:lpstr>PowerPoint Presentation</vt:lpstr>
      <vt:lpstr>INTRODUCTION </vt:lpstr>
      <vt:lpstr>ANALYSIS OBJECTIVE: </vt:lpstr>
      <vt:lpstr>METHODOLOGY</vt:lpstr>
      <vt:lpstr>SUMMARY OF THE ANALYSIS</vt:lpstr>
      <vt:lpstr>SUMMARY OF THE ANALYSIS</vt:lpstr>
      <vt:lpstr>SUMMARY OF THE ANALYSIS</vt:lpstr>
      <vt:lpstr>SUMMARY OF THE ANALYSIS</vt:lpstr>
      <vt:lpstr>SUMMARY OF THE ANALYSIS</vt:lpstr>
      <vt:lpstr>SUMMARY OF THE ANALYSIS</vt:lpstr>
      <vt:lpstr>SUMMARY OF THE ANALYSIS</vt:lpstr>
      <vt:lpstr>SUMMARY OF THE ANALYSIS</vt:lpstr>
      <vt:lpstr>SUMMARY OF THE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Ezekiel Joaquim</dc:creator>
  <cp:lastModifiedBy>Ezekiel O. Joaquim</cp:lastModifiedBy>
  <cp:revision>21</cp:revision>
  <dcterms:created xsi:type="dcterms:W3CDTF">2022-03-12T13:40:40Z</dcterms:created>
  <dcterms:modified xsi:type="dcterms:W3CDTF">2022-04-16T10:15:30Z</dcterms:modified>
</cp:coreProperties>
</file>