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57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3" r:id="rId12"/>
    <p:sldId id="270" r:id="rId13"/>
    <p:sldId id="269" r:id="rId14"/>
    <p:sldId id="267" r:id="rId15"/>
    <p:sldId id="268" r:id="rId16"/>
    <p:sldId id="271" r:id="rId17"/>
    <p:sldId id="272" r:id="rId18"/>
    <p:sldId id="274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5"/>
    <p:restoredTop sz="94694"/>
  </p:normalViewPr>
  <p:slideViewPr>
    <p:cSldViewPr snapToGrid="0" snapToObjects="1">
      <p:cViewPr>
        <p:scale>
          <a:sx n="120" d="100"/>
          <a:sy n="120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B9974-6793-484F-A019-BC7244E12FEE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D68E-FFAA-A747-A7FC-B979EA6D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popular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days.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D68E-FFAA-A747-A7FC-B979EA6D9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introduce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concerate</a:t>
            </a:r>
            <a:r>
              <a:rPr lang="zh-CN" altLang="en-US" dirty="0"/>
              <a:t> </a:t>
            </a:r>
            <a:r>
              <a:rPr lang="en-US" altLang="zh-CN" dirty="0"/>
              <a:t>works,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D68E-FFAA-A747-A7FC-B979EA6D9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 err="1"/>
              <a:t>Iet's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ideas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attacking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D68E-FFAA-A747-A7FC-B979EA6D9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3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focus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perturbation.</a:t>
            </a:r>
            <a:r>
              <a:rPr lang="zh-CN" altLang="en-US" dirty="0"/>
              <a:t> </a:t>
            </a:r>
            <a:r>
              <a:rPr lang="en-US" altLang="zh-CN" dirty="0"/>
              <a:t>Actually,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extended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  <a:r>
              <a:rPr lang="zh-CN" altLang="en-US" dirty="0"/>
              <a:t> </a:t>
            </a:r>
            <a:r>
              <a:rPr lang="en-US" altLang="zh-CN" dirty="0"/>
              <a:t>perturbation.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perturbation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now.</a:t>
            </a:r>
            <a:r>
              <a:rPr lang="zh-CN" altLang="en-US" dirty="0"/>
              <a:t> </a:t>
            </a:r>
            <a:r>
              <a:rPr lang="en-US" altLang="zh-CN" dirty="0"/>
              <a:t>Anyway,</a:t>
            </a:r>
            <a:r>
              <a:rPr lang="zh-CN" altLang="en-US" dirty="0"/>
              <a:t> </a:t>
            </a:r>
            <a:r>
              <a:rPr lang="en-US" altLang="zh-CN" dirty="0"/>
              <a:t>let's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proving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  <a:r>
              <a:rPr lang="zh-CN" altLang="en-US" dirty="0"/>
              <a:t> </a:t>
            </a:r>
            <a:r>
              <a:rPr lang="en-US" altLang="zh-CN" dirty="0" err="1"/>
              <a:t>pertubation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Certificate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D68E-FFAA-A747-A7FC-B979EA6D9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52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D68E-FFAA-A747-A7FC-B979EA6D97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4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3D68E-FFAA-A747-A7FC-B979EA6D97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095C-3F4A-5043-B5D6-AB0034843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63177-B29B-5B46-AB50-0A16B6BF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5196-E7A2-CE44-B2C7-2E88C0F6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D917-1B70-9149-96E8-60E9F326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D7838-795B-4846-B46D-00FF2D7C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BFB4-0EDA-8E43-ACA4-EB45CB98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C46C7-F534-E243-9AA6-E569BA79A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4B62-8257-C849-BB30-CEDC6DB3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BF6F-D56A-FC4A-A701-8C7C9163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76B9-18C5-F040-8FC1-2F5CCC7D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1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CA693-F7D1-124E-BB32-304F9ABEB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0136D-290D-984C-A193-C8812B6B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E80DF-7CD8-364C-B1DC-49C9E316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7BB3-5A8F-0240-92B8-6A5F1847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EE81-C659-1145-BE3B-59E996FC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3BEF-FB68-DF45-B619-CF5317E7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3B6-B077-4B42-B54D-C153219F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A52D-751C-0F4E-B88D-B82972BA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6BB3-0CD6-014C-B51C-3F075196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1ECE-8E70-3145-807E-F227F790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D523-825C-FF4C-8578-6C86E94D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D711-4BBD-0744-8947-37108F8E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1386E-99B0-0A4A-AF2D-10B41B8C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F963-DA82-A74E-A055-066AF551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5DA7-75D3-C047-B58E-C4244D24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ED16-49E3-D94E-93EE-A6A53372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B763-1311-354F-B59A-2B081C1C9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7FD43-5465-FF42-8A67-2F96EAF7C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C7B4A-76F1-E542-9223-1707B7A7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780D-8153-9A43-A28E-71DB06B5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1D87-AAB1-8F48-AC5B-FCC8EBA5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C608-A0BD-8845-AE52-3E8E82CC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05367-57BC-F54F-8E23-18FC9109F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79272-7437-CB46-BC34-3830A409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7F7B2-C759-984F-ADC6-3AD53F62C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EEE46-E005-E14F-868B-EF80773C8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74DF-FF4A-CE47-BCF8-580238AD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C13ED-08E6-4947-B137-300B05B4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1FC10-B9FB-DD40-B3A8-6B622FA0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1A09-75A2-E74C-BFF0-82A74D31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C390E-12B8-CE40-9D7A-EB3885CE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85A1-26D8-ED4A-8626-5A7E7887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2822E-6B42-B641-BBA1-15E54DF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5E14-0C2F-DF44-A683-90D4A75C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D1E9F-8DAE-6141-A0B5-904188A4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61077-2F2F-9840-93ED-5E0B1778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9485-B555-C549-8C6D-C1759CD1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636F-FDC3-AA44-9DF8-2290EC766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7DF48-2091-BC40-BCE8-9A9C0BF6F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A1DD9-8640-1D4F-89C2-12D4EB97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9E846-7272-ED4B-95B3-D5DA037D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7C21F-BA58-A949-A140-75F3FD5D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1030-3E7E-0F4B-B025-32E9704F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ACF93-795E-3D4E-9B61-18672A3EC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65042-0E21-7B45-AAEA-13D3BB7DC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EEB45-0A78-254B-80D2-28EDDE19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57626-9680-5F41-8AFC-BACB80E8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9E7B-5FA4-F040-A04E-D7432212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FA2FE-D76B-0E45-A051-38AC21E6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24DD-3CF1-054A-BB40-7AF221AD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2E039-C90C-D14C-9BBE-BDB69D48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661A-86D1-794A-96FD-369AAB0657C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279FF-A294-7A4B-A4E4-9705D7443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E3AB-3BB8-D647-97C7-03A7FAE55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CC5DD-1F9C-C14A-8CD8-815BEF078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6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394486.340321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abs/10.1145/3394486.340321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12.10528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60FD-881A-4E4E-96CE-246839360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Provable</a:t>
            </a:r>
            <a:r>
              <a:rPr lang="zh-CN" altLang="en-US" dirty="0"/>
              <a:t> </a:t>
            </a:r>
            <a:r>
              <a:rPr lang="en-US" altLang="zh-CN" dirty="0"/>
              <a:t>Robustness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4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8B431F-A0D7-1441-A451-EA65D725A4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budgets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8B431F-A0D7-1441-A451-EA65D725A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F2CC2-23B3-6E46-8757-A7B3CFB77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Recall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budget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global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budgets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allowed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purtabation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adjacency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adversarial edges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dirty="0"/>
                  <a:t>per node</a:t>
                </a:r>
              </a:p>
              <a:p>
                <a:pPr marL="0" indent="0">
                  <a:buNone/>
                </a:pPr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adversarial edges</a:t>
                </a:r>
                <a:r>
                  <a:rPr lang="en-US" altLang="zh-CN" dirty="0"/>
                  <a:t> 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added</a:t>
                </a:r>
                <a:r>
                  <a:rPr lang="en-US" dirty="0"/>
                  <a:t> in total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zh-CN" alt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b="0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b="0" i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zh-CN" altLang="en-US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en-US" altLang="zh-CN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dirty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zh-CN" altLang="en-US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dirty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limUpp>
                            <m:limUppPr>
                              <m:ctrlPr>
                                <a:rPr lang="en-US" altLang="zh-CN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lim>
                          </m:limUpp>
                        </m:e>
                        <m:sub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en-US" altLang="zh-CN" b="0" i="1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zh-CN" alt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zh-CN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limUpp>
                          <m:limUppPr>
                            <m:ctrlP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lim>
                        </m:limUpp>
                      </m:e>
                      <m:sub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𝑔𝑙𝑜𝑏𝑎𝑙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hlinkClick r:id="rId3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hlinkClick r:id="rId3"/>
                  </a:rPr>
                  <a:t>Certifiable Robustness of Graph Convolutional Networks under Structure Perturbations</a:t>
                </a:r>
                <a:r>
                  <a:rPr lang="zh-CN" altLang="en-US" dirty="0">
                    <a:hlinkClick r:id="rId3"/>
                  </a:rPr>
                  <a:t> </a:t>
                </a:r>
                <a:r>
                  <a:rPr lang="en-US" altLang="zh-CN" dirty="0"/>
                  <a:t>[KDD’20]</a:t>
                </a:r>
              </a:p>
              <a:p>
                <a:pPr marL="0" indent="0" algn="ctr">
                  <a:buNone/>
                </a:pP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limUpp>
                          <m:limUppPr>
                            <m:ctrlP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lim>
                            <m:r>
                              <a:rPr lang="en-US" altLang="zh-CN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lim>
                        </m:limUpp>
                      </m:e>
                      <m:sub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𝑔𝑙𝑜𝑏𝑎𝑙</m:t>
                        </m:r>
                      </m:sup>
                    </m:sSubSup>
                  </m:oMath>
                </a14:m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are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functions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related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with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q,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Q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and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which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can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pre-computed</a:t>
                </a:r>
              </a:p>
              <a:p>
                <a:pPr marL="0" indent="0">
                  <a:buNone/>
                </a:pPr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Continuous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relaxation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and</a:t>
                </a:r>
                <a:r>
                  <a:rPr lang="zh-CN" altLang="en-US" b="0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l</a:t>
                </a:r>
                <a:r>
                  <a:rPr lang="en-US" altLang="zh-CN" b="0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inear</a:t>
                </a:r>
                <a:r>
                  <a:rPr lang="zh-CN" altLang="en-US" b="0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highlight>
                      <a:srgbClr val="FFFF00"/>
                    </a:highlight>
                    <a:ea typeface="Cambria Math" panose="02040503050406030204" pitchFamily="18" charset="0"/>
                  </a:rPr>
                  <a:t>constraints!</a:t>
                </a:r>
              </a:p>
              <a:p>
                <a:pPr marL="0" indent="0">
                  <a:buNone/>
                </a:pP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But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problem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still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non-convex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because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activation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layer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of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neural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network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nonconvex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AF2CC2-23B3-6E46-8757-A7B3CFB7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41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16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738F-149B-7748-A5FF-5C7F57BF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543D-CBE1-8B46-93E9-8112D173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 err="1"/>
              <a:t>ReLU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DEEPOLY</a:t>
            </a:r>
            <a:r>
              <a:rPr lang="zh-CN" altLang="en-US" dirty="0"/>
              <a:t> </a:t>
            </a:r>
            <a:r>
              <a:rPr lang="en-US" altLang="zh-CN" dirty="0"/>
              <a:t>[POPL</a:t>
            </a:r>
            <a:r>
              <a:rPr lang="zh-CN" altLang="en-US" dirty="0"/>
              <a:t> </a:t>
            </a:r>
            <a:r>
              <a:rPr lang="en-US" altLang="zh-CN" dirty="0"/>
              <a:t>2019].</a:t>
            </a:r>
          </a:p>
          <a:p>
            <a:pPr marL="0" indent="0">
              <a:buNone/>
            </a:pP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theoretically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activate</a:t>
            </a:r>
            <a:r>
              <a:rPr lang="zh-CN" altLang="en-US" dirty="0"/>
              <a:t> </a:t>
            </a:r>
            <a:r>
              <a:rPr lang="en-US" altLang="zh-CN" dirty="0"/>
              <a:t>functions.</a:t>
            </a:r>
          </a:p>
          <a:p>
            <a:pPr marL="0" indent="0">
              <a:buNone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intuition: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lang="zh-CN" altLang="en-US" dirty="0"/>
              <a:t> </a:t>
            </a:r>
            <a:r>
              <a:rPr lang="en-US" altLang="zh-CN" b="1" dirty="0"/>
              <a:t>all</a:t>
            </a:r>
            <a:r>
              <a:rPr lang="zh-CN" altLang="en-US" b="1" dirty="0"/>
              <a:t> </a:t>
            </a:r>
            <a:r>
              <a:rPr lang="en-US" altLang="zh-CN" b="1" dirty="0"/>
              <a:t>possible</a:t>
            </a:r>
            <a:r>
              <a:rPr lang="zh-CN" altLang="en-US" b="1" dirty="0"/>
              <a:t> </a:t>
            </a:r>
            <a:r>
              <a:rPr lang="en-US" altLang="zh-CN" b="1" dirty="0"/>
              <a:t>inputs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b="1" dirty="0"/>
              <a:t>linear</a:t>
            </a:r>
            <a:r>
              <a:rPr lang="zh-CN" altLang="en-US" b="1" dirty="0"/>
              <a:t> </a:t>
            </a:r>
            <a:r>
              <a:rPr lang="en-US" altLang="zh-CN" b="1" dirty="0"/>
              <a:t>constraints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 </a:t>
            </a:r>
            <a:r>
              <a:rPr lang="en-US" altLang="zh-CN" b="1" dirty="0"/>
              <a:t>propagate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functions,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linear.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9D7E23-9376-014C-8F0D-9C5F6C6B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65" y="4255772"/>
            <a:ext cx="5427835" cy="208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DB282-ED50-0741-BBDA-70AD003B2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8" y="4236497"/>
            <a:ext cx="4756002" cy="2107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7470B-59DE-9749-9FE1-E9D259CBA586}"/>
              </a:ext>
            </a:extLst>
          </p:cNvPr>
          <p:cNvSpPr txBox="1"/>
          <p:nvPr/>
        </p:nvSpPr>
        <p:spPr>
          <a:xfrm>
            <a:off x="1610711" y="6311900"/>
            <a:ext cx="301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r>
              <a:rPr lang="zh-CN" altLang="en-US" dirty="0"/>
              <a:t> </a:t>
            </a:r>
            <a:r>
              <a:rPr lang="en-US" altLang="zh-CN" dirty="0"/>
              <a:t>(AI)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5E01B-D133-FE45-8081-4930F3DB6AB8}"/>
              </a:ext>
            </a:extLst>
          </p:cNvPr>
          <p:cNvSpPr txBox="1"/>
          <p:nvPr/>
        </p:nvSpPr>
        <p:spPr>
          <a:xfrm>
            <a:off x="6894785" y="6288361"/>
            <a:ext cx="383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propagate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tricky.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1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8E31-8827-4C44-B2FC-D1720057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Deepoly</a:t>
            </a:r>
            <a:r>
              <a:rPr lang="zh-CN" altLang="en-US" dirty="0"/>
              <a:t> </a:t>
            </a:r>
            <a:r>
              <a:rPr lang="en-US" altLang="zh-CN" dirty="0"/>
              <a:t>Explained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DF906-DF17-4D43-9F98-806D83DC7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449" y="4380529"/>
            <a:ext cx="6277196" cy="220652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D1EC33-E794-7945-9B9D-EC0D0F89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5614"/>
            <a:ext cx="3388242" cy="28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B12B5B-8BE8-E34C-8885-7CBB6EB2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594" y="1883327"/>
            <a:ext cx="2056281" cy="230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5720A3-C6AD-8D4C-9034-4EA1052930A7}"/>
              </a:ext>
            </a:extLst>
          </p:cNvPr>
          <p:cNvSpPr/>
          <p:nvPr/>
        </p:nvSpPr>
        <p:spPr>
          <a:xfrm>
            <a:off x="8366234" y="4791738"/>
            <a:ext cx="2322787" cy="1576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C3CC7E-D834-3444-91BF-9E92DD93A5DD}"/>
              </a:ext>
            </a:extLst>
          </p:cNvPr>
          <p:cNvSpPr/>
          <p:nvPr/>
        </p:nvSpPr>
        <p:spPr>
          <a:xfrm>
            <a:off x="8565929" y="5037107"/>
            <a:ext cx="1156139" cy="1005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C77941-D25F-0249-A6CF-213E8F14226B}"/>
              </a:ext>
            </a:extLst>
          </p:cNvPr>
          <p:cNvSpPr/>
          <p:nvPr/>
        </p:nvSpPr>
        <p:spPr>
          <a:xfrm>
            <a:off x="8779061" y="5210528"/>
            <a:ext cx="789864" cy="510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Reachable</a:t>
            </a:r>
            <a:r>
              <a:rPr lang="zh-CN" altLang="en-US" sz="1100" dirty="0"/>
              <a:t> </a:t>
            </a:r>
            <a:r>
              <a:rPr lang="en-US" altLang="zh-CN" sz="1100" dirty="0"/>
              <a:t>set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173EB-A04C-E145-BAE7-B45C199FAF07}"/>
              </a:ext>
            </a:extLst>
          </p:cNvPr>
          <p:cNvSpPr/>
          <p:nvPr/>
        </p:nvSpPr>
        <p:spPr>
          <a:xfrm>
            <a:off x="9806151" y="5054497"/>
            <a:ext cx="809505" cy="10089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unsafe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D0A6A-6AAD-2745-9CC2-F7D74BFB564F}"/>
              </a:ext>
            </a:extLst>
          </p:cNvPr>
          <p:cNvSpPr txBox="1"/>
          <p:nvPr/>
        </p:nvSpPr>
        <p:spPr>
          <a:xfrm>
            <a:off x="8439702" y="5683625"/>
            <a:ext cx="2732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Over-approximation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392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B045-D30B-D54D-8B96-9B7DEE91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813CB-90F5-D74B-99CE-B76F376D1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</m:e>
                      <m:li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lim>
                    </m:limLow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altLang="zh-CN" dirty="0"/>
                  <a:t>Continuous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relaxation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constraints</a:t>
                </a:r>
              </a:p>
              <a:p>
                <a:r>
                  <a:rPr lang="en-US" altLang="zh-CN" dirty="0"/>
                  <a:t>Apply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abstract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output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domain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(i.e.,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inequation).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Finally,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batch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constraints.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Lower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&gt;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proved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robust</a:t>
                </a:r>
              </a:p>
              <a:p>
                <a:r>
                  <a:rPr lang="en-US" altLang="zh-CN" dirty="0"/>
                  <a:t>Upper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&lt;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proved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robust</a:t>
                </a:r>
              </a:p>
              <a:p>
                <a:r>
                  <a:rPr lang="en-US" altLang="zh-CN" dirty="0"/>
                  <a:t>Unsure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cases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D813CB-90F5-D74B-99CE-B76F376D1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0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B332-8D15-EC43-AF67-8F58A3B3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8044C-CCE5-2C45-BAF0-C74935620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" y="1981201"/>
            <a:ext cx="4216400" cy="360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D05505-3381-AA46-9FC1-2B572B0E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156" y="2184401"/>
            <a:ext cx="6159500" cy="340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D57158-75B4-9248-A90C-BBACCDE2F815}"/>
              </a:ext>
            </a:extLst>
          </p:cNvPr>
          <p:cNvSpPr txBox="1"/>
          <p:nvPr/>
        </p:nvSpPr>
        <p:spPr>
          <a:xfrm>
            <a:off x="1040219" y="5507665"/>
            <a:ext cx="388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Uncert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perturbation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  <a:r>
              <a:rPr lang="zh-CN" altLang="en-US" dirty="0"/>
              <a:t> </a:t>
            </a:r>
            <a:r>
              <a:rPr lang="en-US" altLang="zh-CN" dirty="0"/>
              <a:t>label</a:t>
            </a:r>
            <a:r>
              <a:rPr lang="zh-CN" altLang="en-US" dirty="0"/>
              <a:t> </a:t>
            </a:r>
            <a:r>
              <a:rPr lang="en-US" altLang="zh-CN" dirty="0"/>
              <a:t>change.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462E5-DC80-6642-801F-DE1AA5B4A4F1}"/>
              </a:ext>
            </a:extLst>
          </p:cNvPr>
          <p:cNvSpPr txBox="1"/>
          <p:nvPr/>
        </p:nvSpPr>
        <p:spPr>
          <a:xfrm>
            <a:off x="7152168" y="5712382"/>
            <a:ext cx="338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fast,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1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1220-F3B2-694F-B714-6EF7C86C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1734-4C42-9347-B8B0-E182458D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Certifiable Robustness of Graph Convolutional Networks under Structure Perturbations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/>
              <a:t>[KDD’20]</a:t>
            </a:r>
          </a:p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 err="1"/>
              <a:t>ReLU</a:t>
            </a:r>
            <a:endParaRPr lang="en-US" altLang="zh-CN" dirty="0"/>
          </a:p>
          <a:p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significant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interpretation.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4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6295-5577-B143-954F-14A15EFC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High-Level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B3824-EA63-9440-9247-EF2BA045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59" y="3998110"/>
            <a:ext cx="4227142" cy="2569439"/>
          </a:xfrm>
          <a:prstGeom prst="rect">
            <a:avLst/>
          </a:prstGeom>
        </p:spPr>
      </p:pic>
      <p:pic>
        <p:nvPicPr>
          <p:cNvPr id="3076" name="Picture 4" descr="ReLU — Most popular Activation Function for Deep Neural Networks | by  Sonish Sivarajkumar | Medium">
            <a:extLst>
              <a:ext uri="{FF2B5EF4-FFF2-40B4-BE49-F238E27FC236}">
                <a16:creationId xmlns:a16="http://schemas.microsoft.com/office/drawing/2014/main" id="{6D86CC7F-10BC-E441-8139-8AF8D0D4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05" y="1918476"/>
            <a:ext cx="2785739" cy="126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DE8F8-F0D7-E849-AA5A-B8E13836B4D0}"/>
              </a:ext>
            </a:extLst>
          </p:cNvPr>
          <p:cNvSpPr txBox="1"/>
          <p:nvPr/>
        </p:nvSpPr>
        <p:spPr>
          <a:xfrm>
            <a:off x="1078554" y="3623586"/>
            <a:ext cx="34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 </a:t>
            </a:r>
            <a:r>
              <a:rPr lang="en-US" altLang="zh-CN" dirty="0" err="1"/>
              <a:t>ReLU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“path-by-path”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47401-6C7F-A140-AB57-CEF84635BFD6}"/>
              </a:ext>
            </a:extLst>
          </p:cNvPr>
          <p:cNvSpPr txBox="1"/>
          <p:nvPr/>
        </p:nvSpPr>
        <p:spPr>
          <a:xfrm>
            <a:off x="6863912" y="4705646"/>
            <a:ext cx="512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solving</a:t>
            </a:r>
            <a:r>
              <a:rPr lang="zh-CN" altLang="en-US" dirty="0"/>
              <a:t> </a:t>
            </a:r>
            <a:r>
              <a:rPr lang="en-US" altLang="zh-CN" dirty="0"/>
              <a:t>LP,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corner points,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region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previous</a:t>
            </a:r>
            <a:r>
              <a:rPr lang="zh-CN" altLang="en-US" dirty="0"/>
              <a:t> </a:t>
            </a:r>
            <a:r>
              <a:rPr lang="en-US" altLang="zh-CN" dirty="0"/>
              <a:t>results,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part.</a:t>
            </a:r>
            <a:r>
              <a:rPr lang="zh-CN" altLang="en-US" dirty="0"/>
              <a:t> 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EB229-5F9B-E94D-8C6A-295CB4601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094" y="2450007"/>
            <a:ext cx="3746529" cy="19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1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7E1-8EA4-A34D-BDF0-9AD45879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03411-1C64-2644-937C-2F534D580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</m:e>
                      <m:li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lim>
                    </m:limLow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03411-1C64-2644-937C-2F534D580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0CA494-2BE0-CD4E-B61A-27A406AC5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2547144"/>
            <a:ext cx="4457700" cy="290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09832-ED7B-FD49-B416-6BCFA4E5C2B3}"/>
              </a:ext>
            </a:extLst>
          </p:cNvPr>
          <p:cNvSpPr txBox="1"/>
          <p:nvPr/>
        </p:nvSpPr>
        <p:spPr>
          <a:xfrm>
            <a:off x="1031358" y="5631537"/>
            <a:ext cx="796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slow…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A010-9E90-B84C-876F-DDDA8C2F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8BC3E-4A52-2044-9753-5E2F2648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56" y="2374389"/>
            <a:ext cx="3231708" cy="2807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756F3D-2AD8-EA4F-9606-9E225CC8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56" y="2252368"/>
            <a:ext cx="4921545" cy="3051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3F6231-89E8-454B-A8AF-DF793F05E7D8}"/>
              </a:ext>
            </a:extLst>
          </p:cNvPr>
          <p:cNvSpPr/>
          <p:nvPr/>
        </p:nvSpPr>
        <p:spPr>
          <a:xfrm>
            <a:off x="7050717" y="2729143"/>
            <a:ext cx="498401" cy="2098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67761-61D6-4042-A029-BAD7AB81938C}"/>
              </a:ext>
            </a:extLst>
          </p:cNvPr>
          <p:cNvSpPr txBox="1"/>
          <p:nvPr/>
        </p:nvSpPr>
        <p:spPr>
          <a:xfrm>
            <a:off x="6997557" y="5303956"/>
            <a:ext cx="492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1000x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spent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abstract-interpretation-based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975C0-A096-1844-8A9D-D2CB2F7B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839" y="2290211"/>
            <a:ext cx="3380466" cy="2891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D437A-ED1E-044F-B088-BE983426E56E}"/>
              </a:ext>
            </a:extLst>
          </p:cNvPr>
          <p:cNvSpPr txBox="1"/>
          <p:nvPr/>
        </p:nvSpPr>
        <p:spPr>
          <a:xfrm>
            <a:off x="1443370" y="5181935"/>
            <a:ext cx="74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B&amp;B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1A32B-7C63-5447-B0C7-62A685C7AA63}"/>
              </a:ext>
            </a:extLst>
          </p:cNvPr>
          <p:cNvSpPr txBox="1"/>
          <p:nvPr/>
        </p:nvSpPr>
        <p:spPr>
          <a:xfrm>
            <a:off x="3700729" y="5171302"/>
            <a:ext cx="246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abstract-interpretation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8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37F1-FFD6-134E-BD4A-2870F260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D433-02F8-D34A-A02E-4D6D267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perturbation</a:t>
            </a:r>
          </a:p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</a:p>
          <a:p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</a:p>
          <a:p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</a:p>
          <a:p>
            <a:endParaRPr lang="en-US" altLang="zh-C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EEE4FF-6717-FF4C-9173-730C4E59314B}"/>
              </a:ext>
            </a:extLst>
          </p:cNvPr>
          <p:cNvSpPr txBox="1">
            <a:spLocks/>
          </p:cNvSpPr>
          <p:nvPr/>
        </p:nvSpPr>
        <p:spPr>
          <a:xfrm>
            <a:off x="838200" y="3980140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Thank</a:t>
            </a:r>
            <a:r>
              <a:rPr lang="zh-CN" altLang="en-US"/>
              <a:t> </a:t>
            </a:r>
            <a:r>
              <a:rPr lang="en-US" altLang="zh-CN"/>
              <a:t>you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9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37F1-FFD6-134E-BD4A-2870F260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D433-02F8-D34A-A02E-4D6D267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Attack</a:t>
            </a:r>
            <a:r>
              <a:rPr lang="zh-CN" altLang="en-US" dirty="0"/>
              <a:t> </a:t>
            </a:r>
            <a:r>
              <a:rPr lang="en-US" altLang="zh-CN" dirty="0"/>
              <a:t>approaches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perturbation</a:t>
            </a:r>
          </a:p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prove</a:t>
            </a:r>
          </a:p>
          <a:p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</a:p>
          <a:p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73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B22F-BFFE-5042-A467-0F752F7F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3863-41DB-0D4D-9682-6214774C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GNN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state-of-art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tasks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Semi-supervised node classification </a:t>
            </a:r>
          </a:p>
          <a:p>
            <a:pPr lvl="1"/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</a:p>
          <a:p>
            <a:pPr lvl="1"/>
            <a:r>
              <a:rPr lang="en-US" altLang="zh-CN" dirty="0"/>
              <a:t>Unsupervised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embeddings)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6FD9-9AEB-9C4F-BE85-618F5D14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 </a:t>
            </a:r>
            <a:r>
              <a:rPr lang="en-US" altLang="zh-CN" dirty="0"/>
              <a:t>robust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D984B-021B-A045-811E-D79DB56F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92" y="1371599"/>
            <a:ext cx="7612913" cy="4932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551F6-7B48-1947-928B-49C286658473}"/>
              </a:ext>
            </a:extLst>
          </p:cNvPr>
          <p:cNvSpPr txBox="1"/>
          <p:nvPr/>
        </p:nvSpPr>
        <p:spPr>
          <a:xfrm>
            <a:off x="8390859" y="6492875"/>
            <a:ext cx="327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Cited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>
                <a:hlinkClick r:id="rId3"/>
              </a:rPr>
              <a:t>Lichao</a:t>
            </a:r>
            <a:r>
              <a:rPr lang="en-US" altLang="zh-CN" dirty="0">
                <a:hlinkClick r:id="rId3"/>
              </a:rPr>
              <a:t>,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Bo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et.</a:t>
            </a:r>
            <a:r>
              <a:rPr lang="zh-CN" altLang="en-US" dirty="0">
                <a:hlinkClick r:id="rId3"/>
              </a:rPr>
              <a:t> </a:t>
            </a:r>
            <a:r>
              <a:rPr lang="en-US" altLang="zh-CN" dirty="0">
                <a:hlinkClick r:id="rId3"/>
              </a:rPr>
              <a:t>al.</a:t>
            </a:r>
            <a:r>
              <a:rPr lang="zh-CN" altLang="en-US" dirty="0">
                <a:hlinkClick r:id="rId3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4C6E-F357-8E4C-8505-DC04A96C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 Node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582D6-6B50-9841-B37D-91FC1B1281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adjacency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b="0" dirty="0"/>
                  <a:t> </a:t>
                </a:r>
                <a:r>
                  <a:rPr lang="en-US" altLang="zh-CN" b="0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Node classification is a task such that finds the labels of each node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zh-CN" b="0" dirty="0"/>
                  <a:t>That is 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altLang="zh-CN" b="0" i="1" dirty="0"/>
              </a:p>
              <a:p>
                <a:pPr marL="457200" lvl="1" indent="0" algn="ctr">
                  <a:buNone/>
                </a:pPr>
                <a:r>
                  <a:rPr lang="en-US" altLang="zh-CN" b="0" i="1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 dirty="0"/>
                  <a:t>is the classifier,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 dirty="0"/>
                  <a:t>is the predicted labels of each node.</a:t>
                </a:r>
              </a:p>
              <a:p>
                <a:pPr marL="457200" lvl="1" indent="0">
                  <a:buNone/>
                </a:pPr>
                <a:endParaRPr lang="en-US" altLang="zh-CN" i="1" dirty="0"/>
              </a:p>
              <a:p>
                <a:pPr marL="457200" lvl="1" indent="0">
                  <a:buNone/>
                </a:pPr>
                <a:r>
                  <a:rPr lang="en-US" altLang="zh-CN" b="0" dirty="0"/>
                  <a:t>E.g</a:t>
                </a:r>
                <a:r>
                  <a:rPr lang="en-US" altLang="zh-CN" b="0" i="1" dirty="0"/>
                  <a:t>., </a:t>
                </a:r>
                <a:r>
                  <a:rPr lang="en-US" altLang="zh-CN" b="0" dirty="0"/>
                  <a:t>2-layer</a:t>
                </a:r>
                <a:r>
                  <a:rPr lang="en-US" altLang="zh-CN" b="0" i="1" dirty="0"/>
                  <a:t> GCN: </a:t>
                </a:r>
              </a:p>
              <a:p>
                <a:pPr marL="457200" lvl="1" indent="0" algn="ctr">
                  <a:buNone/>
                </a:pPr>
                <a:r>
                  <a:rPr lang="en-US" altLang="zh-CN" b="0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/>
              </a:p>
              <a:p>
                <a:pPr marL="457200" lvl="1" indent="0">
                  <a:buNone/>
                </a:pPr>
                <a:endParaRPr lang="en-US" altLang="zh-CN" b="0" i="1" dirty="0"/>
              </a:p>
              <a:p>
                <a:pPr lvl="1"/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E582D6-6B50-9841-B37D-91FC1B1281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7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474F-D41F-7842-A5B0-B92DADA6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29"/>
            <a:ext cx="10515600" cy="1325563"/>
          </a:xfrm>
        </p:spPr>
        <p:txBody>
          <a:bodyPr/>
          <a:lstStyle/>
          <a:p>
            <a:r>
              <a:rPr lang="en-US" altLang="zh-CN" dirty="0"/>
              <a:t>Perturbations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D040B2-30D6-5E47-80CC-72C8D4C0C966}"/>
              </a:ext>
            </a:extLst>
          </p:cNvPr>
          <p:cNvSpPr/>
          <p:nvPr/>
        </p:nvSpPr>
        <p:spPr>
          <a:xfrm>
            <a:off x="1953624" y="2307595"/>
            <a:ext cx="672662" cy="672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DF3624-3CC2-5F4B-8988-4EFA64671AF4}"/>
              </a:ext>
            </a:extLst>
          </p:cNvPr>
          <p:cNvSpPr/>
          <p:nvPr/>
        </p:nvSpPr>
        <p:spPr>
          <a:xfrm>
            <a:off x="1915525" y="4578732"/>
            <a:ext cx="672662" cy="672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76292C-DAEA-2941-A99F-310FD42B0D0E}"/>
              </a:ext>
            </a:extLst>
          </p:cNvPr>
          <p:cNvSpPr/>
          <p:nvPr/>
        </p:nvSpPr>
        <p:spPr>
          <a:xfrm>
            <a:off x="3610318" y="2866697"/>
            <a:ext cx="672662" cy="6726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63F839-45F6-114E-89D6-CD6B7384C995}"/>
              </a:ext>
            </a:extLst>
          </p:cNvPr>
          <p:cNvSpPr/>
          <p:nvPr/>
        </p:nvSpPr>
        <p:spPr>
          <a:xfrm>
            <a:off x="3852056" y="4365573"/>
            <a:ext cx="672662" cy="6726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0F0557-8ABF-9447-80D8-01412C248DCB}"/>
              </a:ext>
            </a:extLst>
          </p:cNvPr>
          <p:cNvSpPr/>
          <p:nvPr/>
        </p:nvSpPr>
        <p:spPr>
          <a:xfrm>
            <a:off x="1090464" y="3513082"/>
            <a:ext cx="672662" cy="6726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793EA2-AC75-8C42-8AF8-26EC6397A32C}"/>
              </a:ext>
            </a:extLst>
          </p:cNvPr>
          <p:cNvSpPr/>
          <p:nvPr/>
        </p:nvSpPr>
        <p:spPr>
          <a:xfrm>
            <a:off x="2827298" y="3875690"/>
            <a:ext cx="672662" cy="6726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2DA632-1E38-5A47-AAF9-03AC2B09628C}"/>
              </a:ext>
            </a:extLst>
          </p:cNvPr>
          <p:cNvCxnSpPr>
            <a:cxnSpLocks/>
            <a:stCxn id="8" idx="7"/>
            <a:endCxn id="4" idx="4"/>
          </p:cNvCxnSpPr>
          <p:nvPr/>
        </p:nvCxnSpPr>
        <p:spPr>
          <a:xfrm flipV="1">
            <a:off x="1664617" y="2980257"/>
            <a:ext cx="625338" cy="63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5CD978-D00E-F941-8657-DB0000458C35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2289955" y="2980257"/>
            <a:ext cx="873674" cy="89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AF569F-212B-5E4D-BA31-E1B5E000431D}"/>
              </a:ext>
            </a:extLst>
          </p:cNvPr>
          <p:cNvCxnSpPr>
            <a:stCxn id="8" idx="4"/>
            <a:endCxn id="5" idx="0"/>
          </p:cNvCxnSpPr>
          <p:nvPr/>
        </p:nvCxnSpPr>
        <p:spPr>
          <a:xfrm>
            <a:off x="1426795" y="4185744"/>
            <a:ext cx="825061" cy="39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3DA167-67E4-9D42-8B87-1064C4D5DD3F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 flipH="1">
            <a:off x="2251856" y="4548352"/>
            <a:ext cx="911773" cy="3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841720-3846-C447-ADB6-35FBAD40C816}"/>
              </a:ext>
            </a:extLst>
          </p:cNvPr>
          <p:cNvCxnSpPr>
            <a:cxnSpLocks/>
            <a:stCxn id="9" idx="6"/>
            <a:endCxn id="7" idx="0"/>
          </p:cNvCxnSpPr>
          <p:nvPr/>
        </p:nvCxnSpPr>
        <p:spPr>
          <a:xfrm>
            <a:off x="3499960" y="4212021"/>
            <a:ext cx="688427" cy="15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278AD5-55A0-714A-9896-2586B7709351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3163629" y="3203028"/>
            <a:ext cx="446689" cy="67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AE6296-C5F7-7545-9200-645B66FCA5DF}"/>
              </a:ext>
            </a:extLst>
          </p:cNvPr>
          <p:cNvCxnSpPr>
            <a:cxnSpLocks/>
            <a:stCxn id="4" idx="4"/>
            <a:endCxn id="6" idx="2"/>
          </p:cNvCxnSpPr>
          <p:nvPr/>
        </p:nvCxnSpPr>
        <p:spPr>
          <a:xfrm>
            <a:off x="2289955" y="2980257"/>
            <a:ext cx="1320363" cy="22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2D9C1C8-405A-D94F-8BEE-C648C4434285}"/>
              </a:ext>
            </a:extLst>
          </p:cNvPr>
          <p:cNvSpPr/>
          <p:nvPr/>
        </p:nvSpPr>
        <p:spPr>
          <a:xfrm>
            <a:off x="7422942" y="529870"/>
            <a:ext cx="672662" cy="672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8A477C2-B5CE-8946-AE69-31CDE54D0F63}"/>
              </a:ext>
            </a:extLst>
          </p:cNvPr>
          <p:cNvSpPr/>
          <p:nvPr/>
        </p:nvSpPr>
        <p:spPr>
          <a:xfrm>
            <a:off x="7384843" y="2801007"/>
            <a:ext cx="672662" cy="672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FA11D7-9B3C-5248-8C5F-F02399BDB0ED}"/>
              </a:ext>
            </a:extLst>
          </p:cNvPr>
          <p:cNvSpPr/>
          <p:nvPr/>
        </p:nvSpPr>
        <p:spPr>
          <a:xfrm>
            <a:off x="9079636" y="1088972"/>
            <a:ext cx="672662" cy="6726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77733C-474D-F24F-AFE0-4FC57ACFE5F9}"/>
              </a:ext>
            </a:extLst>
          </p:cNvPr>
          <p:cNvSpPr/>
          <p:nvPr/>
        </p:nvSpPr>
        <p:spPr>
          <a:xfrm>
            <a:off x="9321374" y="2587848"/>
            <a:ext cx="672662" cy="6726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81ABB4-3374-6748-B7FC-598FCB3E6E6F}"/>
              </a:ext>
            </a:extLst>
          </p:cNvPr>
          <p:cNvSpPr/>
          <p:nvPr/>
        </p:nvSpPr>
        <p:spPr>
          <a:xfrm>
            <a:off x="6559782" y="1735357"/>
            <a:ext cx="672662" cy="6726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22544E-7096-4441-BCFD-267E48660931}"/>
              </a:ext>
            </a:extLst>
          </p:cNvPr>
          <p:cNvSpPr/>
          <p:nvPr/>
        </p:nvSpPr>
        <p:spPr>
          <a:xfrm>
            <a:off x="8296616" y="2097965"/>
            <a:ext cx="672662" cy="6726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4E7FDA-2610-984F-9D2F-51FEAC184800}"/>
              </a:ext>
            </a:extLst>
          </p:cNvPr>
          <p:cNvCxnSpPr>
            <a:cxnSpLocks/>
            <a:stCxn id="39" idx="7"/>
            <a:endCxn id="35" idx="4"/>
          </p:cNvCxnSpPr>
          <p:nvPr/>
        </p:nvCxnSpPr>
        <p:spPr>
          <a:xfrm flipV="1">
            <a:off x="7133935" y="1202532"/>
            <a:ext cx="625338" cy="63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325007-3D71-7248-9888-F08CE10737E2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7759273" y="1202532"/>
            <a:ext cx="873674" cy="895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62646B-9D11-4945-BFA7-BAF40418D46C}"/>
              </a:ext>
            </a:extLst>
          </p:cNvPr>
          <p:cNvCxnSpPr>
            <a:cxnSpLocks/>
            <a:stCxn id="39" idx="4"/>
            <a:endCxn id="36" idx="0"/>
          </p:cNvCxnSpPr>
          <p:nvPr/>
        </p:nvCxnSpPr>
        <p:spPr>
          <a:xfrm>
            <a:off x="6896113" y="2408019"/>
            <a:ext cx="825061" cy="39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BE64C6-D2A0-964E-A28B-9F7E36843B9F}"/>
              </a:ext>
            </a:extLst>
          </p:cNvPr>
          <p:cNvCxnSpPr>
            <a:cxnSpLocks/>
            <a:stCxn id="40" idx="4"/>
            <a:endCxn id="36" idx="0"/>
          </p:cNvCxnSpPr>
          <p:nvPr/>
        </p:nvCxnSpPr>
        <p:spPr>
          <a:xfrm flipH="1">
            <a:off x="7721174" y="2770627"/>
            <a:ext cx="911773" cy="3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D3A1F-A6F8-1C49-9360-53F913D0BD66}"/>
              </a:ext>
            </a:extLst>
          </p:cNvPr>
          <p:cNvCxnSpPr>
            <a:cxnSpLocks/>
            <a:stCxn id="40" idx="6"/>
            <a:endCxn id="38" idx="0"/>
          </p:cNvCxnSpPr>
          <p:nvPr/>
        </p:nvCxnSpPr>
        <p:spPr>
          <a:xfrm>
            <a:off x="8969278" y="2434296"/>
            <a:ext cx="688427" cy="15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3DFAC8-2114-4049-BB7A-AD60B18F6EF3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V="1">
            <a:off x="8632947" y="1425303"/>
            <a:ext cx="446689" cy="67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A2A9F4A-182B-A243-804E-F5FE86343918}"/>
              </a:ext>
            </a:extLst>
          </p:cNvPr>
          <p:cNvCxnSpPr>
            <a:cxnSpLocks/>
            <a:stCxn id="35" idx="4"/>
            <a:endCxn id="37" idx="2"/>
          </p:cNvCxnSpPr>
          <p:nvPr/>
        </p:nvCxnSpPr>
        <p:spPr>
          <a:xfrm>
            <a:off x="7759273" y="1202532"/>
            <a:ext cx="1320363" cy="22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B62BDAC-5F2E-F148-B65C-D7331D6CFBD6}"/>
              </a:ext>
            </a:extLst>
          </p:cNvPr>
          <p:cNvSpPr/>
          <p:nvPr/>
        </p:nvSpPr>
        <p:spPr>
          <a:xfrm>
            <a:off x="7148357" y="3845311"/>
            <a:ext cx="672662" cy="67266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771A923-1CC8-C947-AD37-A8C5E32AAF56}"/>
              </a:ext>
            </a:extLst>
          </p:cNvPr>
          <p:cNvSpPr/>
          <p:nvPr/>
        </p:nvSpPr>
        <p:spPr>
          <a:xfrm>
            <a:off x="7110258" y="6116448"/>
            <a:ext cx="672662" cy="672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621E5F-20D9-1442-B620-D4B7A31BB7C4}"/>
              </a:ext>
            </a:extLst>
          </p:cNvPr>
          <p:cNvSpPr/>
          <p:nvPr/>
        </p:nvSpPr>
        <p:spPr>
          <a:xfrm>
            <a:off x="8805051" y="4404413"/>
            <a:ext cx="672662" cy="6726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5CCBC0-0EA8-BB40-9AE4-C2FD9D545BF3}"/>
              </a:ext>
            </a:extLst>
          </p:cNvPr>
          <p:cNvSpPr/>
          <p:nvPr/>
        </p:nvSpPr>
        <p:spPr>
          <a:xfrm>
            <a:off x="9046789" y="5903289"/>
            <a:ext cx="672662" cy="67266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0D67F59-703D-0C46-B513-D88AC9A51980}"/>
              </a:ext>
            </a:extLst>
          </p:cNvPr>
          <p:cNvSpPr/>
          <p:nvPr/>
        </p:nvSpPr>
        <p:spPr>
          <a:xfrm>
            <a:off x="6285197" y="5050798"/>
            <a:ext cx="672662" cy="6726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3220D9-D941-DB48-AE63-4354ABA87C10}"/>
              </a:ext>
            </a:extLst>
          </p:cNvPr>
          <p:cNvSpPr/>
          <p:nvPr/>
        </p:nvSpPr>
        <p:spPr>
          <a:xfrm>
            <a:off x="8022031" y="5413406"/>
            <a:ext cx="672662" cy="6726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C9E804-6A55-074B-A3DD-92575B8F9023}"/>
              </a:ext>
            </a:extLst>
          </p:cNvPr>
          <p:cNvCxnSpPr>
            <a:cxnSpLocks/>
            <a:stCxn id="52" idx="7"/>
            <a:endCxn id="48" idx="4"/>
          </p:cNvCxnSpPr>
          <p:nvPr/>
        </p:nvCxnSpPr>
        <p:spPr>
          <a:xfrm flipV="1">
            <a:off x="6859350" y="4517973"/>
            <a:ext cx="625338" cy="63133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BBE495-E2C7-3044-957A-BCE2BDD9BA3C}"/>
              </a:ext>
            </a:extLst>
          </p:cNvPr>
          <p:cNvCxnSpPr>
            <a:stCxn id="48" idx="4"/>
            <a:endCxn id="53" idx="0"/>
          </p:cNvCxnSpPr>
          <p:nvPr/>
        </p:nvCxnSpPr>
        <p:spPr>
          <a:xfrm>
            <a:off x="7484688" y="4517973"/>
            <a:ext cx="873674" cy="8954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561725-2AD0-894B-A4D4-81E5EBFD1769}"/>
              </a:ext>
            </a:extLst>
          </p:cNvPr>
          <p:cNvCxnSpPr>
            <a:cxnSpLocks/>
            <a:stCxn id="52" idx="4"/>
            <a:endCxn id="49" idx="0"/>
          </p:cNvCxnSpPr>
          <p:nvPr/>
        </p:nvCxnSpPr>
        <p:spPr>
          <a:xfrm>
            <a:off x="6621528" y="5723460"/>
            <a:ext cx="825061" cy="39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02F98A-FEA5-BC4B-B1F3-AADC1CECB3C5}"/>
              </a:ext>
            </a:extLst>
          </p:cNvPr>
          <p:cNvCxnSpPr>
            <a:cxnSpLocks/>
            <a:stCxn id="53" idx="4"/>
            <a:endCxn id="49" idx="0"/>
          </p:cNvCxnSpPr>
          <p:nvPr/>
        </p:nvCxnSpPr>
        <p:spPr>
          <a:xfrm flipH="1">
            <a:off x="7446589" y="6086068"/>
            <a:ext cx="911773" cy="3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6BAD91-DFF3-2D42-86F2-F04F358BC698}"/>
              </a:ext>
            </a:extLst>
          </p:cNvPr>
          <p:cNvCxnSpPr>
            <a:cxnSpLocks/>
            <a:stCxn id="53" idx="6"/>
            <a:endCxn id="51" idx="0"/>
          </p:cNvCxnSpPr>
          <p:nvPr/>
        </p:nvCxnSpPr>
        <p:spPr>
          <a:xfrm>
            <a:off x="8694693" y="5749737"/>
            <a:ext cx="688427" cy="153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4DCAD0-208A-894E-AAB1-820E4A0AAF53}"/>
              </a:ext>
            </a:extLst>
          </p:cNvPr>
          <p:cNvCxnSpPr>
            <a:cxnSpLocks/>
            <a:stCxn id="53" idx="0"/>
            <a:endCxn id="50" idx="2"/>
          </p:cNvCxnSpPr>
          <p:nvPr/>
        </p:nvCxnSpPr>
        <p:spPr>
          <a:xfrm flipV="1">
            <a:off x="8358362" y="4740744"/>
            <a:ext cx="446689" cy="672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70941E7-E687-7343-88DF-E8D5AE59DE05}"/>
              </a:ext>
            </a:extLst>
          </p:cNvPr>
          <p:cNvCxnSpPr>
            <a:cxnSpLocks/>
            <a:stCxn id="48" idx="4"/>
            <a:endCxn id="50" idx="2"/>
          </p:cNvCxnSpPr>
          <p:nvPr/>
        </p:nvCxnSpPr>
        <p:spPr>
          <a:xfrm>
            <a:off x="7484688" y="4517973"/>
            <a:ext cx="1320363" cy="2227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1CFFE9A-838B-0145-AE6F-9A31226733C5}"/>
              </a:ext>
            </a:extLst>
          </p:cNvPr>
          <p:cNvSpPr/>
          <p:nvPr/>
        </p:nvSpPr>
        <p:spPr>
          <a:xfrm rot="19191690">
            <a:off x="4898859" y="2568645"/>
            <a:ext cx="1439917" cy="378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9BBC51C-B060-AF4F-BA1E-E00CA5563811}"/>
              </a:ext>
            </a:extLst>
          </p:cNvPr>
          <p:cNvSpPr/>
          <p:nvPr/>
        </p:nvSpPr>
        <p:spPr>
          <a:xfrm rot="1837107">
            <a:off x="4986669" y="4099711"/>
            <a:ext cx="1439917" cy="378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6E2DEE-342A-A34D-AD90-8B717FD81C6F}"/>
              </a:ext>
            </a:extLst>
          </p:cNvPr>
          <p:cNvSpPr txBox="1"/>
          <p:nvPr/>
        </p:nvSpPr>
        <p:spPr>
          <a:xfrm>
            <a:off x="4575672" y="1619692"/>
            <a:ext cx="211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attribute</a:t>
            </a:r>
          </a:p>
          <a:p>
            <a:r>
              <a:rPr lang="en-US" altLang="zh-CN" dirty="0"/>
              <a:t>perturbation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2A71E8-C64C-1943-A36A-F7B04384C2D6}"/>
              </a:ext>
            </a:extLst>
          </p:cNvPr>
          <p:cNvSpPr txBox="1"/>
          <p:nvPr/>
        </p:nvSpPr>
        <p:spPr>
          <a:xfrm>
            <a:off x="4698985" y="4695174"/>
            <a:ext cx="211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</a:p>
          <a:p>
            <a:r>
              <a:rPr lang="en-US" altLang="zh-CN" dirty="0"/>
              <a:t>perturbation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D26614-9F06-FE41-994E-D4C669D22CAD}"/>
              </a:ext>
            </a:extLst>
          </p:cNvPr>
          <p:cNvCxnSpPr>
            <a:stCxn id="49" idx="0"/>
            <a:endCxn id="48" idx="4"/>
          </p:cNvCxnSpPr>
          <p:nvPr/>
        </p:nvCxnSpPr>
        <p:spPr>
          <a:xfrm flipV="1">
            <a:off x="7446589" y="4517973"/>
            <a:ext cx="38099" cy="15984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FEF2FCFB-F475-1B40-8AB4-87734A10B1AF}"/>
              </a:ext>
            </a:extLst>
          </p:cNvPr>
          <p:cNvSpPr/>
          <p:nvPr/>
        </p:nvSpPr>
        <p:spPr>
          <a:xfrm>
            <a:off x="575890" y="3539359"/>
            <a:ext cx="215053" cy="33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894F0D6-165C-D647-AD9A-A60C54C6A9B3}"/>
              </a:ext>
            </a:extLst>
          </p:cNvPr>
          <p:cNvSpPr/>
          <p:nvPr/>
        </p:nvSpPr>
        <p:spPr>
          <a:xfrm>
            <a:off x="575262" y="3889088"/>
            <a:ext cx="215053" cy="3428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0CC8897-6543-9145-B674-A9D0771FCAB2}"/>
              </a:ext>
            </a:extLst>
          </p:cNvPr>
          <p:cNvSpPr/>
          <p:nvPr/>
        </p:nvSpPr>
        <p:spPr>
          <a:xfrm>
            <a:off x="6402792" y="926317"/>
            <a:ext cx="215053" cy="33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109B335-5983-3D4C-BA3B-85A13B02628A}"/>
              </a:ext>
            </a:extLst>
          </p:cNvPr>
          <p:cNvSpPr/>
          <p:nvPr/>
        </p:nvSpPr>
        <p:spPr>
          <a:xfrm>
            <a:off x="6402164" y="1276046"/>
            <a:ext cx="215053" cy="34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5282CA-1015-1845-9CB8-F36D1E7634CC}"/>
              </a:ext>
            </a:extLst>
          </p:cNvPr>
          <p:cNvSpPr/>
          <p:nvPr/>
        </p:nvSpPr>
        <p:spPr>
          <a:xfrm>
            <a:off x="5939187" y="5584744"/>
            <a:ext cx="215053" cy="33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DFE63C-FA62-624D-ACBF-DBA45191A083}"/>
              </a:ext>
            </a:extLst>
          </p:cNvPr>
          <p:cNvSpPr/>
          <p:nvPr/>
        </p:nvSpPr>
        <p:spPr>
          <a:xfrm>
            <a:off x="5938559" y="5934473"/>
            <a:ext cx="215053" cy="3428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5B41-9B01-CA43-95B4-492CC1D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Perturbation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C767-D559-FE41-A51E-E07781A7D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Allowed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Perturbation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adversarial edges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added</a:t>
                </a:r>
                <a:r>
                  <a:rPr lang="en-US" sz="2000" dirty="0"/>
                  <a:t> per node </a:t>
                </a:r>
                <a:r>
                  <a:rPr lang="en-US" altLang="zh-CN" sz="2000" b="1" dirty="0"/>
                  <a:t>(local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budget)</a:t>
                </a:r>
                <a:endParaRPr lang="en-US" sz="2000" b="1" dirty="0"/>
              </a:p>
              <a:p>
                <a:r>
                  <a:rPr lang="en-US" sz="2000" dirty="0"/>
                  <a:t>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adversarial edges</a:t>
                </a:r>
                <a:r>
                  <a:rPr lang="en-US" altLang="zh-CN" sz="2000" dirty="0"/>
                  <a:t> cab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added</a:t>
                </a:r>
                <a:r>
                  <a:rPr lang="en-US" sz="2000" dirty="0"/>
                  <a:t> in total (over all nodes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global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budget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Certificate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Score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</m:e>
                      <m:li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lim>
                    </m:limLow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b="1" dirty="0">
                    <a:highlight>
                      <a:srgbClr val="FFFF00"/>
                    </a:highlight>
                  </a:rPr>
                  <a:t>Prove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that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𝑪𝑺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&gt;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0</a:t>
                </a:r>
                <a:r>
                  <a:rPr lang="zh-CN" altLang="en-US" b="1" dirty="0"/>
                  <a:t> </a:t>
                </a:r>
                <a:endParaRPr lang="en-US" altLang="zh-CN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CC767-D559-FE41-A51E-E07781A7D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1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4320-869A-9440-A9B6-8A4E130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49F71-38F8-AA4B-9239-DF477CAFF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E</a:t>
                </a:r>
                <a:r>
                  <a:rPr lang="en-US" dirty="0"/>
                  <a:t>numerating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allowed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perturbation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intractable,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budget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programming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continuous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relaxation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?</a:t>
                </a:r>
                <a:r>
                  <a:rPr lang="zh-CN" altLang="en-US" dirty="0"/>
                  <a:t>  </a:t>
                </a:r>
                <a:r>
                  <a:rPr lang="en-US" altLang="zh-CN" dirty="0"/>
                  <a:t>(I.e.,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49F71-38F8-AA4B-9239-DF477CAFF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5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4320-869A-9440-A9B6-8A4E130E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49F71-38F8-AA4B-9239-DF477CAFF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E</a:t>
                </a:r>
                <a:r>
                  <a:rPr lang="en-US" dirty="0"/>
                  <a:t>numerating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allowed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perturbation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intractable,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Continuous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relaxation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?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(I.e.,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Continuous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relaxation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useful,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simple.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GCN,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degree-normalized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message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passing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matrix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b="1" dirty="0"/>
                  <a:t>non-convex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”</a:t>
                </a:r>
                <a:r>
                  <a:rPr lang="en-US" altLang="zh-CN" b="1" dirty="0"/>
                  <a:t>provable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49F71-38F8-AA4B-9239-DF477CAFF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26" b="-6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00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9135</TotalTime>
  <Words>917</Words>
  <Application>Microsoft Macintosh PowerPoint</Application>
  <PresentationFormat>Widescreen</PresentationFormat>
  <Paragraphs>134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Provable Robustness of GCN</vt:lpstr>
      <vt:lpstr>Outlines</vt:lpstr>
      <vt:lpstr>Deep Learning on Graphs</vt:lpstr>
      <vt:lpstr>Graph Neural Networks are not  robust</vt:lpstr>
      <vt:lpstr>GNN Node Classification</vt:lpstr>
      <vt:lpstr>Perturbations</vt:lpstr>
      <vt:lpstr>Graph Structure Perturbation</vt:lpstr>
      <vt:lpstr>Optimize on Graph Structure </vt:lpstr>
      <vt:lpstr>Optimize on Graph Structure </vt:lpstr>
      <vt:lpstr>budgets for A ̂</vt:lpstr>
      <vt:lpstr>Abstract Interpretation for Neural Network</vt:lpstr>
      <vt:lpstr>Deepoly Explained</vt:lpstr>
      <vt:lpstr>Approach Summary</vt:lpstr>
      <vt:lpstr>Results</vt:lpstr>
      <vt:lpstr>Alternative Approach for Abstract Interpretation - B &amp; B</vt:lpstr>
      <vt:lpstr>Branch &amp; Bound High-Level Overview</vt:lpstr>
      <vt:lpstr>Early Stop</vt:lpstr>
      <vt:lpstr>Results</vt:lpstr>
      <vt:lpstr>Outlines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Provable Robustness of GCN</dc:title>
  <dc:creator>Zikang Xiong</dc:creator>
  <cp:lastModifiedBy>Zikang Xiong</cp:lastModifiedBy>
  <cp:revision>73</cp:revision>
  <dcterms:created xsi:type="dcterms:W3CDTF">2020-11-26T20:21:45Z</dcterms:created>
  <dcterms:modified xsi:type="dcterms:W3CDTF">2020-12-03T23:18:26Z</dcterms:modified>
</cp:coreProperties>
</file>