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3469422383411404E-2"/>
          <c:y val="3.5335689045936397E-2"/>
          <c:w val="0.83893659492784955"/>
          <c:h val="0.92226148409893993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E26-471B-A758-56E81664089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E26-471B-A758-56E81664089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'May 2024'!$A$1:$B$1</c:f>
              <c:strCache>
                <c:ptCount val="2"/>
                <c:pt idx="0">
                  <c:v>Member</c:v>
                </c:pt>
                <c:pt idx="1">
                  <c:v>Casual</c:v>
                </c:pt>
              </c:strCache>
            </c:strRef>
          </c:cat>
          <c:val>
            <c:numRef>
              <c:f>'May 2024'!$A$2:$B$2</c:f>
              <c:numCache>
                <c:formatCode>#,##0</c:formatCode>
                <c:ptCount val="2"/>
                <c:pt idx="0">
                  <c:v>274681</c:v>
                </c:pt>
                <c:pt idx="1">
                  <c:v>167471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26-471B-A758-56E81664089C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557-45F2-801C-D7941A4CC994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557-45F2-801C-D7941A4CC99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'May 2024'!$B$3:$C$3</c:f>
              <c:strCache>
                <c:ptCount val="2"/>
                <c:pt idx="0">
                  <c:v>Classic</c:v>
                </c:pt>
                <c:pt idx="1">
                  <c:v>Electric</c:v>
                </c:pt>
              </c:strCache>
            </c:strRef>
          </c:cat>
          <c:val>
            <c:numRef>
              <c:f>'May 2024'!$B$4:$C$4</c:f>
              <c:numCache>
                <c:formatCode>General</c:formatCode>
                <c:ptCount val="2"/>
                <c:pt idx="0">
                  <c:v>115962</c:v>
                </c:pt>
                <c:pt idx="1">
                  <c:v>51509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57-45F2-801C-D7941A4CC99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CCEE-4452-98DA-E6357A9FCC0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CCEE-4452-98DA-E6357A9FCC0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'May 2024'!$F$3:$G$3</c:f>
              <c:strCache>
                <c:ptCount val="2"/>
                <c:pt idx="0">
                  <c:v>Classic</c:v>
                </c:pt>
                <c:pt idx="1">
                  <c:v>Electric</c:v>
                </c:pt>
              </c:strCache>
            </c:strRef>
          </c:cat>
          <c:val>
            <c:numRef>
              <c:f>'May 2024'!$F$4:$G$4</c:f>
              <c:numCache>
                <c:formatCode>General</c:formatCode>
                <c:ptCount val="2"/>
                <c:pt idx="0">
                  <c:v>18999</c:v>
                </c:pt>
                <c:pt idx="1">
                  <c:v>84682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EE-4452-98DA-E6357A9FCC0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3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7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5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4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8/23/2024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0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90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6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856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745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8/23/2024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7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B6AB7-BB43-83FD-0DAE-CF0C63E95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Cyclistic</a:t>
            </a:r>
            <a:r>
              <a:rPr lang="en-US" dirty="0">
                <a:solidFill>
                  <a:schemeClr val="bg1"/>
                </a:solidFill>
              </a:rPr>
              <a:t>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5E5EA-00B0-0719-4D3D-205D63856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402" y="5206246"/>
            <a:ext cx="6433990" cy="102412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By Zac Tawfick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8/22/2024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8DA43486-6B77-0CD9-4B1A-9E130F01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477" b="1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2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4EB4-2FA9-B48F-880F-8717876A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Casual vs member ratio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6F5FF1-90CD-4E50-851F-ED28FB987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67884"/>
              </p:ext>
            </p:extLst>
          </p:nvPr>
        </p:nvGraphicFramePr>
        <p:xfrm>
          <a:off x="960120" y="2605913"/>
          <a:ext cx="5952426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438E1D-D234-D3F3-3585-C883A3CA2362}"/>
              </a:ext>
            </a:extLst>
          </p:cNvPr>
          <p:cNvSpPr txBox="1"/>
          <p:nvPr/>
        </p:nvSpPr>
        <p:spPr>
          <a:xfrm>
            <a:off x="7388352" y="2843784"/>
            <a:ext cx="428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Casual Rider Trips: 167,471</a:t>
            </a:r>
          </a:p>
          <a:p>
            <a:pPr marL="285750" indent="-285750">
              <a:buFontTx/>
              <a:buChar char="-"/>
            </a:pPr>
            <a:r>
              <a:rPr lang="en-US" dirty="0"/>
              <a:t>Member Rider Trips: 274,681</a:t>
            </a:r>
          </a:p>
        </p:txBody>
      </p:sp>
    </p:spTree>
    <p:extLst>
      <p:ext uri="{BB962C8B-B14F-4D97-AF65-F5344CB8AC3E}">
        <p14:creationId xmlns:p14="http://schemas.microsoft.com/office/powerpoint/2010/main" val="405440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C515-FFE8-E766-78AC-474945DD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vs days of week</a:t>
            </a:r>
          </a:p>
        </p:txBody>
      </p:sp>
      <p:pic>
        <p:nvPicPr>
          <p:cNvPr id="5" name="Content Placeholder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5443540-F1FE-62D5-8CFD-4AE400945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2456222"/>
            <a:ext cx="5815344" cy="42198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1DFB74-2A20-D996-4604-F174121F8E0A}"/>
              </a:ext>
            </a:extLst>
          </p:cNvPr>
          <p:cNvSpPr txBox="1"/>
          <p:nvPr/>
        </p:nvSpPr>
        <p:spPr>
          <a:xfrm>
            <a:off x="7214616" y="2569464"/>
            <a:ext cx="4197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Casual riders tend to cover more distance later in the week.</a:t>
            </a:r>
          </a:p>
          <a:p>
            <a:pPr marL="285750" indent="-285750">
              <a:buFontTx/>
              <a:buChar char="-"/>
            </a:pPr>
            <a:r>
              <a:rPr lang="en-US" dirty="0"/>
              <a:t>Member riders tend to cover more distance earlier in the week.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average, both casual and member riders covered 1.5 miles per trip.</a:t>
            </a:r>
          </a:p>
        </p:txBody>
      </p:sp>
    </p:spTree>
    <p:extLst>
      <p:ext uri="{BB962C8B-B14F-4D97-AF65-F5344CB8AC3E}">
        <p14:creationId xmlns:p14="http://schemas.microsoft.com/office/powerpoint/2010/main" val="78728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9B43-6129-BD90-1626-93B01C45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Ride length vs days of week</a:t>
            </a:r>
          </a:p>
        </p:txBody>
      </p:sp>
      <p:pic>
        <p:nvPicPr>
          <p:cNvPr id="5" name="Content Placeholder 4" descr="A graph of blue and purple bars&#10;&#10;Description automatically generated">
            <a:extLst>
              <a:ext uri="{FF2B5EF4-FFF2-40B4-BE49-F238E27FC236}">
                <a16:creationId xmlns:a16="http://schemas.microsoft.com/office/drawing/2014/main" id="{8BE08D0D-3738-DCA2-C858-9DC042748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2449485"/>
            <a:ext cx="5859778" cy="42082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6DADCD-2E0A-40EB-CDFC-8A5EB7BD0E57}"/>
              </a:ext>
            </a:extLst>
          </p:cNvPr>
          <p:cNvSpPr txBox="1"/>
          <p:nvPr/>
        </p:nvSpPr>
        <p:spPr>
          <a:xfrm>
            <a:off x="7461504" y="2752344"/>
            <a:ext cx="4169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Casual riders tend to have longer trips than member riders.</a:t>
            </a:r>
          </a:p>
          <a:p>
            <a:pPr marL="285750" indent="-285750">
              <a:buFontTx/>
              <a:buChar char="-"/>
            </a:pPr>
            <a:r>
              <a:rPr lang="en-US" dirty="0"/>
              <a:t>Since, the average distance covered was the same for both, then we can conclude that member riders traveled at a higher average speed.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Both casual and member riders had longer trips on weekends compared to weekdays.</a:t>
            </a:r>
          </a:p>
        </p:txBody>
      </p:sp>
    </p:spTree>
    <p:extLst>
      <p:ext uri="{BB962C8B-B14F-4D97-AF65-F5344CB8AC3E}">
        <p14:creationId xmlns:p14="http://schemas.microsoft.com/office/powerpoint/2010/main" val="180170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3D8B-1B4E-5825-1AA3-0C66A1E8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rides by day</a:t>
            </a:r>
          </a:p>
        </p:txBody>
      </p:sp>
      <p:pic>
        <p:nvPicPr>
          <p:cNvPr id="9" name="Content Placeholder 8" descr="A graph of multiple colored bars&#10;&#10;Description automatically generated with medium confidence">
            <a:extLst>
              <a:ext uri="{FF2B5EF4-FFF2-40B4-BE49-F238E27FC236}">
                <a16:creationId xmlns:a16="http://schemas.microsoft.com/office/drawing/2014/main" id="{ED5853E6-89D3-FDDB-3E1D-6D24FF22A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2372590"/>
            <a:ext cx="5770520" cy="416759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D6018C-DAD8-186E-5632-8F3A439D2E50}"/>
              </a:ext>
            </a:extLst>
          </p:cNvPr>
          <p:cNvSpPr txBox="1"/>
          <p:nvPr/>
        </p:nvSpPr>
        <p:spPr>
          <a:xfrm>
            <a:off x="7123176" y="2372590"/>
            <a:ext cx="3895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Casual riders tend to ride more often on the weekends.</a:t>
            </a:r>
          </a:p>
          <a:p>
            <a:pPr marL="285750" indent="-285750">
              <a:buFontTx/>
              <a:buChar char="-"/>
            </a:pPr>
            <a:r>
              <a:rPr lang="en-US" dirty="0"/>
              <a:t>Member riders tend to ride more often on the last 3 weekdays.</a:t>
            </a:r>
          </a:p>
        </p:txBody>
      </p:sp>
    </p:spTree>
    <p:extLst>
      <p:ext uri="{BB962C8B-B14F-4D97-AF65-F5344CB8AC3E}">
        <p14:creationId xmlns:p14="http://schemas.microsoft.com/office/powerpoint/2010/main" val="285540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A56A-C011-A696-141D-C9C1BA2A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vs e-bikes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514C5-F9DB-ED89-5E02-AFDB567D514E}"/>
              </a:ext>
            </a:extLst>
          </p:cNvPr>
          <p:cNvSpPr txBox="1"/>
          <p:nvPr/>
        </p:nvSpPr>
        <p:spPr>
          <a:xfrm>
            <a:off x="7269480" y="2377440"/>
            <a:ext cx="42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Casual Riders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BCFE7-77C1-3939-09A8-608D65178972}"/>
              </a:ext>
            </a:extLst>
          </p:cNvPr>
          <p:cNvSpPr txBox="1"/>
          <p:nvPr/>
        </p:nvSpPr>
        <p:spPr>
          <a:xfrm>
            <a:off x="7278624" y="3310128"/>
            <a:ext cx="43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Mostly use classic bikes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FB4EB03-D165-EB8B-A7F6-7D9C566BC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6754"/>
              </p:ext>
            </p:extLst>
          </p:nvPr>
        </p:nvGraphicFramePr>
        <p:xfrm>
          <a:off x="960438" y="2587625"/>
          <a:ext cx="59158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919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A56A-C011-A696-141D-C9C1BA2A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vs e-bikes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514C5-F9DB-ED89-5E02-AFDB567D514E}"/>
              </a:ext>
            </a:extLst>
          </p:cNvPr>
          <p:cNvSpPr txBox="1"/>
          <p:nvPr/>
        </p:nvSpPr>
        <p:spPr>
          <a:xfrm>
            <a:off x="7269480" y="2377440"/>
            <a:ext cx="42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Member Riders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BCFE7-77C1-3939-09A8-608D65178972}"/>
              </a:ext>
            </a:extLst>
          </p:cNvPr>
          <p:cNvSpPr txBox="1"/>
          <p:nvPr/>
        </p:nvSpPr>
        <p:spPr>
          <a:xfrm>
            <a:off x="7278624" y="3310128"/>
            <a:ext cx="43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Mostly use electric bikes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0B4EEE3-662C-E794-4F60-B2F65236D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443208"/>
              </p:ext>
            </p:extLst>
          </p:nvPr>
        </p:nvGraphicFramePr>
        <p:xfrm>
          <a:off x="960438" y="2587625"/>
          <a:ext cx="577869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108414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277</TotalTime>
  <Words>169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Demi Cond</vt:lpstr>
      <vt:lpstr>Franklin Gothic Medium</vt:lpstr>
      <vt:lpstr>Wingdings</vt:lpstr>
      <vt:lpstr>JuxtaposeVTI</vt:lpstr>
      <vt:lpstr>Cyclistic case study</vt:lpstr>
      <vt:lpstr>Casual vs member ratio</vt:lpstr>
      <vt:lpstr>Distance vs days of week</vt:lpstr>
      <vt:lpstr>Ride length vs days of week</vt:lpstr>
      <vt:lpstr>Total rides by day</vt:lpstr>
      <vt:lpstr>Classic vs e-bikes</vt:lpstr>
      <vt:lpstr>Classic vs e-bikes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 Tawfick</dc:creator>
  <cp:lastModifiedBy>Zac Tawfick</cp:lastModifiedBy>
  <cp:revision>2</cp:revision>
  <dcterms:created xsi:type="dcterms:W3CDTF">2024-08-22T14:50:50Z</dcterms:created>
  <dcterms:modified xsi:type="dcterms:W3CDTF">2024-08-23T17:54:34Z</dcterms:modified>
</cp:coreProperties>
</file>