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nter Medium" charset="1" panose="02000503000000020004"/>
      <p:regular r:id="rId18"/>
    </p:embeddedFont>
    <p:embeddedFont>
      <p:font typeface="Anton" charset="1" panose="00000500000000000000"/>
      <p:regular r:id="rId19"/>
    </p:embeddedFont>
    <p:embeddedFont>
      <p:font typeface="Inter" charset="1" panose="020B0502030000000004"/>
      <p:regular r:id="rId20"/>
    </p:embeddedFont>
    <p:embeddedFont>
      <p:font typeface="Inter Semi-Bold" charset="1" panose="0200050300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youtu.be/sb21oH0xeNo" TargetMode="External" Type="http://schemas.openxmlformats.org/officeDocument/2006/relationships/hyperlink"/><Relationship Id="rId6" Target="https://youtu.be/D6gu-_tmEpQ" TargetMode="External" Type="http://schemas.openxmlformats.org/officeDocument/2006/relationships/hyperlink"/><Relationship Id="rId7" Target="https://youtu.be/lRNvhoWG4SM" TargetMode="External" Type="http://schemas.openxmlformats.org/officeDocument/2006/relationships/hyperlink"/><Relationship Id="rId8" Target="https://youtu.be/lhhyE7NVcbg?list=PLqM7alHXFySF7Lap-wi5qlaD8OEBx9RMV" TargetMode="External" Type="http://schemas.openxmlformats.org/officeDocument/2006/relationships/hyperlink"/><Relationship Id="rId9" Target="https://youtu.be/WqrbIUggEXQ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775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524949" y="686348"/>
            <a:ext cx="6860641" cy="1075229"/>
            <a:chOff x="0" y="0"/>
            <a:chExt cx="9147521" cy="14336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147521" cy="1433639"/>
              <a:chOff x="0" y="0"/>
              <a:chExt cx="1806918" cy="2831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06918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806918">
                    <a:moveTo>
                      <a:pt x="57551" y="0"/>
                    </a:moveTo>
                    <a:lnTo>
                      <a:pt x="1749367" y="0"/>
                    </a:lnTo>
                    <a:cubicBezTo>
                      <a:pt x="1764630" y="0"/>
                      <a:pt x="1779269" y="6063"/>
                      <a:pt x="1790061" y="16856"/>
                    </a:cubicBezTo>
                    <a:cubicBezTo>
                      <a:pt x="1800854" y="27649"/>
                      <a:pt x="1806918" y="42288"/>
                      <a:pt x="1806918" y="57551"/>
                    </a:cubicBezTo>
                    <a:lnTo>
                      <a:pt x="1806918" y="225637"/>
                    </a:lnTo>
                    <a:cubicBezTo>
                      <a:pt x="1806918" y="240900"/>
                      <a:pt x="1800854" y="255539"/>
                      <a:pt x="1790061" y="266332"/>
                    </a:cubicBezTo>
                    <a:cubicBezTo>
                      <a:pt x="1779269" y="277125"/>
                      <a:pt x="1764630" y="283188"/>
                      <a:pt x="1749367" y="283188"/>
                    </a:cubicBezTo>
                    <a:lnTo>
                      <a:pt x="57551" y="283188"/>
                    </a:lnTo>
                    <a:cubicBezTo>
                      <a:pt x="42288" y="283188"/>
                      <a:pt x="27649" y="277125"/>
                      <a:pt x="16856" y="266332"/>
                    </a:cubicBezTo>
                    <a:cubicBezTo>
                      <a:pt x="6063" y="255539"/>
                      <a:pt x="0" y="240900"/>
                      <a:pt x="0" y="225637"/>
                    </a:cubicBezTo>
                    <a:lnTo>
                      <a:pt x="0" y="57551"/>
                    </a:lnTo>
                    <a:cubicBezTo>
                      <a:pt x="0" y="42288"/>
                      <a:pt x="6063" y="27649"/>
                      <a:pt x="16856" y="16856"/>
                    </a:cubicBezTo>
                    <a:cubicBezTo>
                      <a:pt x="27649" y="6063"/>
                      <a:pt x="42288" y="0"/>
                      <a:pt x="575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806918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94927" y="195273"/>
              <a:ext cx="7957667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MA'LUMOTLAR TUZILMALARI VA ALGORITMLAR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22554" y="8915948"/>
            <a:ext cx="5042892" cy="684704"/>
            <a:chOff x="0" y="0"/>
            <a:chExt cx="6723856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723856" cy="912939"/>
              <a:chOff x="0" y="0"/>
              <a:chExt cx="1328169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28169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328169">
                    <a:moveTo>
                      <a:pt x="78296" y="0"/>
                    </a:moveTo>
                    <a:lnTo>
                      <a:pt x="1249873" y="0"/>
                    </a:lnTo>
                    <a:cubicBezTo>
                      <a:pt x="1293115" y="0"/>
                      <a:pt x="1328169" y="35054"/>
                      <a:pt x="1328169" y="78296"/>
                    </a:cubicBezTo>
                    <a:lnTo>
                      <a:pt x="1328169" y="102038"/>
                    </a:lnTo>
                    <a:cubicBezTo>
                      <a:pt x="1328169" y="145279"/>
                      <a:pt x="1293115" y="180334"/>
                      <a:pt x="1249873" y="180334"/>
                    </a:cubicBezTo>
                    <a:lnTo>
                      <a:pt x="78296" y="180334"/>
                    </a:lnTo>
                    <a:cubicBezTo>
                      <a:pt x="35054" y="180334"/>
                      <a:pt x="0" y="145279"/>
                      <a:pt x="0" y="102038"/>
                    </a:cubicBezTo>
                    <a:lnTo>
                      <a:pt x="0" y="78296"/>
                    </a:lnTo>
                    <a:cubicBezTo>
                      <a:pt x="0" y="35054"/>
                      <a:pt x="35054" y="0"/>
                      <a:pt x="782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328169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73920" y="195273"/>
              <a:ext cx="6376015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ZIKRILLO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524949" y="3285057"/>
            <a:ext cx="7238102" cy="90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7"/>
              </a:lnSpc>
              <a:spcBef>
                <a:spcPct val="0"/>
              </a:spcBef>
            </a:pPr>
            <a:r>
              <a:rPr lang="en-US" b="true" sz="524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5-DARS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38102" y="4775449"/>
            <a:ext cx="9249895" cy="119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1"/>
              </a:lnSpc>
              <a:spcBef>
                <a:spcPct val="0"/>
              </a:spcBef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STACK AND QUEUE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24949" y="7695039"/>
            <a:ext cx="7726785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Bilishini biladiganning ortidan ergashing, bilishini bilmaydiganni ogohlantiring, bilmasligini biladiganni o'rgating, bilmasligini bilmaydigandan qoching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155213" y="1028700"/>
            <a:ext cx="3104087" cy="1249686"/>
          </a:xfrm>
          <a:custGeom>
            <a:avLst/>
            <a:gdLst/>
            <a:ahLst/>
            <a:cxnLst/>
            <a:rect r="r" b="b" t="t" l="l"/>
            <a:pathLst>
              <a:path h="1249686" w="3104087">
                <a:moveTo>
                  <a:pt x="0" y="0"/>
                </a:moveTo>
                <a:lnTo>
                  <a:pt x="3104087" y="0"/>
                </a:lnTo>
                <a:lnTo>
                  <a:pt x="3104087" y="1249686"/>
                </a:lnTo>
                <a:lnTo>
                  <a:pt x="0" y="1249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73" t="0" r="-2787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478907" y="1353050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5" y="0"/>
                </a:lnTo>
                <a:lnTo>
                  <a:pt x="600985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87612" cy="1075229"/>
            <a:chOff x="0" y="0"/>
            <a:chExt cx="4916816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916816" cy="1433639"/>
              <a:chOff x="0" y="0"/>
              <a:chExt cx="971223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71223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971223">
                    <a:moveTo>
                      <a:pt x="107071" y="0"/>
                    </a:moveTo>
                    <a:lnTo>
                      <a:pt x="864151" y="0"/>
                    </a:lnTo>
                    <a:cubicBezTo>
                      <a:pt x="923285" y="0"/>
                      <a:pt x="971223" y="47938"/>
                      <a:pt x="971223" y="107071"/>
                    </a:cubicBezTo>
                    <a:lnTo>
                      <a:pt x="971223" y="176117"/>
                    </a:lnTo>
                    <a:cubicBezTo>
                      <a:pt x="971223" y="204514"/>
                      <a:pt x="959942" y="231748"/>
                      <a:pt x="939862" y="251827"/>
                    </a:cubicBezTo>
                    <a:cubicBezTo>
                      <a:pt x="919783" y="271907"/>
                      <a:pt x="892548" y="283188"/>
                      <a:pt x="864151" y="283188"/>
                    </a:cubicBezTo>
                    <a:lnTo>
                      <a:pt x="107071" y="283188"/>
                    </a:lnTo>
                    <a:cubicBezTo>
                      <a:pt x="47938" y="283188"/>
                      <a:pt x="0" y="235250"/>
                      <a:pt x="0" y="176117"/>
                    </a:cubicBezTo>
                    <a:lnTo>
                      <a:pt x="0" y="107071"/>
                    </a:lnTo>
                    <a:cubicBezTo>
                      <a:pt x="0" y="78674"/>
                      <a:pt x="11281" y="51440"/>
                      <a:pt x="31361" y="31361"/>
                    </a:cubicBezTo>
                    <a:cubicBezTo>
                      <a:pt x="51440" y="11281"/>
                      <a:pt x="78674" y="0"/>
                      <a:pt x="1070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71223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19775" y="195273"/>
              <a:ext cx="4277266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53549" y="9131555"/>
            <a:ext cx="1878869" cy="684704"/>
            <a:chOff x="0" y="0"/>
            <a:chExt cx="2505159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10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1028700" y="7522385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8657314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66297" y="8657314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5" y="0"/>
                </a:lnTo>
                <a:lnTo>
                  <a:pt x="600985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703894" y="8657314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5" y="0"/>
                </a:lnTo>
                <a:lnTo>
                  <a:pt x="600985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0">
            <a:off x="5171903" y="-5776287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8229600"/>
                </a:moveTo>
                <a:lnTo>
                  <a:pt x="6851142" y="8229600"/>
                </a:lnTo>
                <a:lnTo>
                  <a:pt x="685114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976618" y="2259434"/>
            <a:ext cx="9738140" cy="5262951"/>
            <a:chOff x="0" y="0"/>
            <a:chExt cx="12984186" cy="701726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2984186" cy="7017268"/>
              <a:chOff x="0" y="0"/>
              <a:chExt cx="2973909" cy="160724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973909" cy="1607241"/>
              </a:xfrm>
              <a:custGeom>
                <a:avLst/>
                <a:gdLst/>
                <a:ahLst/>
                <a:cxnLst/>
                <a:rect r="r" b="b" t="t" l="l"/>
                <a:pathLst>
                  <a:path h="1607241" w="2973909">
                    <a:moveTo>
                      <a:pt x="34968" y="0"/>
                    </a:moveTo>
                    <a:lnTo>
                      <a:pt x="2938942" y="0"/>
                    </a:lnTo>
                    <a:cubicBezTo>
                      <a:pt x="2958254" y="0"/>
                      <a:pt x="2973909" y="15655"/>
                      <a:pt x="2973909" y="34968"/>
                    </a:cubicBezTo>
                    <a:lnTo>
                      <a:pt x="2973909" y="1572274"/>
                    </a:lnTo>
                    <a:cubicBezTo>
                      <a:pt x="2973909" y="1591586"/>
                      <a:pt x="2958254" y="1607241"/>
                      <a:pt x="2938942" y="1607241"/>
                    </a:cubicBezTo>
                    <a:lnTo>
                      <a:pt x="34968" y="1607241"/>
                    </a:lnTo>
                    <a:cubicBezTo>
                      <a:pt x="15655" y="1607241"/>
                      <a:pt x="0" y="1591586"/>
                      <a:pt x="0" y="1572274"/>
                    </a:cubicBezTo>
                    <a:lnTo>
                      <a:pt x="0" y="34968"/>
                    </a:lnTo>
                    <a:cubicBezTo>
                      <a:pt x="0" y="15655"/>
                      <a:pt x="15655" y="0"/>
                      <a:pt x="349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973909" cy="1645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70152" y="141815"/>
              <a:ext cx="12043881" cy="6733639"/>
              <a:chOff x="0" y="0"/>
              <a:chExt cx="1073006" cy="59990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073007" cy="599909"/>
              </a:xfrm>
              <a:custGeom>
                <a:avLst/>
                <a:gdLst/>
                <a:ahLst/>
                <a:cxnLst/>
                <a:rect r="r" b="b" t="t" l="l"/>
                <a:pathLst>
                  <a:path h="599909" w="1073007">
                    <a:moveTo>
                      <a:pt x="37698" y="0"/>
                    </a:moveTo>
                    <a:lnTo>
                      <a:pt x="1035309" y="0"/>
                    </a:lnTo>
                    <a:cubicBezTo>
                      <a:pt x="1045307" y="0"/>
                      <a:pt x="1054895" y="3972"/>
                      <a:pt x="1061965" y="11041"/>
                    </a:cubicBezTo>
                    <a:cubicBezTo>
                      <a:pt x="1069035" y="18111"/>
                      <a:pt x="1073007" y="27700"/>
                      <a:pt x="1073007" y="37698"/>
                    </a:cubicBezTo>
                    <a:lnTo>
                      <a:pt x="1073007" y="562212"/>
                    </a:lnTo>
                    <a:cubicBezTo>
                      <a:pt x="1073007" y="572210"/>
                      <a:pt x="1069035" y="581798"/>
                      <a:pt x="1061965" y="588868"/>
                    </a:cubicBezTo>
                    <a:cubicBezTo>
                      <a:pt x="1054895" y="595938"/>
                      <a:pt x="1045307" y="599909"/>
                      <a:pt x="1035309" y="599909"/>
                    </a:cubicBezTo>
                    <a:lnTo>
                      <a:pt x="37698" y="599909"/>
                    </a:lnTo>
                    <a:cubicBezTo>
                      <a:pt x="27700" y="599909"/>
                      <a:pt x="18111" y="595938"/>
                      <a:pt x="11041" y="588868"/>
                    </a:cubicBezTo>
                    <a:cubicBezTo>
                      <a:pt x="3972" y="581798"/>
                      <a:pt x="0" y="572210"/>
                      <a:pt x="0" y="562212"/>
                    </a:cubicBezTo>
                    <a:lnTo>
                      <a:pt x="0" y="37698"/>
                    </a:lnTo>
                    <a:cubicBezTo>
                      <a:pt x="0" y="27700"/>
                      <a:pt x="3972" y="18111"/>
                      <a:pt x="11041" y="11041"/>
                    </a:cubicBezTo>
                    <a:cubicBezTo>
                      <a:pt x="18111" y="3972"/>
                      <a:pt x="27700" y="0"/>
                      <a:pt x="37698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596" t="0" r="-596" b="0"/>
                </a:stretch>
              </a:blipFill>
            </p:spPr>
          </p:sp>
        </p:grpSp>
      </p:grpSp>
      <p:sp>
        <p:nvSpPr>
          <p:cNvPr name="TextBox 23" id="23"/>
          <p:cNvSpPr txBox="true"/>
          <p:nvPr/>
        </p:nvSpPr>
        <p:spPr>
          <a:xfrm rot="0">
            <a:off x="1028700" y="4345394"/>
            <a:ext cx="6303207" cy="992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4"/>
              </a:lnSpc>
            </a:pPr>
            <a:r>
              <a:rPr lang="en-US" b="true" sz="69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QUEUE CODE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5593610"/>
            <a:ext cx="6635514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Queue FIFO (First In, First Out) prinsipi bo‘yicha ishlaydi, ya'ni birinchi kirgan element birinchi bo‘lib chiqariladi. Array yordamida biz push() funksiyasi ishlatib, Queue tuzilmasining asosiy operatsiyalarini amalga oshirishimiz mumkin.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00194" y="1028700"/>
            <a:ext cx="3687612" cy="1075229"/>
            <a:chOff x="0" y="0"/>
            <a:chExt cx="4916816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916816" cy="1433639"/>
              <a:chOff x="0" y="0"/>
              <a:chExt cx="971223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71223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971223">
                    <a:moveTo>
                      <a:pt x="107071" y="0"/>
                    </a:moveTo>
                    <a:lnTo>
                      <a:pt x="864151" y="0"/>
                    </a:lnTo>
                    <a:cubicBezTo>
                      <a:pt x="923285" y="0"/>
                      <a:pt x="971223" y="47938"/>
                      <a:pt x="971223" y="107071"/>
                    </a:cubicBezTo>
                    <a:lnTo>
                      <a:pt x="971223" y="176117"/>
                    </a:lnTo>
                    <a:cubicBezTo>
                      <a:pt x="971223" y="204514"/>
                      <a:pt x="959942" y="231748"/>
                      <a:pt x="939862" y="251827"/>
                    </a:cubicBezTo>
                    <a:cubicBezTo>
                      <a:pt x="919783" y="271907"/>
                      <a:pt x="892548" y="283188"/>
                      <a:pt x="864151" y="283188"/>
                    </a:cubicBezTo>
                    <a:lnTo>
                      <a:pt x="107071" y="283188"/>
                    </a:lnTo>
                    <a:cubicBezTo>
                      <a:pt x="47938" y="283188"/>
                      <a:pt x="0" y="235250"/>
                      <a:pt x="0" y="176117"/>
                    </a:cubicBezTo>
                    <a:lnTo>
                      <a:pt x="0" y="107071"/>
                    </a:lnTo>
                    <a:cubicBezTo>
                      <a:pt x="0" y="78674"/>
                      <a:pt x="11281" y="51440"/>
                      <a:pt x="31361" y="31361"/>
                    </a:cubicBezTo>
                    <a:cubicBezTo>
                      <a:pt x="51440" y="11281"/>
                      <a:pt x="78674" y="0"/>
                      <a:pt x="1070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71223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19775" y="195273"/>
              <a:ext cx="4277266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204566" y="8573596"/>
            <a:ext cx="1878869" cy="684704"/>
            <a:chOff x="0" y="0"/>
            <a:chExt cx="2505159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11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25138" y="2434276"/>
            <a:ext cx="11325571" cy="158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4"/>
              </a:lnSpc>
            </a:pPr>
            <a:r>
              <a:rPr lang="en-US" b="true" sz="56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QO’SHIMCHA O’RGANISH UCHUN MANBALAR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2262704" y="6735995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699562" y="-4678595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983121" y="8615455"/>
            <a:ext cx="2276179" cy="600986"/>
            <a:chOff x="0" y="0"/>
            <a:chExt cx="3034906" cy="8013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16796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592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8700" y="1070559"/>
            <a:ext cx="2276179" cy="600986"/>
            <a:chOff x="0" y="0"/>
            <a:chExt cx="3034906" cy="8013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16796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592" y="0"/>
              <a:ext cx="801314" cy="801314"/>
            </a:xfrm>
            <a:custGeom>
              <a:avLst/>
              <a:gdLst/>
              <a:ahLst/>
              <a:cxnLst/>
              <a:rect r="r" b="b" t="t" l="l"/>
              <a:pathLst>
                <a:path h="801314" w="801314">
                  <a:moveTo>
                    <a:pt x="0" y="0"/>
                  </a:moveTo>
                  <a:lnTo>
                    <a:pt x="801314" y="0"/>
                  </a:lnTo>
                  <a:lnTo>
                    <a:pt x="801314" y="801314"/>
                  </a:lnTo>
                  <a:lnTo>
                    <a:pt x="0" y="801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4355252" y="5105400"/>
            <a:ext cx="7138499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Dars bo’yicha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-US" sz="18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5" tooltip="https://youtu.be/sb21oH0xeNo"/>
              </a:rPr>
              <a:t>Ma'lumot tuzilmalari (Data Structures) - Queue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 </a:t>
            </a:r>
            <a:r>
              <a:rPr lang="en-US" sz="18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 tooltip="https://youtu.be/D6gu-_tmEpQ"/>
              </a:rPr>
              <a:t>Queues in 3 minutes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 </a:t>
            </a:r>
            <a:r>
              <a:rPr lang="en-US" sz="18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7" tooltip="https://youtu.be/lRNvhoWG4SM"/>
              </a:rPr>
              <a:t>Queue va Stack | Queue and Stack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4. </a:t>
            </a:r>
            <a:r>
              <a:rPr lang="en-US" sz="18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8" tooltip="https://youtu.be/lhhyE7NVcbg?list=PLqM7alHXFySF7Lap-wi5qlaD8OEBx9RMV"/>
              </a:rPr>
              <a:t>WHAT IS STACK? | Stack Data Structures | DSA Course | GeeksforGeeks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5. </a:t>
            </a:r>
            <a:r>
              <a:rPr lang="en-US" sz="18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9" tooltip="https://youtu.be/WqrbIUggEXQ"/>
              </a:rPr>
              <a:t>Algoritmlar va Ma'lumot Tuzilmalari (To'liq Kurs)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6. grokking algoritm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388" y="1028700"/>
            <a:ext cx="3687612" cy="1104370"/>
            <a:chOff x="0" y="0"/>
            <a:chExt cx="971223" cy="290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223" cy="290863"/>
            </a:xfrm>
            <a:custGeom>
              <a:avLst/>
              <a:gdLst/>
              <a:ahLst/>
              <a:cxnLst/>
              <a:rect r="r" b="b" t="t" l="l"/>
              <a:pathLst>
                <a:path h="290863" w="971223">
                  <a:moveTo>
                    <a:pt x="107071" y="0"/>
                  </a:moveTo>
                  <a:lnTo>
                    <a:pt x="864151" y="0"/>
                  </a:lnTo>
                  <a:cubicBezTo>
                    <a:pt x="923285" y="0"/>
                    <a:pt x="971223" y="47938"/>
                    <a:pt x="971223" y="107071"/>
                  </a:cubicBezTo>
                  <a:lnTo>
                    <a:pt x="971223" y="183792"/>
                  </a:lnTo>
                  <a:cubicBezTo>
                    <a:pt x="971223" y="212189"/>
                    <a:pt x="959942" y="239423"/>
                    <a:pt x="939862" y="259502"/>
                  </a:cubicBezTo>
                  <a:cubicBezTo>
                    <a:pt x="919783" y="279582"/>
                    <a:pt x="892548" y="290863"/>
                    <a:pt x="864151" y="290863"/>
                  </a:cubicBezTo>
                  <a:lnTo>
                    <a:pt x="107071" y="290863"/>
                  </a:lnTo>
                  <a:cubicBezTo>
                    <a:pt x="47938" y="290863"/>
                    <a:pt x="0" y="242925"/>
                    <a:pt x="0" y="183792"/>
                  </a:cubicBezTo>
                  <a:lnTo>
                    <a:pt x="0" y="107071"/>
                  </a:lnTo>
                  <a:cubicBezTo>
                    <a:pt x="0" y="78674"/>
                    <a:pt x="11281" y="51440"/>
                    <a:pt x="31361" y="31361"/>
                  </a:cubicBezTo>
                  <a:cubicBezTo>
                    <a:pt x="51440" y="11281"/>
                    <a:pt x="78674" y="0"/>
                    <a:pt x="107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223" cy="32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80431" y="1028700"/>
            <a:ext cx="1878869" cy="684704"/>
            <a:chOff x="0" y="0"/>
            <a:chExt cx="494846" cy="1803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4846" cy="180334"/>
            </a:xfrm>
            <a:custGeom>
              <a:avLst/>
              <a:gdLst/>
              <a:ahLst/>
              <a:cxnLst/>
              <a:rect r="r" b="b" t="t" l="l"/>
              <a:pathLst>
                <a:path h="180334" w="494846">
                  <a:moveTo>
                    <a:pt x="90167" y="0"/>
                  </a:moveTo>
                  <a:lnTo>
                    <a:pt x="404679" y="0"/>
                  </a:lnTo>
                  <a:cubicBezTo>
                    <a:pt x="428593" y="0"/>
                    <a:pt x="451527" y="9500"/>
                    <a:pt x="468437" y="26409"/>
                  </a:cubicBezTo>
                  <a:cubicBezTo>
                    <a:pt x="485346" y="43319"/>
                    <a:pt x="494846" y="66253"/>
                    <a:pt x="494846" y="90167"/>
                  </a:cubicBezTo>
                  <a:lnTo>
                    <a:pt x="494846" y="90167"/>
                  </a:lnTo>
                  <a:cubicBezTo>
                    <a:pt x="494846" y="114081"/>
                    <a:pt x="485346" y="137015"/>
                    <a:pt x="468437" y="153924"/>
                  </a:cubicBezTo>
                  <a:cubicBezTo>
                    <a:pt x="451527" y="170834"/>
                    <a:pt x="428593" y="180334"/>
                    <a:pt x="404679" y="180334"/>
                  </a:cubicBezTo>
                  <a:lnTo>
                    <a:pt x="90167" y="180334"/>
                  </a:lnTo>
                  <a:cubicBezTo>
                    <a:pt x="66253" y="180334"/>
                    <a:pt x="43319" y="170834"/>
                    <a:pt x="26409" y="153924"/>
                  </a:cubicBezTo>
                  <a:cubicBezTo>
                    <a:pt x="9500" y="137015"/>
                    <a:pt x="0" y="114081"/>
                    <a:pt x="0" y="90167"/>
                  </a:cubicBezTo>
                  <a:lnTo>
                    <a:pt x="0" y="90167"/>
                  </a:lnTo>
                  <a:cubicBezTo>
                    <a:pt x="0" y="66253"/>
                    <a:pt x="9500" y="43319"/>
                    <a:pt x="26409" y="26409"/>
                  </a:cubicBezTo>
                  <a:cubicBezTo>
                    <a:pt x="43319" y="9500"/>
                    <a:pt x="66253" y="0"/>
                    <a:pt x="901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4846" cy="218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15139" y="8625093"/>
            <a:ext cx="5644161" cy="633207"/>
            <a:chOff x="0" y="0"/>
            <a:chExt cx="7525549" cy="844276"/>
          </a:xfrm>
        </p:grpSpPr>
        <p:sp>
          <p:nvSpPr>
            <p:cNvPr name="AutoShape 9" id="9"/>
            <p:cNvSpPr/>
            <p:nvPr/>
          </p:nvSpPr>
          <p:spPr>
            <a:xfrm>
              <a:off x="0" y="818876"/>
              <a:ext cx="7525549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6783567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7079355" y="0"/>
              <a:ext cx="446193" cy="446193"/>
            </a:xfrm>
            <a:custGeom>
              <a:avLst/>
              <a:gdLst/>
              <a:ahLst/>
              <a:cxnLst/>
              <a:rect r="r" b="b" t="t" l="l"/>
              <a:pathLst>
                <a:path h="446193" w="446193">
                  <a:moveTo>
                    <a:pt x="0" y="0"/>
                  </a:moveTo>
                  <a:lnTo>
                    <a:pt x="446194" y="0"/>
                  </a:lnTo>
                  <a:lnTo>
                    <a:pt x="446194" y="446193"/>
                  </a:lnTo>
                  <a:lnTo>
                    <a:pt x="0" y="446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61219" y="1165630"/>
            <a:ext cx="320795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DATA STRUCTURES AND ALGORITHMS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030" y="1165630"/>
            <a:ext cx="17816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PAGE 12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359" y="2857796"/>
            <a:ext cx="9178259" cy="348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8272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ETIBORINGIZ UCHUN TASHAKKUR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0359" y="8006342"/>
            <a:ext cx="6963628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Qorong'ulikni la'natlab yurgandan ko'ra bitta shamni yoqish osonroq.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1615139" y="7796800"/>
            <a:ext cx="5644161" cy="633207"/>
            <a:chOff x="0" y="0"/>
            <a:chExt cx="7525549" cy="844276"/>
          </a:xfrm>
        </p:grpSpPr>
        <p:sp>
          <p:nvSpPr>
            <p:cNvPr name="AutoShape 17" id="17"/>
            <p:cNvSpPr/>
            <p:nvPr/>
          </p:nvSpPr>
          <p:spPr>
            <a:xfrm>
              <a:off x="0" y="818876"/>
              <a:ext cx="7525549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6783567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7079355" y="0"/>
              <a:ext cx="446193" cy="446193"/>
            </a:xfrm>
            <a:custGeom>
              <a:avLst/>
              <a:gdLst/>
              <a:ahLst/>
              <a:cxnLst/>
              <a:rect r="r" b="b" t="t" l="l"/>
              <a:pathLst>
                <a:path h="446193" w="446193">
                  <a:moveTo>
                    <a:pt x="0" y="0"/>
                  </a:moveTo>
                  <a:lnTo>
                    <a:pt x="446194" y="0"/>
                  </a:lnTo>
                  <a:lnTo>
                    <a:pt x="446194" y="446193"/>
                  </a:lnTo>
                  <a:lnTo>
                    <a:pt x="0" y="446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615139" y="6973093"/>
            <a:ext cx="5644161" cy="633207"/>
            <a:chOff x="0" y="0"/>
            <a:chExt cx="7525549" cy="844276"/>
          </a:xfrm>
        </p:grpSpPr>
        <p:sp>
          <p:nvSpPr>
            <p:cNvPr name="AutoShape 21" id="21"/>
            <p:cNvSpPr/>
            <p:nvPr/>
          </p:nvSpPr>
          <p:spPr>
            <a:xfrm>
              <a:off x="0" y="818876"/>
              <a:ext cx="7525549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-38100"/>
              <a:ext cx="6783567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HTTPS://T.ME/ZIKRILLO001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7079355" y="0"/>
              <a:ext cx="446193" cy="446193"/>
            </a:xfrm>
            <a:custGeom>
              <a:avLst/>
              <a:gdLst/>
              <a:ahLst/>
              <a:cxnLst/>
              <a:rect r="r" b="b" t="t" l="l"/>
              <a:pathLst>
                <a:path h="446193" w="446193">
                  <a:moveTo>
                    <a:pt x="0" y="0"/>
                  </a:moveTo>
                  <a:lnTo>
                    <a:pt x="446194" y="0"/>
                  </a:lnTo>
                  <a:lnTo>
                    <a:pt x="446194" y="446193"/>
                  </a:lnTo>
                  <a:lnTo>
                    <a:pt x="0" y="446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615139" y="6140214"/>
            <a:ext cx="5644161" cy="633207"/>
            <a:chOff x="0" y="0"/>
            <a:chExt cx="7525549" cy="844276"/>
          </a:xfrm>
        </p:grpSpPr>
        <p:sp>
          <p:nvSpPr>
            <p:cNvPr name="AutoShape 25" id="25"/>
            <p:cNvSpPr/>
            <p:nvPr/>
          </p:nvSpPr>
          <p:spPr>
            <a:xfrm>
              <a:off x="0" y="818876"/>
              <a:ext cx="7525549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0" y="-38100"/>
              <a:ext cx="6783567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+998977173307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7079355" y="0"/>
              <a:ext cx="446193" cy="446193"/>
            </a:xfrm>
            <a:custGeom>
              <a:avLst/>
              <a:gdLst/>
              <a:ahLst/>
              <a:cxnLst/>
              <a:rect r="r" b="b" t="t" l="l"/>
              <a:pathLst>
                <a:path h="446193" w="446193">
                  <a:moveTo>
                    <a:pt x="0" y="0"/>
                  </a:moveTo>
                  <a:lnTo>
                    <a:pt x="446194" y="0"/>
                  </a:lnTo>
                  <a:lnTo>
                    <a:pt x="446194" y="446193"/>
                  </a:lnTo>
                  <a:lnTo>
                    <a:pt x="0" y="446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true" flipV="false" rot="0">
            <a:off x="8189568" y="-3454325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33729" y="6523677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767363" cy="4316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7363" cy="431642"/>
            </a:xfrm>
            <a:custGeom>
              <a:avLst/>
              <a:gdLst/>
              <a:ahLst/>
              <a:cxnLst/>
              <a:rect r="r" b="b" t="t" l="l"/>
              <a:pathLst>
                <a:path h="431642" w="767363">
                  <a:moveTo>
                    <a:pt x="21590" y="0"/>
                  </a:moveTo>
                  <a:lnTo>
                    <a:pt x="745773" y="0"/>
                  </a:lnTo>
                  <a:cubicBezTo>
                    <a:pt x="751499" y="0"/>
                    <a:pt x="756991" y="2275"/>
                    <a:pt x="761039" y="6324"/>
                  </a:cubicBezTo>
                  <a:cubicBezTo>
                    <a:pt x="765088" y="10372"/>
                    <a:pt x="767363" y="15864"/>
                    <a:pt x="767363" y="21590"/>
                  </a:cubicBezTo>
                  <a:lnTo>
                    <a:pt x="767363" y="410052"/>
                  </a:lnTo>
                  <a:cubicBezTo>
                    <a:pt x="767363" y="421976"/>
                    <a:pt x="757697" y="431642"/>
                    <a:pt x="745773" y="431642"/>
                  </a:cubicBezTo>
                  <a:lnTo>
                    <a:pt x="21590" y="431642"/>
                  </a:lnTo>
                  <a:cubicBezTo>
                    <a:pt x="15864" y="431642"/>
                    <a:pt x="10372" y="429367"/>
                    <a:pt x="6324" y="425318"/>
                  </a:cubicBezTo>
                  <a:cubicBezTo>
                    <a:pt x="2275" y="421269"/>
                    <a:pt x="0" y="415778"/>
                    <a:pt x="0" y="41005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3923193" cy="1075229"/>
            <a:chOff x="0" y="0"/>
            <a:chExt cx="5230924" cy="143363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5230924" cy="1433639"/>
              <a:chOff x="0" y="0"/>
              <a:chExt cx="1033269" cy="28318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33269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033269">
                    <a:moveTo>
                      <a:pt x="100642" y="0"/>
                    </a:moveTo>
                    <a:lnTo>
                      <a:pt x="932627" y="0"/>
                    </a:lnTo>
                    <a:cubicBezTo>
                      <a:pt x="959319" y="0"/>
                      <a:pt x="984918" y="10603"/>
                      <a:pt x="1003792" y="29477"/>
                    </a:cubicBezTo>
                    <a:cubicBezTo>
                      <a:pt x="1022666" y="48351"/>
                      <a:pt x="1033269" y="73950"/>
                      <a:pt x="1033269" y="100642"/>
                    </a:cubicBezTo>
                    <a:lnTo>
                      <a:pt x="1033269" y="182546"/>
                    </a:lnTo>
                    <a:cubicBezTo>
                      <a:pt x="1033269" y="209238"/>
                      <a:pt x="1022666" y="234837"/>
                      <a:pt x="1003792" y="253711"/>
                    </a:cubicBezTo>
                    <a:cubicBezTo>
                      <a:pt x="984918" y="272585"/>
                      <a:pt x="959319" y="283188"/>
                      <a:pt x="932627" y="283188"/>
                    </a:cubicBezTo>
                    <a:lnTo>
                      <a:pt x="100642" y="283188"/>
                    </a:lnTo>
                    <a:cubicBezTo>
                      <a:pt x="45059" y="283188"/>
                      <a:pt x="0" y="238129"/>
                      <a:pt x="0" y="182546"/>
                    </a:cubicBezTo>
                    <a:lnTo>
                      <a:pt x="0" y="100642"/>
                    </a:lnTo>
                    <a:cubicBezTo>
                      <a:pt x="0" y="45059"/>
                      <a:pt x="45059" y="0"/>
                      <a:pt x="10064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033269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40203" y="195273"/>
              <a:ext cx="4550518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380431" y="1028700"/>
            <a:ext cx="1878869" cy="684704"/>
            <a:chOff x="0" y="0"/>
            <a:chExt cx="2505159" cy="91293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33729" y="6523677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9125" y="2309343"/>
            <a:ext cx="13349749" cy="3669048"/>
            <a:chOff x="0" y="0"/>
            <a:chExt cx="3515983" cy="966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15983" cy="966334"/>
            </a:xfrm>
            <a:custGeom>
              <a:avLst/>
              <a:gdLst/>
              <a:ahLst/>
              <a:cxnLst/>
              <a:rect r="r" b="b" t="t" l="l"/>
              <a:pathLst>
                <a:path h="966334" w="3515983">
                  <a:moveTo>
                    <a:pt x="29576" y="0"/>
                  </a:moveTo>
                  <a:lnTo>
                    <a:pt x="3486407" y="0"/>
                  </a:lnTo>
                  <a:cubicBezTo>
                    <a:pt x="3494251" y="0"/>
                    <a:pt x="3501774" y="3116"/>
                    <a:pt x="3507321" y="8663"/>
                  </a:cubicBezTo>
                  <a:cubicBezTo>
                    <a:pt x="3512867" y="14209"/>
                    <a:pt x="3515983" y="21732"/>
                    <a:pt x="3515983" y="29576"/>
                  </a:cubicBezTo>
                  <a:lnTo>
                    <a:pt x="3515983" y="936757"/>
                  </a:lnTo>
                  <a:cubicBezTo>
                    <a:pt x="3515983" y="953092"/>
                    <a:pt x="3502742" y="966334"/>
                    <a:pt x="3486407" y="966334"/>
                  </a:cubicBezTo>
                  <a:lnTo>
                    <a:pt x="29576" y="966334"/>
                  </a:lnTo>
                  <a:cubicBezTo>
                    <a:pt x="13242" y="966334"/>
                    <a:pt x="0" y="953092"/>
                    <a:pt x="0" y="936757"/>
                  </a:cubicBezTo>
                  <a:lnTo>
                    <a:pt x="0" y="29576"/>
                  </a:lnTo>
                  <a:cubicBezTo>
                    <a:pt x="0" y="13242"/>
                    <a:pt x="13242" y="0"/>
                    <a:pt x="29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15983" cy="1004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71674" y="2421214"/>
            <a:ext cx="13144653" cy="3394654"/>
            <a:chOff x="0" y="0"/>
            <a:chExt cx="1242588" cy="32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2588" cy="320903"/>
            </a:xfrm>
            <a:custGeom>
              <a:avLst/>
              <a:gdLst/>
              <a:ahLst/>
              <a:cxnLst/>
              <a:rect r="r" b="b" t="t" l="l"/>
              <a:pathLst>
                <a:path h="320903" w="1242588">
                  <a:moveTo>
                    <a:pt x="30038" y="0"/>
                  </a:moveTo>
                  <a:lnTo>
                    <a:pt x="1212550" y="0"/>
                  </a:lnTo>
                  <a:cubicBezTo>
                    <a:pt x="1229139" y="0"/>
                    <a:pt x="1242588" y="13448"/>
                    <a:pt x="1242588" y="30038"/>
                  </a:cubicBezTo>
                  <a:lnTo>
                    <a:pt x="1242588" y="290865"/>
                  </a:lnTo>
                  <a:cubicBezTo>
                    <a:pt x="1242588" y="298831"/>
                    <a:pt x="1239423" y="306472"/>
                    <a:pt x="1233790" y="312105"/>
                  </a:cubicBezTo>
                  <a:cubicBezTo>
                    <a:pt x="1228157" y="317738"/>
                    <a:pt x="1220516" y="320903"/>
                    <a:pt x="1212550" y="320903"/>
                  </a:cubicBezTo>
                  <a:lnTo>
                    <a:pt x="30038" y="320903"/>
                  </a:lnTo>
                  <a:cubicBezTo>
                    <a:pt x="22071" y="320903"/>
                    <a:pt x="14431" y="317738"/>
                    <a:pt x="8798" y="312105"/>
                  </a:cubicBezTo>
                  <a:cubicBezTo>
                    <a:pt x="3165" y="306472"/>
                    <a:pt x="0" y="298831"/>
                    <a:pt x="0" y="290865"/>
                  </a:cubicBezTo>
                  <a:lnTo>
                    <a:pt x="0" y="30038"/>
                  </a:lnTo>
                  <a:cubicBezTo>
                    <a:pt x="0" y="13448"/>
                    <a:pt x="13448" y="0"/>
                    <a:pt x="30038" y="0"/>
                  </a:cubicBezTo>
                  <a:close/>
                </a:path>
              </a:pathLst>
            </a:custGeom>
            <a:blipFill>
              <a:blip r:embed="rId3"/>
              <a:stretch>
                <a:fillRect l="-1139" t="0" r="-113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3923193" cy="1075229"/>
            <a:chOff x="0" y="0"/>
            <a:chExt cx="5230924" cy="14336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230924" cy="1433639"/>
              <a:chOff x="0" y="0"/>
              <a:chExt cx="1033269" cy="28318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033269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033269">
                    <a:moveTo>
                      <a:pt x="100642" y="0"/>
                    </a:moveTo>
                    <a:lnTo>
                      <a:pt x="932627" y="0"/>
                    </a:lnTo>
                    <a:cubicBezTo>
                      <a:pt x="959319" y="0"/>
                      <a:pt x="984918" y="10603"/>
                      <a:pt x="1003792" y="29477"/>
                    </a:cubicBezTo>
                    <a:cubicBezTo>
                      <a:pt x="1022666" y="48351"/>
                      <a:pt x="1033269" y="73950"/>
                      <a:pt x="1033269" y="100642"/>
                    </a:cubicBezTo>
                    <a:lnTo>
                      <a:pt x="1033269" y="182546"/>
                    </a:lnTo>
                    <a:cubicBezTo>
                      <a:pt x="1033269" y="209238"/>
                      <a:pt x="1022666" y="234837"/>
                      <a:pt x="1003792" y="253711"/>
                    </a:cubicBezTo>
                    <a:cubicBezTo>
                      <a:pt x="984918" y="272585"/>
                      <a:pt x="959319" y="283188"/>
                      <a:pt x="932627" y="283188"/>
                    </a:cubicBezTo>
                    <a:lnTo>
                      <a:pt x="100642" y="283188"/>
                    </a:lnTo>
                    <a:cubicBezTo>
                      <a:pt x="45059" y="283188"/>
                      <a:pt x="0" y="238129"/>
                      <a:pt x="0" y="182546"/>
                    </a:cubicBezTo>
                    <a:lnTo>
                      <a:pt x="0" y="100642"/>
                    </a:lnTo>
                    <a:cubicBezTo>
                      <a:pt x="0" y="45059"/>
                      <a:pt x="45059" y="0"/>
                      <a:pt x="10064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033269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0203" y="195273"/>
              <a:ext cx="4550518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80431" y="1028700"/>
            <a:ext cx="1878869" cy="684704"/>
            <a:chOff x="0" y="0"/>
            <a:chExt cx="2505159" cy="91293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03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884213" y="7239746"/>
            <a:ext cx="9717002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LIFO va FIFO – bu ma'lumotlar tuzilmalari va kompyuter dasturlashida keng qo'llaniladigan ikki xil navbatlash strategiyasi.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 ikki prinsip, odatda, turli ma'lumot tuzilmalarida qo'llaniladi, masalan, stack (LIFO) va queue (FIFO).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8277020"/>
            <a:ext cx="7357198" cy="647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b="true" sz="45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FIFO, LIFO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87612" cy="1075229"/>
            <a:chOff x="0" y="0"/>
            <a:chExt cx="4916816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916816" cy="1433639"/>
              <a:chOff x="0" y="0"/>
              <a:chExt cx="971223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71223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971223">
                    <a:moveTo>
                      <a:pt x="107071" y="0"/>
                    </a:moveTo>
                    <a:lnTo>
                      <a:pt x="864151" y="0"/>
                    </a:lnTo>
                    <a:cubicBezTo>
                      <a:pt x="923285" y="0"/>
                      <a:pt x="971223" y="47938"/>
                      <a:pt x="971223" y="107071"/>
                    </a:cubicBezTo>
                    <a:lnTo>
                      <a:pt x="971223" y="176117"/>
                    </a:lnTo>
                    <a:cubicBezTo>
                      <a:pt x="971223" y="204514"/>
                      <a:pt x="959942" y="231748"/>
                      <a:pt x="939862" y="251827"/>
                    </a:cubicBezTo>
                    <a:cubicBezTo>
                      <a:pt x="919783" y="271907"/>
                      <a:pt x="892548" y="283188"/>
                      <a:pt x="864151" y="283188"/>
                    </a:cubicBezTo>
                    <a:lnTo>
                      <a:pt x="107071" y="283188"/>
                    </a:lnTo>
                    <a:cubicBezTo>
                      <a:pt x="47938" y="283188"/>
                      <a:pt x="0" y="235250"/>
                      <a:pt x="0" y="176117"/>
                    </a:cubicBezTo>
                    <a:lnTo>
                      <a:pt x="0" y="107071"/>
                    </a:lnTo>
                    <a:cubicBezTo>
                      <a:pt x="0" y="78674"/>
                      <a:pt x="11281" y="51440"/>
                      <a:pt x="31361" y="31361"/>
                    </a:cubicBezTo>
                    <a:cubicBezTo>
                      <a:pt x="51440" y="11281"/>
                      <a:pt x="78674" y="0"/>
                      <a:pt x="1070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71223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19775" y="195273"/>
              <a:ext cx="4277266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80431" y="1028700"/>
            <a:ext cx="1878869" cy="684704"/>
            <a:chOff x="0" y="0"/>
            <a:chExt cx="2505159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5871486" y="-5987320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8229600"/>
                </a:moveTo>
                <a:lnTo>
                  <a:pt x="6851142" y="8229600"/>
                </a:lnTo>
                <a:lnTo>
                  <a:pt x="685114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332701" y="3237676"/>
            <a:ext cx="8018411" cy="5530165"/>
            <a:chOff x="0" y="0"/>
            <a:chExt cx="902364" cy="6223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2364" cy="622345"/>
            </a:xfrm>
            <a:custGeom>
              <a:avLst/>
              <a:gdLst/>
              <a:ahLst/>
              <a:cxnLst/>
              <a:rect r="r" b="b" t="t" l="l"/>
              <a:pathLst>
                <a:path h="622345" w="902364">
                  <a:moveTo>
                    <a:pt x="49241" y="0"/>
                  </a:moveTo>
                  <a:lnTo>
                    <a:pt x="853122" y="0"/>
                  </a:lnTo>
                  <a:cubicBezTo>
                    <a:pt x="880318" y="0"/>
                    <a:pt x="902364" y="22046"/>
                    <a:pt x="902364" y="49241"/>
                  </a:cubicBezTo>
                  <a:lnTo>
                    <a:pt x="902364" y="573104"/>
                  </a:lnTo>
                  <a:cubicBezTo>
                    <a:pt x="902364" y="600299"/>
                    <a:pt x="880318" y="622345"/>
                    <a:pt x="853122" y="622345"/>
                  </a:cubicBezTo>
                  <a:lnTo>
                    <a:pt x="49241" y="622345"/>
                  </a:lnTo>
                  <a:cubicBezTo>
                    <a:pt x="22046" y="622345"/>
                    <a:pt x="0" y="600299"/>
                    <a:pt x="0" y="573104"/>
                  </a:cubicBezTo>
                  <a:lnTo>
                    <a:pt x="0" y="49241"/>
                  </a:lnTo>
                  <a:cubicBezTo>
                    <a:pt x="0" y="22046"/>
                    <a:pt x="22046" y="0"/>
                    <a:pt x="49241" y="0"/>
                  </a:cubicBezTo>
                  <a:close/>
                </a:path>
              </a:pathLst>
            </a:custGeom>
            <a:blipFill>
              <a:blip r:embed="rId3"/>
              <a:stretch>
                <a:fillRect l="-1028" t="0" r="-1028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79735" y="3090482"/>
            <a:ext cx="8308407" cy="5788559"/>
            <a:chOff x="0" y="0"/>
            <a:chExt cx="2188222" cy="15245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88222" cy="1524559"/>
            </a:xfrm>
            <a:custGeom>
              <a:avLst/>
              <a:gdLst/>
              <a:ahLst/>
              <a:cxnLst/>
              <a:rect r="r" b="b" t="t" l="l"/>
              <a:pathLst>
                <a:path h="1524559" w="2188222">
                  <a:moveTo>
                    <a:pt x="47523" y="0"/>
                  </a:moveTo>
                  <a:lnTo>
                    <a:pt x="2140700" y="0"/>
                  </a:lnTo>
                  <a:cubicBezTo>
                    <a:pt x="2166946" y="0"/>
                    <a:pt x="2188222" y="21277"/>
                    <a:pt x="2188222" y="47523"/>
                  </a:cubicBezTo>
                  <a:lnTo>
                    <a:pt x="2188222" y="1477036"/>
                  </a:lnTo>
                  <a:cubicBezTo>
                    <a:pt x="2188222" y="1503282"/>
                    <a:pt x="2166946" y="1524559"/>
                    <a:pt x="2140700" y="1524559"/>
                  </a:cubicBezTo>
                  <a:lnTo>
                    <a:pt x="47523" y="1524559"/>
                  </a:lnTo>
                  <a:cubicBezTo>
                    <a:pt x="21277" y="1524559"/>
                    <a:pt x="0" y="1503282"/>
                    <a:pt x="0" y="1477036"/>
                  </a:cubicBezTo>
                  <a:lnTo>
                    <a:pt x="0" y="47523"/>
                  </a:lnTo>
                  <a:cubicBezTo>
                    <a:pt x="0" y="21277"/>
                    <a:pt x="21277" y="0"/>
                    <a:pt x="475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88222" cy="1562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4308898"/>
            <a:ext cx="6790435" cy="992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4"/>
              </a:lnSpc>
            </a:pPr>
            <a:r>
              <a:rPr lang="en-US" b="true" sz="69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STACK(LIFO)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7159473"/>
            <a:ext cx="6101940" cy="282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Stack — bu LIFO (Last In, First Out) tartibida ishlaydigan ma'lumotlar tuzilmasi. Ya'ni, oxirgi qo'shilgan element birinchi bo'lib chiqariladi.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Misol: Kitoblar ustunini tasavvur qiling. Oxirgi qo'yilgan kitob birinchi bo'lib olinadi.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87612" cy="1075229"/>
            <a:chOff x="0" y="0"/>
            <a:chExt cx="4916816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916816" cy="1433639"/>
              <a:chOff x="0" y="0"/>
              <a:chExt cx="971223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71223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971223">
                    <a:moveTo>
                      <a:pt x="107071" y="0"/>
                    </a:moveTo>
                    <a:lnTo>
                      <a:pt x="864151" y="0"/>
                    </a:lnTo>
                    <a:cubicBezTo>
                      <a:pt x="923285" y="0"/>
                      <a:pt x="971223" y="47938"/>
                      <a:pt x="971223" y="107071"/>
                    </a:cubicBezTo>
                    <a:lnTo>
                      <a:pt x="971223" y="176117"/>
                    </a:lnTo>
                    <a:cubicBezTo>
                      <a:pt x="971223" y="204514"/>
                      <a:pt x="959942" y="231748"/>
                      <a:pt x="939862" y="251827"/>
                    </a:cubicBezTo>
                    <a:cubicBezTo>
                      <a:pt x="919783" y="271907"/>
                      <a:pt x="892548" y="283188"/>
                      <a:pt x="864151" y="283188"/>
                    </a:cubicBezTo>
                    <a:lnTo>
                      <a:pt x="107071" y="283188"/>
                    </a:lnTo>
                    <a:cubicBezTo>
                      <a:pt x="47938" y="283188"/>
                      <a:pt x="0" y="235250"/>
                      <a:pt x="0" y="176117"/>
                    </a:cubicBezTo>
                    <a:lnTo>
                      <a:pt x="0" y="107071"/>
                    </a:lnTo>
                    <a:cubicBezTo>
                      <a:pt x="0" y="78674"/>
                      <a:pt x="11281" y="51440"/>
                      <a:pt x="31361" y="31361"/>
                    </a:cubicBezTo>
                    <a:cubicBezTo>
                      <a:pt x="51440" y="11281"/>
                      <a:pt x="78674" y="0"/>
                      <a:pt x="1070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71223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19775" y="195273"/>
              <a:ext cx="4277266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80431" y="1028700"/>
            <a:ext cx="1878869" cy="684704"/>
            <a:chOff x="0" y="0"/>
            <a:chExt cx="2505159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05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5871486" y="-5987320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8229600"/>
                </a:moveTo>
                <a:lnTo>
                  <a:pt x="6851142" y="8229600"/>
                </a:lnTo>
                <a:lnTo>
                  <a:pt x="685114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521305" y="2491852"/>
            <a:ext cx="9737995" cy="5885440"/>
            <a:chOff x="0" y="0"/>
            <a:chExt cx="1097060" cy="6630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7060" cy="663040"/>
            </a:xfrm>
            <a:custGeom>
              <a:avLst/>
              <a:gdLst/>
              <a:ahLst/>
              <a:cxnLst/>
              <a:rect r="r" b="b" t="t" l="l"/>
              <a:pathLst>
                <a:path h="663040" w="1097060">
                  <a:moveTo>
                    <a:pt x="40546" y="0"/>
                  </a:moveTo>
                  <a:lnTo>
                    <a:pt x="1056514" y="0"/>
                  </a:lnTo>
                  <a:cubicBezTo>
                    <a:pt x="1067267" y="0"/>
                    <a:pt x="1077580" y="4272"/>
                    <a:pt x="1085184" y="11876"/>
                  </a:cubicBezTo>
                  <a:cubicBezTo>
                    <a:pt x="1092788" y="19480"/>
                    <a:pt x="1097060" y="29793"/>
                    <a:pt x="1097060" y="40546"/>
                  </a:cubicBezTo>
                  <a:lnTo>
                    <a:pt x="1097060" y="622494"/>
                  </a:lnTo>
                  <a:cubicBezTo>
                    <a:pt x="1097060" y="633247"/>
                    <a:pt x="1092788" y="643560"/>
                    <a:pt x="1085184" y="651164"/>
                  </a:cubicBezTo>
                  <a:cubicBezTo>
                    <a:pt x="1077580" y="658768"/>
                    <a:pt x="1067267" y="663040"/>
                    <a:pt x="1056514" y="663040"/>
                  </a:cubicBezTo>
                  <a:lnTo>
                    <a:pt x="40546" y="663040"/>
                  </a:lnTo>
                  <a:cubicBezTo>
                    <a:pt x="29793" y="663040"/>
                    <a:pt x="19480" y="658768"/>
                    <a:pt x="11876" y="651164"/>
                  </a:cubicBezTo>
                  <a:cubicBezTo>
                    <a:pt x="4272" y="643560"/>
                    <a:pt x="0" y="633247"/>
                    <a:pt x="0" y="622494"/>
                  </a:cubicBezTo>
                  <a:lnTo>
                    <a:pt x="0" y="40546"/>
                  </a:lnTo>
                  <a:cubicBezTo>
                    <a:pt x="0" y="29793"/>
                    <a:pt x="4272" y="19480"/>
                    <a:pt x="11876" y="11876"/>
                  </a:cubicBezTo>
                  <a:cubicBezTo>
                    <a:pt x="19480" y="4272"/>
                    <a:pt x="29793" y="0"/>
                    <a:pt x="40546" y="0"/>
                  </a:cubicBezTo>
                  <a:close/>
                </a:path>
              </a:pathLst>
            </a:custGeom>
            <a:blipFill>
              <a:blip r:embed="rId3"/>
              <a:stretch>
                <a:fillRect l="-5575" t="0" r="-5575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360780" y="2367715"/>
            <a:ext cx="10027056" cy="6148377"/>
            <a:chOff x="0" y="0"/>
            <a:chExt cx="2640871" cy="16193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40871" cy="1619326"/>
            </a:xfrm>
            <a:custGeom>
              <a:avLst/>
              <a:gdLst/>
              <a:ahLst/>
              <a:cxnLst/>
              <a:rect r="r" b="b" t="t" l="l"/>
              <a:pathLst>
                <a:path h="1619326" w="2640871">
                  <a:moveTo>
                    <a:pt x="39377" y="0"/>
                  </a:moveTo>
                  <a:lnTo>
                    <a:pt x="2601493" y="0"/>
                  </a:lnTo>
                  <a:cubicBezTo>
                    <a:pt x="2611937" y="0"/>
                    <a:pt x="2621953" y="4149"/>
                    <a:pt x="2629337" y="11533"/>
                  </a:cubicBezTo>
                  <a:cubicBezTo>
                    <a:pt x="2636722" y="18918"/>
                    <a:pt x="2640871" y="28934"/>
                    <a:pt x="2640871" y="39377"/>
                  </a:cubicBezTo>
                  <a:lnTo>
                    <a:pt x="2640871" y="1579948"/>
                  </a:lnTo>
                  <a:cubicBezTo>
                    <a:pt x="2640871" y="1590392"/>
                    <a:pt x="2636722" y="1600408"/>
                    <a:pt x="2629337" y="1607792"/>
                  </a:cubicBezTo>
                  <a:cubicBezTo>
                    <a:pt x="2621953" y="1615177"/>
                    <a:pt x="2611937" y="1619326"/>
                    <a:pt x="2601493" y="1619326"/>
                  </a:cubicBezTo>
                  <a:lnTo>
                    <a:pt x="39377" y="1619326"/>
                  </a:lnTo>
                  <a:cubicBezTo>
                    <a:pt x="17630" y="1619326"/>
                    <a:pt x="0" y="1601696"/>
                    <a:pt x="0" y="1579948"/>
                  </a:cubicBezTo>
                  <a:lnTo>
                    <a:pt x="0" y="39377"/>
                  </a:lnTo>
                  <a:cubicBezTo>
                    <a:pt x="0" y="28934"/>
                    <a:pt x="4149" y="18918"/>
                    <a:pt x="11533" y="11533"/>
                  </a:cubicBezTo>
                  <a:cubicBezTo>
                    <a:pt x="18918" y="4149"/>
                    <a:pt x="28934" y="0"/>
                    <a:pt x="393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640871" cy="1657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20968" y="3998113"/>
            <a:ext cx="5706760" cy="1546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4"/>
              </a:lnSpc>
            </a:pPr>
            <a:r>
              <a:rPr lang="en-US" b="true" sz="55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STACK OPERATORLARI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3371" y="7065645"/>
            <a:ext cx="6101940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Asosiy operatsiyalar: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Push: Yangi elementni stackka qo'shish.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Pop: Stackning yuqori elementini olib tashlash.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Peek/Top: Stackning yuqori elementini ko'rish, lekin olib tashlamaslik.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IsEmpty: Stack bo'sh yoki yo‘qligini tekshirish.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687612" cy="1075229"/>
            <a:chOff x="0" y="0"/>
            <a:chExt cx="4916816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916816" cy="1433639"/>
              <a:chOff x="0" y="0"/>
              <a:chExt cx="971223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71223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971223">
                    <a:moveTo>
                      <a:pt x="107071" y="0"/>
                    </a:moveTo>
                    <a:lnTo>
                      <a:pt x="864151" y="0"/>
                    </a:lnTo>
                    <a:cubicBezTo>
                      <a:pt x="923285" y="0"/>
                      <a:pt x="971223" y="47938"/>
                      <a:pt x="971223" y="107071"/>
                    </a:cubicBezTo>
                    <a:lnTo>
                      <a:pt x="971223" y="176117"/>
                    </a:lnTo>
                    <a:cubicBezTo>
                      <a:pt x="971223" y="204514"/>
                      <a:pt x="959942" y="231748"/>
                      <a:pt x="939862" y="251827"/>
                    </a:cubicBezTo>
                    <a:cubicBezTo>
                      <a:pt x="919783" y="271907"/>
                      <a:pt x="892548" y="283188"/>
                      <a:pt x="864151" y="283188"/>
                    </a:cubicBezTo>
                    <a:lnTo>
                      <a:pt x="107071" y="283188"/>
                    </a:lnTo>
                    <a:cubicBezTo>
                      <a:pt x="47938" y="283188"/>
                      <a:pt x="0" y="235250"/>
                      <a:pt x="0" y="176117"/>
                    </a:cubicBezTo>
                    <a:lnTo>
                      <a:pt x="0" y="107071"/>
                    </a:lnTo>
                    <a:cubicBezTo>
                      <a:pt x="0" y="78674"/>
                      <a:pt x="11281" y="51440"/>
                      <a:pt x="31361" y="31361"/>
                    </a:cubicBezTo>
                    <a:cubicBezTo>
                      <a:pt x="51440" y="11281"/>
                      <a:pt x="78674" y="0"/>
                      <a:pt x="1070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71223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19775" y="195273"/>
              <a:ext cx="4277266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80431" y="1028700"/>
            <a:ext cx="1878869" cy="684704"/>
            <a:chOff x="0" y="0"/>
            <a:chExt cx="2505159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5871486" y="-5987320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8229600"/>
                </a:moveTo>
                <a:lnTo>
                  <a:pt x="6851142" y="8229600"/>
                </a:lnTo>
                <a:lnTo>
                  <a:pt x="685114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256284" y="1371052"/>
            <a:ext cx="6450359" cy="3678821"/>
            <a:chOff x="0" y="0"/>
            <a:chExt cx="675957" cy="3855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5957" cy="385518"/>
            </a:xfrm>
            <a:custGeom>
              <a:avLst/>
              <a:gdLst/>
              <a:ahLst/>
              <a:cxnLst/>
              <a:rect r="r" b="b" t="t" l="l"/>
              <a:pathLst>
                <a:path h="385518" w="675957">
                  <a:moveTo>
                    <a:pt x="61212" y="0"/>
                  </a:moveTo>
                  <a:lnTo>
                    <a:pt x="614746" y="0"/>
                  </a:lnTo>
                  <a:cubicBezTo>
                    <a:pt x="648552" y="0"/>
                    <a:pt x="675957" y="27405"/>
                    <a:pt x="675957" y="61212"/>
                  </a:cubicBezTo>
                  <a:lnTo>
                    <a:pt x="675957" y="324306"/>
                  </a:lnTo>
                  <a:cubicBezTo>
                    <a:pt x="675957" y="358112"/>
                    <a:pt x="648552" y="385518"/>
                    <a:pt x="614746" y="385518"/>
                  </a:cubicBezTo>
                  <a:lnTo>
                    <a:pt x="61212" y="385518"/>
                  </a:lnTo>
                  <a:cubicBezTo>
                    <a:pt x="44977" y="385518"/>
                    <a:pt x="29408" y="379068"/>
                    <a:pt x="17929" y="367589"/>
                  </a:cubicBezTo>
                  <a:cubicBezTo>
                    <a:pt x="6449" y="356110"/>
                    <a:pt x="0" y="340540"/>
                    <a:pt x="0" y="324306"/>
                  </a:cubicBezTo>
                  <a:lnTo>
                    <a:pt x="0" y="61212"/>
                  </a:lnTo>
                  <a:cubicBezTo>
                    <a:pt x="0" y="27405"/>
                    <a:pt x="27405" y="0"/>
                    <a:pt x="61212" y="0"/>
                  </a:cubicBezTo>
                  <a:close/>
                </a:path>
              </a:pathLst>
            </a:custGeom>
            <a:blipFill>
              <a:blip r:embed="rId3"/>
              <a:stretch>
                <a:fillRect l="-3949" t="0" r="-3949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21447" y="5873267"/>
            <a:ext cx="6752563" cy="3855383"/>
            <a:chOff x="0" y="0"/>
            <a:chExt cx="1778453" cy="10154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78453" cy="1015410"/>
            </a:xfrm>
            <a:custGeom>
              <a:avLst/>
              <a:gdLst/>
              <a:ahLst/>
              <a:cxnLst/>
              <a:rect r="r" b="b" t="t" l="l"/>
              <a:pathLst>
                <a:path h="1015410" w="1778453">
                  <a:moveTo>
                    <a:pt x="58472" y="0"/>
                  </a:moveTo>
                  <a:lnTo>
                    <a:pt x="1719981" y="0"/>
                  </a:lnTo>
                  <a:cubicBezTo>
                    <a:pt x="1735488" y="0"/>
                    <a:pt x="1750361" y="6160"/>
                    <a:pt x="1761327" y="17126"/>
                  </a:cubicBezTo>
                  <a:cubicBezTo>
                    <a:pt x="1772292" y="28092"/>
                    <a:pt x="1778453" y="42964"/>
                    <a:pt x="1778453" y="58472"/>
                  </a:cubicBezTo>
                  <a:lnTo>
                    <a:pt x="1778453" y="956937"/>
                  </a:lnTo>
                  <a:cubicBezTo>
                    <a:pt x="1778453" y="972445"/>
                    <a:pt x="1772292" y="987318"/>
                    <a:pt x="1761327" y="998283"/>
                  </a:cubicBezTo>
                  <a:cubicBezTo>
                    <a:pt x="1750361" y="1009249"/>
                    <a:pt x="1735488" y="1015410"/>
                    <a:pt x="1719981" y="1015410"/>
                  </a:cubicBezTo>
                  <a:lnTo>
                    <a:pt x="58472" y="1015410"/>
                  </a:lnTo>
                  <a:cubicBezTo>
                    <a:pt x="42964" y="1015410"/>
                    <a:pt x="28092" y="1009249"/>
                    <a:pt x="17126" y="998283"/>
                  </a:cubicBezTo>
                  <a:cubicBezTo>
                    <a:pt x="6160" y="987318"/>
                    <a:pt x="0" y="972445"/>
                    <a:pt x="0" y="956937"/>
                  </a:cubicBezTo>
                  <a:lnTo>
                    <a:pt x="0" y="58472"/>
                  </a:lnTo>
                  <a:cubicBezTo>
                    <a:pt x="0" y="42964"/>
                    <a:pt x="6160" y="28092"/>
                    <a:pt x="17126" y="17126"/>
                  </a:cubicBezTo>
                  <a:cubicBezTo>
                    <a:pt x="28092" y="6160"/>
                    <a:pt x="42964" y="0"/>
                    <a:pt x="584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78453" cy="1053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33863" y="1270468"/>
            <a:ext cx="6791736" cy="3873032"/>
            <a:chOff x="0" y="0"/>
            <a:chExt cx="1788770" cy="10200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8770" cy="1020058"/>
            </a:xfrm>
            <a:custGeom>
              <a:avLst/>
              <a:gdLst/>
              <a:ahLst/>
              <a:cxnLst/>
              <a:rect r="r" b="b" t="t" l="l"/>
              <a:pathLst>
                <a:path h="1020058" w="1788770">
                  <a:moveTo>
                    <a:pt x="58135" y="0"/>
                  </a:moveTo>
                  <a:lnTo>
                    <a:pt x="1730635" y="0"/>
                  </a:lnTo>
                  <a:cubicBezTo>
                    <a:pt x="1762742" y="0"/>
                    <a:pt x="1788770" y="26028"/>
                    <a:pt x="1788770" y="58135"/>
                  </a:cubicBezTo>
                  <a:lnTo>
                    <a:pt x="1788770" y="961923"/>
                  </a:lnTo>
                  <a:cubicBezTo>
                    <a:pt x="1788770" y="994030"/>
                    <a:pt x="1762742" y="1020058"/>
                    <a:pt x="1730635" y="1020058"/>
                  </a:cubicBezTo>
                  <a:lnTo>
                    <a:pt x="58135" y="1020058"/>
                  </a:lnTo>
                  <a:cubicBezTo>
                    <a:pt x="26028" y="1020058"/>
                    <a:pt x="0" y="994030"/>
                    <a:pt x="0" y="961923"/>
                  </a:cubicBezTo>
                  <a:lnTo>
                    <a:pt x="0" y="58135"/>
                  </a:lnTo>
                  <a:cubicBezTo>
                    <a:pt x="0" y="26028"/>
                    <a:pt x="26028" y="0"/>
                    <a:pt x="581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88770" cy="1058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72549" y="5961548"/>
            <a:ext cx="6450359" cy="3678821"/>
            <a:chOff x="0" y="0"/>
            <a:chExt cx="675957" cy="3855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75957" cy="385518"/>
            </a:xfrm>
            <a:custGeom>
              <a:avLst/>
              <a:gdLst/>
              <a:ahLst/>
              <a:cxnLst/>
              <a:rect r="r" b="b" t="t" l="l"/>
              <a:pathLst>
                <a:path h="385518" w="675957">
                  <a:moveTo>
                    <a:pt x="61212" y="0"/>
                  </a:moveTo>
                  <a:lnTo>
                    <a:pt x="614746" y="0"/>
                  </a:lnTo>
                  <a:cubicBezTo>
                    <a:pt x="648552" y="0"/>
                    <a:pt x="675957" y="27405"/>
                    <a:pt x="675957" y="61212"/>
                  </a:cubicBezTo>
                  <a:lnTo>
                    <a:pt x="675957" y="324306"/>
                  </a:lnTo>
                  <a:cubicBezTo>
                    <a:pt x="675957" y="358112"/>
                    <a:pt x="648552" y="385518"/>
                    <a:pt x="614746" y="385518"/>
                  </a:cubicBezTo>
                  <a:lnTo>
                    <a:pt x="61212" y="385518"/>
                  </a:lnTo>
                  <a:cubicBezTo>
                    <a:pt x="44977" y="385518"/>
                    <a:pt x="29408" y="379068"/>
                    <a:pt x="17929" y="367589"/>
                  </a:cubicBezTo>
                  <a:cubicBezTo>
                    <a:pt x="6449" y="356110"/>
                    <a:pt x="0" y="340540"/>
                    <a:pt x="0" y="324306"/>
                  </a:cubicBezTo>
                  <a:lnTo>
                    <a:pt x="0" y="61212"/>
                  </a:lnTo>
                  <a:cubicBezTo>
                    <a:pt x="0" y="27405"/>
                    <a:pt x="27405" y="0"/>
                    <a:pt x="61212" y="0"/>
                  </a:cubicBezTo>
                  <a:close/>
                </a:path>
              </a:pathLst>
            </a:custGeom>
            <a:blipFill>
              <a:blip r:embed="rId4"/>
              <a:stretch>
                <a:fillRect l="-695" t="0" r="-695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4878193"/>
            <a:ext cx="6005163" cy="62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4"/>
              </a:lnSpc>
            </a:pPr>
            <a:r>
              <a:rPr lang="en-US" b="true" sz="44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STACK 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1923" y="6307388"/>
            <a:ext cx="6101940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Stack tuzilmasasi malumotlarni o’zida saqlaydigan emas balki malumotlarni qanday saqlash va boshqarishni tushuntiradigan tuzilma. Stackni istalgangan malumotlar strukturasi bilan birlashtirish mumkin misol uchun linked list yoki array.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95367" y="1028700"/>
            <a:ext cx="4331535" cy="1075229"/>
            <a:chOff x="0" y="0"/>
            <a:chExt cx="5775379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775379" cy="1433639"/>
              <a:chOff x="0" y="0"/>
              <a:chExt cx="1140816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40816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140816">
                    <a:moveTo>
                      <a:pt x="91154" y="0"/>
                    </a:moveTo>
                    <a:lnTo>
                      <a:pt x="1049661" y="0"/>
                    </a:lnTo>
                    <a:cubicBezTo>
                      <a:pt x="1073837" y="0"/>
                      <a:pt x="1097022" y="9604"/>
                      <a:pt x="1114117" y="26698"/>
                    </a:cubicBezTo>
                    <a:cubicBezTo>
                      <a:pt x="1131212" y="43793"/>
                      <a:pt x="1140816" y="66979"/>
                      <a:pt x="1140816" y="91154"/>
                    </a:cubicBezTo>
                    <a:lnTo>
                      <a:pt x="1140816" y="192034"/>
                    </a:lnTo>
                    <a:cubicBezTo>
                      <a:pt x="1140816" y="216209"/>
                      <a:pt x="1131212" y="239395"/>
                      <a:pt x="1114117" y="256490"/>
                    </a:cubicBezTo>
                    <a:cubicBezTo>
                      <a:pt x="1097022" y="273584"/>
                      <a:pt x="1073837" y="283188"/>
                      <a:pt x="1049661" y="283188"/>
                    </a:cubicBezTo>
                    <a:lnTo>
                      <a:pt x="91154" y="283188"/>
                    </a:lnTo>
                    <a:cubicBezTo>
                      <a:pt x="66979" y="283188"/>
                      <a:pt x="43793" y="273584"/>
                      <a:pt x="26698" y="256490"/>
                    </a:cubicBezTo>
                    <a:cubicBezTo>
                      <a:pt x="9604" y="239395"/>
                      <a:pt x="0" y="216209"/>
                      <a:pt x="0" y="192034"/>
                    </a:cubicBezTo>
                    <a:lnTo>
                      <a:pt x="0" y="91154"/>
                    </a:lnTo>
                    <a:cubicBezTo>
                      <a:pt x="0" y="66979"/>
                      <a:pt x="9604" y="43793"/>
                      <a:pt x="26698" y="26698"/>
                    </a:cubicBezTo>
                    <a:cubicBezTo>
                      <a:pt x="43793" y="9604"/>
                      <a:pt x="66979" y="0"/>
                      <a:pt x="9115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140816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75613" y="195273"/>
              <a:ext cx="5024153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6778483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48033" y="8915948"/>
            <a:ext cx="1878869" cy="684704"/>
            <a:chOff x="0" y="0"/>
            <a:chExt cx="2505159" cy="9129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07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58109" y="2397671"/>
            <a:ext cx="8103618" cy="5655169"/>
            <a:chOff x="0" y="0"/>
            <a:chExt cx="477555" cy="3332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555" cy="333265"/>
            </a:xfrm>
            <a:custGeom>
              <a:avLst/>
              <a:gdLst/>
              <a:ahLst/>
              <a:cxnLst/>
              <a:rect r="r" b="b" t="t" l="l"/>
              <a:pathLst>
                <a:path h="333265" w="477555">
                  <a:moveTo>
                    <a:pt x="48724" y="0"/>
                  </a:moveTo>
                  <a:lnTo>
                    <a:pt x="428831" y="0"/>
                  </a:lnTo>
                  <a:cubicBezTo>
                    <a:pt x="441754" y="0"/>
                    <a:pt x="454147" y="5133"/>
                    <a:pt x="463284" y="14271"/>
                  </a:cubicBezTo>
                  <a:cubicBezTo>
                    <a:pt x="472422" y="23408"/>
                    <a:pt x="477555" y="35801"/>
                    <a:pt x="477555" y="48724"/>
                  </a:cubicBezTo>
                  <a:lnTo>
                    <a:pt x="477555" y="284542"/>
                  </a:lnTo>
                  <a:cubicBezTo>
                    <a:pt x="477555" y="297464"/>
                    <a:pt x="472422" y="309857"/>
                    <a:pt x="463284" y="318994"/>
                  </a:cubicBezTo>
                  <a:cubicBezTo>
                    <a:pt x="454147" y="328132"/>
                    <a:pt x="441754" y="333265"/>
                    <a:pt x="428831" y="333265"/>
                  </a:cubicBezTo>
                  <a:lnTo>
                    <a:pt x="48724" y="333265"/>
                  </a:lnTo>
                  <a:cubicBezTo>
                    <a:pt x="35801" y="333265"/>
                    <a:pt x="23408" y="328132"/>
                    <a:pt x="14271" y="318994"/>
                  </a:cubicBezTo>
                  <a:cubicBezTo>
                    <a:pt x="5133" y="309857"/>
                    <a:pt x="0" y="297464"/>
                    <a:pt x="0" y="284542"/>
                  </a:cubicBezTo>
                  <a:lnTo>
                    <a:pt x="0" y="48724"/>
                  </a:lnTo>
                  <a:cubicBezTo>
                    <a:pt x="0" y="35801"/>
                    <a:pt x="5133" y="23408"/>
                    <a:pt x="14271" y="14271"/>
                  </a:cubicBezTo>
                  <a:cubicBezTo>
                    <a:pt x="23408" y="5133"/>
                    <a:pt x="35801" y="0"/>
                    <a:pt x="48724" y="0"/>
                  </a:cubicBezTo>
                  <a:close/>
                </a:path>
              </a:pathLst>
            </a:custGeom>
            <a:blipFill>
              <a:blip r:embed="rId3"/>
              <a:stretch>
                <a:fillRect l="-3170" t="0" r="-317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283682" y="2227764"/>
            <a:ext cx="8435099" cy="5941889"/>
            <a:chOff x="0" y="0"/>
            <a:chExt cx="2221590" cy="15649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21590" cy="1564942"/>
            </a:xfrm>
            <a:custGeom>
              <a:avLst/>
              <a:gdLst/>
              <a:ahLst/>
              <a:cxnLst/>
              <a:rect r="r" b="b" t="t" l="l"/>
              <a:pathLst>
                <a:path h="1564942" w="2221590">
                  <a:moveTo>
                    <a:pt x="46809" y="0"/>
                  </a:moveTo>
                  <a:lnTo>
                    <a:pt x="2174781" y="0"/>
                  </a:lnTo>
                  <a:cubicBezTo>
                    <a:pt x="2200633" y="0"/>
                    <a:pt x="2221590" y="20957"/>
                    <a:pt x="2221590" y="46809"/>
                  </a:cubicBezTo>
                  <a:lnTo>
                    <a:pt x="2221590" y="1518133"/>
                  </a:lnTo>
                  <a:cubicBezTo>
                    <a:pt x="2221590" y="1543985"/>
                    <a:pt x="2200633" y="1564942"/>
                    <a:pt x="2174781" y="1564942"/>
                  </a:cubicBezTo>
                  <a:lnTo>
                    <a:pt x="46809" y="1564942"/>
                  </a:lnTo>
                  <a:cubicBezTo>
                    <a:pt x="20957" y="1564942"/>
                    <a:pt x="0" y="1543985"/>
                    <a:pt x="0" y="1518133"/>
                  </a:cubicBezTo>
                  <a:lnTo>
                    <a:pt x="0" y="46809"/>
                  </a:lnTo>
                  <a:cubicBezTo>
                    <a:pt x="0" y="20957"/>
                    <a:pt x="20957" y="0"/>
                    <a:pt x="468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221590" cy="1603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33286" y="3972170"/>
            <a:ext cx="7810714" cy="71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04"/>
              </a:lnSpc>
            </a:pPr>
            <a:r>
              <a:rPr lang="en-US" b="true" sz="49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STACK CODE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4645" y="6001232"/>
            <a:ext cx="66017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Yuqoridagi misol oddiy array yordamida Stackni amalga oshiradi. push() bilan element qo'shamiz va pop() bilan oxirgi elementni olib tashlaymiz.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95367" y="1028700"/>
            <a:ext cx="4331535" cy="1075229"/>
            <a:chOff x="0" y="0"/>
            <a:chExt cx="5775379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775379" cy="1433639"/>
              <a:chOff x="0" y="0"/>
              <a:chExt cx="1140816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40816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140816">
                    <a:moveTo>
                      <a:pt x="91154" y="0"/>
                    </a:moveTo>
                    <a:lnTo>
                      <a:pt x="1049661" y="0"/>
                    </a:lnTo>
                    <a:cubicBezTo>
                      <a:pt x="1073837" y="0"/>
                      <a:pt x="1097022" y="9604"/>
                      <a:pt x="1114117" y="26698"/>
                    </a:cubicBezTo>
                    <a:cubicBezTo>
                      <a:pt x="1131212" y="43793"/>
                      <a:pt x="1140816" y="66979"/>
                      <a:pt x="1140816" y="91154"/>
                    </a:cubicBezTo>
                    <a:lnTo>
                      <a:pt x="1140816" y="192034"/>
                    </a:lnTo>
                    <a:cubicBezTo>
                      <a:pt x="1140816" y="216209"/>
                      <a:pt x="1131212" y="239395"/>
                      <a:pt x="1114117" y="256490"/>
                    </a:cubicBezTo>
                    <a:cubicBezTo>
                      <a:pt x="1097022" y="273584"/>
                      <a:pt x="1073837" y="283188"/>
                      <a:pt x="1049661" y="283188"/>
                    </a:cubicBezTo>
                    <a:lnTo>
                      <a:pt x="91154" y="283188"/>
                    </a:lnTo>
                    <a:cubicBezTo>
                      <a:pt x="66979" y="283188"/>
                      <a:pt x="43793" y="273584"/>
                      <a:pt x="26698" y="256490"/>
                    </a:cubicBezTo>
                    <a:cubicBezTo>
                      <a:pt x="9604" y="239395"/>
                      <a:pt x="0" y="216209"/>
                      <a:pt x="0" y="192034"/>
                    </a:cubicBezTo>
                    <a:lnTo>
                      <a:pt x="0" y="91154"/>
                    </a:lnTo>
                    <a:cubicBezTo>
                      <a:pt x="0" y="66979"/>
                      <a:pt x="9604" y="43793"/>
                      <a:pt x="26698" y="26698"/>
                    </a:cubicBezTo>
                    <a:cubicBezTo>
                      <a:pt x="43793" y="9604"/>
                      <a:pt x="66979" y="0"/>
                      <a:pt x="9115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140816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75613" y="195273"/>
              <a:ext cx="5024153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6778483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48033" y="8915948"/>
            <a:ext cx="1878869" cy="684704"/>
            <a:chOff x="0" y="0"/>
            <a:chExt cx="2505159" cy="9129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08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81537" y="3109077"/>
            <a:ext cx="7677763" cy="4917490"/>
            <a:chOff x="0" y="0"/>
            <a:chExt cx="432026" cy="2767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2026" cy="276706"/>
            </a:xfrm>
            <a:custGeom>
              <a:avLst/>
              <a:gdLst/>
              <a:ahLst/>
              <a:cxnLst/>
              <a:rect r="r" b="b" t="t" l="l"/>
              <a:pathLst>
                <a:path h="276706" w="432026">
                  <a:moveTo>
                    <a:pt x="51426" y="0"/>
                  </a:moveTo>
                  <a:lnTo>
                    <a:pt x="380600" y="0"/>
                  </a:lnTo>
                  <a:cubicBezTo>
                    <a:pt x="409001" y="0"/>
                    <a:pt x="432026" y="23024"/>
                    <a:pt x="432026" y="51426"/>
                  </a:cubicBezTo>
                  <a:lnTo>
                    <a:pt x="432026" y="225280"/>
                  </a:lnTo>
                  <a:cubicBezTo>
                    <a:pt x="432026" y="253682"/>
                    <a:pt x="409001" y="276706"/>
                    <a:pt x="380600" y="276706"/>
                  </a:cubicBezTo>
                  <a:lnTo>
                    <a:pt x="51426" y="276706"/>
                  </a:lnTo>
                  <a:cubicBezTo>
                    <a:pt x="23024" y="276706"/>
                    <a:pt x="0" y="253682"/>
                    <a:pt x="0" y="225280"/>
                  </a:cubicBezTo>
                  <a:lnTo>
                    <a:pt x="0" y="51426"/>
                  </a:lnTo>
                  <a:cubicBezTo>
                    <a:pt x="0" y="23024"/>
                    <a:pt x="23024" y="0"/>
                    <a:pt x="51426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124" r="0" b="-2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458245" y="3005523"/>
            <a:ext cx="7932525" cy="5125206"/>
            <a:chOff x="0" y="0"/>
            <a:chExt cx="2089225" cy="13498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9225" cy="1349849"/>
            </a:xfrm>
            <a:custGeom>
              <a:avLst/>
              <a:gdLst/>
              <a:ahLst/>
              <a:cxnLst/>
              <a:rect r="r" b="b" t="t" l="l"/>
              <a:pathLst>
                <a:path h="1349849" w="2089225">
                  <a:moveTo>
                    <a:pt x="49775" y="0"/>
                  </a:moveTo>
                  <a:lnTo>
                    <a:pt x="2039450" y="0"/>
                  </a:lnTo>
                  <a:cubicBezTo>
                    <a:pt x="2066940" y="0"/>
                    <a:pt x="2089225" y="22285"/>
                    <a:pt x="2089225" y="49775"/>
                  </a:cubicBezTo>
                  <a:lnTo>
                    <a:pt x="2089225" y="1300074"/>
                  </a:lnTo>
                  <a:cubicBezTo>
                    <a:pt x="2089225" y="1327564"/>
                    <a:pt x="2066940" y="1349849"/>
                    <a:pt x="2039450" y="1349849"/>
                  </a:cubicBezTo>
                  <a:lnTo>
                    <a:pt x="49775" y="1349849"/>
                  </a:lnTo>
                  <a:cubicBezTo>
                    <a:pt x="22285" y="1349849"/>
                    <a:pt x="0" y="1327564"/>
                    <a:pt x="0" y="1300074"/>
                  </a:cubicBezTo>
                  <a:lnTo>
                    <a:pt x="0" y="49775"/>
                  </a:lnTo>
                  <a:cubicBezTo>
                    <a:pt x="0" y="22285"/>
                    <a:pt x="22285" y="0"/>
                    <a:pt x="49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89225" cy="138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33286" y="3969912"/>
            <a:ext cx="7810714" cy="71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04"/>
              </a:lnSpc>
            </a:pPr>
            <a:r>
              <a:rPr lang="en-US" b="true" sz="49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QUEUE(FIFO)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57033" y="5783997"/>
            <a:ext cx="648696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Queue — bu FIFO (First In, First Out) tartibida ishlaydigan ma'lumotlar tuzilmasi. Ya'ni, birinchi bo‘lib kiritilgan element birinchi bo‘lib chiqariladi.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Queuega oddiy hayotiy misol: Navbatni tasavvur qiling: birinchi bo'lib kelgan kishi birinchi bo'lib xizmat oladi.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95367" y="1028700"/>
            <a:ext cx="4331535" cy="1075229"/>
            <a:chOff x="0" y="0"/>
            <a:chExt cx="5775379" cy="14336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775379" cy="1433639"/>
              <a:chOff x="0" y="0"/>
              <a:chExt cx="1140816" cy="2831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40816" cy="283188"/>
              </a:xfrm>
              <a:custGeom>
                <a:avLst/>
                <a:gdLst/>
                <a:ahLst/>
                <a:cxnLst/>
                <a:rect r="r" b="b" t="t" l="l"/>
                <a:pathLst>
                  <a:path h="283188" w="1140816">
                    <a:moveTo>
                      <a:pt x="91154" y="0"/>
                    </a:moveTo>
                    <a:lnTo>
                      <a:pt x="1049661" y="0"/>
                    </a:lnTo>
                    <a:cubicBezTo>
                      <a:pt x="1073837" y="0"/>
                      <a:pt x="1097022" y="9604"/>
                      <a:pt x="1114117" y="26698"/>
                    </a:cubicBezTo>
                    <a:cubicBezTo>
                      <a:pt x="1131212" y="43793"/>
                      <a:pt x="1140816" y="66979"/>
                      <a:pt x="1140816" y="91154"/>
                    </a:cubicBezTo>
                    <a:lnTo>
                      <a:pt x="1140816" y="192034"/>
                    </a:lnTo>
                    <a:cubicBezTo>
                      <a:pt x="1140816" y="216209"/>
                      <a:pt x="1131212" y="239395"/>
                      <a:pt x="1114117" y="256490"/>
                    </a:cubicBezTo>
                    <a:cubicBezTo>
                      <a:pt x="1097022" y="273584"/>
                      <a:pt x="1073837" y="283188"/>
                      <a:pt x="1049661" y="283188"/>
                    </a:cubicBezTo>
                    <a:lnTo>
                      <a:pt x="91154" y="283188"/>
                    </a:lnTo>
                    <a:cubicBezTo>
                      <a:pt x="66979" y="283188"/>
                      <a:pt x="43793" y="273584"/>
                      <a:pt x="26698" y="256490"/>
                    </a:cubicBezTo>
                    <a:cubicBezTo>
                      <a:pt x="9604" y="239395"/>
                      <a:pt x="0" y="216209"/>
                      <a:pt x="0" y="192034"/>
                    </a:cubicBezTo>
                    <a:lnTo>
                      <a:pt x="0" y="91154"/>
                    </a:lnTo>
                    <a:cubicBezTo>
                      <a:pt x="0" y="66979"/>
                      <a:pt x="9604" y="43793"/>
                      <a:pt x="26698" y="26698"/>
                    </a:cubicBezTo>
                    <a:cubicBezTo>
                      <a:pt x="43793" y="9604"/>
                      <a:pt x="66979" y="0"/>
                      <a:pt x="9115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140816" cy="321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75613" y="195273"/>
              <a:ext cx="5024153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STRUCTURES AND ALGORITHMS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6778483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48033" y="8915948"/>
            <a:ext cx="1878869" cy="684704"/>
            <a:chOff x="0" y="0"/>
            <a:chExt cx="2505159" cy="9129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505159" cy="912939"/>
              <a:chOff x="0" y="0"/>
              <a:chExt cx="494846" cy="1803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9484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494846">
                    <a:moveTo>
                      <a:pt x="90167" y="0"/>
                    </a:moveTo>
                    <a:lnTo>
                      <a:pt x="404679" y="0"/>
                    </a:lnTo>
                    <a:cubicBezTo>
                      <a:pt x="428593" y="0"/>
                      <a:pt x="451527" y="9500"/>
                      <a:pt x="468437" y="26409"/>
                    </a:cubicBezTo>
                    <a:cubicBezTo>
                      <a:pt x="485346" y="43319"/>
                      <a:pt x="494846" y="66253"/>
                      <a:pt x="494846" y="90167"/>
                    </a:cubicBezTo>
                    <a:lnTo>
                      <a:pt x="494846" y="90167"/>
                    </a:lnTo>
                    <a:cubicBezTo>
                      <a:pt x="494846" y="114081"/>
                      <a:pt x="485346" y="137015"/>
                      <a:pt x="468437" y="153924"/>
                    </a:cubicBezTo>
                    <a:cubicBezTo>
                      <a:pt x="451527" y="170834"/>
                      <a:pt x="428593" y="180334"/>
                      <a:pt x="404679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49484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4799" y="195273"/>
              <a:ext cx="237556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PAGE 09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806561" y="3564535"/>
            <a:ext cx="6844381" cy="4462032"/>
            <a:chOff x="0" y="0"/>
            <a:chExt cx="385132" cy="2510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5132" cy="251077"/>
            </a:xfrm>
            <a:custGeom>
              <a:avLst/>
              <a:gdLst/>
              <a:ahLst/>
              <a:cxnLst/>
              <a:rect r="r" b="b" t="t" l="l"/>
              <a:pathLst>
                <a:path h="251077" w="385132">
                  <a:moveTo>
                    <a:pt x="57688" y="0"/>
                  </a:moveTo>
                  <a:lnTo>
                    <a:pt x="327444" y="0"/>
                  </a:lnTo>
                  <a:cubicBezTo>
                    <a:pt x="342743" y="0"/>
                    <a:pt x="357417" y="6078"/>
                    <a:pt x="368235" y="16896"/>
                  </a:cubicBezTo>
                  <a:cubicBezTo>
                    <a:pt x="379054" y="27715"/>
                    <a:pt x="385132" y="42388"/>
                    <a:pt x="385132" y="57688"/>
                  </a:cubicBezTo>
                  <a:lnTo>
                    <a:pt x="385132" y="193389"/>
                  </a:lnTo>
                  <a:cubicBezTo>
                    <a:pt x="385132" y="208689"/>
                    <a:pt x="379054" y="223362"/>
                    <a:pt x="368235" y="234181"/>
                  </a:cubicBezTo>
                  <a:cubicBezTo>
                    <a:pt x="357417" y="245000"/>
                    <a:pt x="342743" y="251077"/>
                    <a:pt x="327444" y="251077"/>
                  </a:cubicBezTo>
                  <a:lnTo>
                    <a:pt x="57688" y="251077"/>
                  </a:lnTo>
                  <a:cubicBezTo>
                    <a:pt x="42388" y="251077"/>
                    <a:pt x="27715" y="245000"/>
                    <a:pt x="16896" y="234181"/>
                  </a:cubicBezTo>
                  <a:cubicBezTo>
                    <a:pt x="6078" y="223362"/>
                    <a:pt x="0" y="208689"/>
                    <a:pt x="0" y="193389"/>
                  </a:cubicBezTo>
                  <a:lnTo>
                    <a:pt x="0" y="57688"/>
                  </a:lnTo>
                  <a:cubicBezTo>
                    <a:pt x="0" y="42388"/>
                    <a:pt x="6078" y="27715"/>
                    <a:pt x="16896" y="16896"/>
                  </a:cubicBezTo>
                  <a:cubicBezTo>
                    <a:pt x="27715" y="6078"/>
                    <a:pt x="42388" y="0"/>
                    <a:pt x="57688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177" r="0" b="-1177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712575" y="3447298"/>
            <a:ext cx="7032354" cy="4749598"/>
            <a:chOff x="0" y="0"/>
            <a:chExt cx="1852143" cy="12509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52143" cy="1250923"/>
            </a:xfrm>
            <a:custGeom>
              <a:avLst/>
              <a:gdLst/>
              <a:ahLst/>
              <a:cxnLst/>
              <a:rect r="r" b="b" t="t" l="l"/>
              <a:pathLst>
                <a:path h="1250923" w="1852143">
                  <a:moveTo>
                    <a:pt x="56146" y="0"/>
                  </a:moveTo>
                  <a:lnTo>
                    <a:pt x="1795997" y="0"/>
                  </a:lnTo>
                  <a:cubicBezTo>
                    <a:pt x="1827005" y="0"/>
                    <a:pt x="1852143" y="25137"/>
                    <a:pt x="1852143" y="56146"/>
                  </a:cubicBezTo>
                  <a:lnTo>
                    <a:pt x="1852143" y="1194777"/>
                  </a:lnTo>
                  <a:cubicBezTo>
                    <a:pt x="1852143" y="1225785"/>
                    <a:pt x="1827005" y="1250923"/>
                    <a:pt x="1795997" y="1250923"/>
                  </a:cubicBezTo>
                  <a:lnTo>
                    <a:pt x="56146" y="1250923"/>
                  </a:lnTo>
                  <a:cubicBezTo>
                    <a:pt x="25137" y="1250923"/>
                    <a:pt x="0" y="1225785"/>
                    <a:pt x="0" y="1194777"/>
                  </a:cubicBezTo>
                  <a:lnTo>
                    <a:pt x="0" y="56146"/>
                  </a:lnTo>
                  <a:cubicBezTo>
                    <a:pt x="0" y="25137"/>
                    <a:pt x="25137" y="0"/>
                    <a:pt x="561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852143" cy="1289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33286" y="3972170"/>
            <a:ext cx="7810714" cy="71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04"/>
              </a:lnSpc>
            </a:pPr>
            <a:r>
              <a:rPr lang="en-US" b="true" sz="4913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QUEUE OPERATORLARI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57033" y="5783997"/>
            <a:ext cx="6486967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Asosiy operatsiyalar: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Enqueue: Yangi elementni navbatning oxiriga qo'shish.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Dequeue: Navbatning boshidan elementni olib tashlash.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Front: Navbatdagi birinchi elementni ko'rish, lekin olib tashlamaslik.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IsEmpty: Navbat bo'sh yoki yo'qligini tekshirish.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DAGRjTByKsI</dc:identifier>
  <dcterms:modified xsi:type="dcterms:W3CDTF">2011-08-01T06:04:30Z</dcterms:modified>
  <cp:revision>1</cp:revision>
  <dc:title>DSA Presentation</dc:title>
</cp:coreProperties>
</file>