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Inter Medium" charset="1" panose="02000503000000020004"/>
      <p:regular r:id="rId15"/>
    </p:embeddedFont>
    <p:embeddedFont>
      <p:font typeface="Anton" charset="1" panose="00000500000000000000"/>
      <p:regular r:id="rId16"/>
    </p:embeddedFont>
    <p:embeddedFont>
      <p:font typeface="Inter" charset="1" panose="020B0502030000000004"/>
      <p:regular r:id="rId17"/>
    </p:embeddedFont>
    <p:embeddedFont>
      <p:font typeface="Inter Semi-Bold" charset="1" panose="02000503000000020004"/>
      <p:regular r:id="rId18"/>
    </p:embeddedFont>
    <p:embeddedFont>
      <p:font typeface="Inter Bold" charset="1" panose="020B080203000000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https://youtu.be/WprjBK0p6rw" TargetMode="External" Type="http://schemas.openxmlformats.org/officeDocument/2006/relationships/hyperlink"/><Relationship Id="rId6" Target="https://youtu.be/MZaf_9IZCrc" TargetMode="External" Type="http://schemas.openxmlformats.org/officeDocument/2006/relationships/hyperlink"/><Relationship Id="rId7" Target="https://youtu.be/Vtckgz38QHs" TargetMode="External" Type="http://schemas.openxmlformats.org/officeDocument/2006/relationships/hyperlink"/><Relationship Id="rId8" Target="https://youtu.be/huHT1DI2GCg" TargetMode="External" Type="http://schemas.openxmlformats.org/officeDocument/2006/relationships/hyperlink"/><Relationship Id="rId9" Target="https://youtu.be/PgBzjlCcFvc"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31926" y="6525979"/>
            <a:ext cx="6851142" cy="8229600"/>
          </a:xfrm>
          <a:custGeom>
            <a:avLst/>
            <a:gdLst/>
            <a:ahLst/>
            <a:cxnLst/>
            <a:rect r="r" b="b" t="t" l="l"/>
            <a:pathLst>
              <a:path h="8229600" w="6851142">
                <a:moveTo>
                  <a:pt x="0" y="0"/>
                </a:moveTo>
                <a:lnTo>
                  <a:pt x="6851142" y="0"/>
                </a:lnTo>
                <a:lnTo>
                  <a:pt x="6851142"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11104932" y="-4468579"/>
            <a:ext cx="6851142" cy="8229600"/>
          </a:xfrm>
          <a:custGeom>
            <a:avLst/>
            <a:gdLst/>
            <a:ahLst/>
            <a:cxnLst/>
            <a:rect r="r" b="b" t="t" l="l"/>
            <a:pathLst>
              <a:path h="8229600" w="6851142">
                <a:moveTo>
                  <a:pt x="0" y="0"/>
                </a:moveTo>
                <a:lnTo>
                  <a:pt x="6851142" y="0"/>
                </a:lnTo>
                <a:lnTo>
                  <a:pt x="6851142" y="8229600"/>
                </a:lnTo>
                <a:lnTo>
                  <a:pt x="0" y="8229600"/>
                </a:lnTo>
                <a:lnTo>
                  <a:pt x="0" y="0"/>
                </a:lnTo>
                <a:close/>
              </a:path>
            </a:pathLst>
          </a:custGeom>
          <a:blipFill>
            <a:blip r:embed="rId2"/>
            <a:stretch>
              <a:fillRect l="0" t="0" r="0" b="0"/>
            </a:stretch>
          </a:blipFill>
        </p:spPr>
      </p:sp>
      <p:grpSp>
        <p:nvGrpSpPr>
          <p:cNvPr name="Group 4" id="4"/>
          <p:cNvGrpSpPr/>
          <p:nvPr/>
        </p:nvGrpSpPr>
        <p:grpSpPr>
          <a:xfrm rot="0">
            <a:off x="1047750" y="102870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000000">
                <a:alpha val="0"/>
              </a:srgbClr>
            </a:solidFill>
            <a:ln w="38100" cap="rnd">
              <a:solidFill>
                <a:srgbClr val="FFFFFF"/>
              </a:solidFill>
              <a:prstDash val="solid"/>
              <a:round/>
            </a:ln>
          </p:spPr>
        </p:sp>
        <p:sp>
          <p:nvSpPr>
            <p:cNvPr name="TextBox 6" id="6"/>
            <p:cNvSpPr txBox="true"/>
            <p:nvPr/>
          </p:nvSpPr>
          <p:spPr>
            <a:xfrm>
              <a:off x="0" y="-38100"/>
              <a:ext cx="4274726" cy="2205567"/>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0">
            <a:off x="5524949" y="686348"/>
            <a:ext cx="6860641" cy="1075229"/>
            <a:chOff x="0" y="0"/>
            <a:chExt cx="9147521" cy="1433639"/>
          </a:xfrm>
        </p:grpSpPr>
        <p:grpSp>
          <p:nvGrpSpPr>
            <p:cNvPr name="Group 8" id="8"/>
            <p:cNvGrpSpPr/>
            <p:nvPr/>
          </p:nvGrpSpPr>
          <p:grpSpPr>
            <a:xfrm rot="0">
              <a:off x="0" y="0"/>
              <a:ext cx="9147521" cy="1433639"/>
              <a:chOff x="0" y="0"/>
              <a:chExt cx="1806918" cy="283188"/>
            </a:xfrm>
          </p:grpSpPr>
          <p:sp>
            <p:nvSpPr>
              <p:cNvPr name="Freeform 9" id="9"/>
              <p:cNvSpPr/>
              <p:nvPr/>
            </p:nvSpPr>
            <p:spPr>
              <a:xfrm flipH="false" flipV="false" rot="0">
                <a:off x="0" y="0"/>
                <a:ext cx="1806918" cy="283188"/>
              </a:xfrm>
              <a:custGeom>
                <a:avLst/>
                <a:gdLst/>
                <a:ahLst/>
                <a:cxnLst/>
                <a:rect r="r" b="b" t="t" l="l"/>
                <a:pathLst>
                  <a:path h="283188" w="1806918">
                    <a:moveTo>
                      <a:pt x="57551" y="0"/>
                    </a:moveTo>
                    <a:lnTo>
                      <a:pt x="1749367" y="0"/>
                    </a:lnTo>
                    <a:cubicBezTo>
                      <a:pt x="1764630" y="0"/>
                      <a:pt x="1779269" y="6063"/>
                      <a:pt x="1790061" y="16856"/>
                    </a:cubicBezTo>
                    <a:cubicBezTo>
                      <a:pt x="1800854" y="27649"/>
                      <a:pt x="1806918" y="42288"/>
                      <a:pt x="1806918" y="57551"/>
                    </a:cubicBezTo>
                    <a:lnTo>
                      <a:pt x="1806918" y="225637"/>
                    </a:lnTo>
                    <a:cubicBezTo>
                      <a:pt x="1806918" y="240900"/>
                      <a:pt x="1800854" y="255539"/>
                      <a:pt x="1790061" y="266332"/>
                    </a:cubicBezTo>
                    <a:cubicBezTo>
                      <a:pt x="1779269" y="277125"/>
                      <a:pt x="1764630" y="283188"/>
                      <a:pt x="1749367" y="283188"/>
                    </a:cubicBezTo>
                    <a:lnTo>
                      <a:pt x="57551" y="283188"/>
                    </a:lnTo>
                    <a:cubicBezTo>
                      <a:pt x="42288" y="283188"/>
                      <a:pt x="27649" y="277125"/>
                      <a:pt x="16856" y="266332"/>
                    </a:cubicBezTo>
                    <a:cubicBezTo>
                      <a:pt x="6063" y="255539"/>
                      <a:pt x="0" y="240900"/>
                      <a:pt x="0" y="225637"/>
                    </a:cubicBezTo>
                    <a:lnTo>
                      <a:pt x="0" y="57551"/>
                    </a:lnTo>
                    <a:cubicBezTo>
                      <a:pt x="0" y="42288"/>
                      <a:pt x="6063" y="27649"/>
                      <a:pt x="16856" y="16856"/>
                    </a:cubicBezTo>
                    <a:cubicBezTo>
                      <a:pt x="27649" y="6063"/>
                      <a:pt x="42288" y="0"/>
                      <a:pt x="57551" y="0"/>
                    </a:cubicBezTo>
                    <a:close/>
                  </a:path>
                </a:pathLst>
              </a:custGeom>
              <a:solidFill>
                <a:srgbClr val="000000"/>
              </a:solidFill>
              <a:ln w="38100" cap="rnd">
                <a:solidFill>
                  <a:srgbClr val="FFFFFF"/>
                </a:solidFill>
                <a:prstDash val="solid"/>
                <a:round/>
              </a:ln>
            </p:spPr>
          </p:sp>
          <p:sp>
            <p:nvSpPr>
              <p:cNvPr name="TextBox 10" id="10"/>
              <p:cNvSpPr txBox="true"/>
              <p:nvPr/>
            </p:nvSpPr>
            <p:spPr>
              <a:xfrm>
                <a:off x="0" y="-38100"/>
                <a:ext cx="1806918" cy="32128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594927" y="195273"/>
              <a:ext cx="7957667"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MA'LUMOTLAR TUZILMALARI VA ALGORITMLAR</a:t>
              </a:r>
            </a:p>
          </p:txBody>
        </p:sp>
      </p:grpSp>
      <p:grpSp>
        <p:nvGrpSpPr>
          <p:cNvPr name="Group 12" id="12"/>
          <p:cNvGrpSpPr/>
          <p:nvPr/>
        </p:nvGrpSpPr>
        <p:grpSpPr>
          <a:xfrm rot="0">
            <a:off x="6622554" y="8915948"/>
            <a:ext cx="5042892" cy="684704"/>
            <a:chOff x="0" y="0"/>
            <a:chExt cx="6723856" cy="912939"/>
          </a:xfrm>
        </p:grpSpPr>
        <p:grpSp>
          <p:nvGrpSpPr>
            <p:cNvPr name="Group 13" id="13"/>
            <p:cNvGrpSpPr/>
            <p:nvPr/>
          </p:nvGrpSpPr>
          <p:grpSpPr>
            <a:xfrm rot="0">
              <a:off x="0" y="0"/>
              <a:ext cx="6723856" cy="912939"/>
              <a:chOff x="0" y="0"/>
              <a:chExt cx="1328169" cy="180334"/>
            </a:xfrm>
          </p:grpSpPr>
          <p:sp>
            <p:nvSpPr>
              <p:cNvPr name="Freeform 14" id="14"/>
              <p:cNvSpPr/>
              <p:nvPr/>
            </p:nvSpPr>
            <p:spPr>
              <a:xfrm flipH="false" flipV="false" rot="0">
                <a:off x="0" y="0"/>
                <a:ext cx="1328169" cy="180334"/>
              </a:xfrm>
              <a:custGeom>
                <a:avLst/>
                <a:gdLst/>
                <a:ahLst/>
                <a:cxnLst/>
                <a:rect r="r" b="b" t="t" l="l"/>
                <a:pathLst>
                  <a:path h="180334" w="1328169">
                    <a:moveTo>
                      <a:pt x="78296" y="0"/>
                    </a:moveTo>
                    <a:lnTo>
                      <a:pt x="1249873" y="0"/>
                    </a:lnTo>
                    <a:cubicBezTo>
                      <a:pt x="1293115" y="0"/>
                      <a:pt x="1328169" y="35054"/>
                      <a:pt x="1328169" y="78296"/>
                    </a:cubicBezTo>
                    <a:lnTo>
                      <a:pt x="1328169" y="102038"/>
                    </a:lnTo>
                    <a:cubicBezTo>
                      <a:pt x="1328169" y="145279"/>
                      <a:pt x="1293115" y="180334"/>
                      <a:pt x="1249873" y="180334"/>
                    </a:cubicBezTo>
                    <a:lnTo>
                      <a:pt x="78296" y="180334"/>
                    </a:lnTo>
                    <a:cubicBezTo>
                      <a:pt x="35054" y="180334"/>
                      <a:pt x="0" y="145279"/>
                      <a:pt x="0" y="102038"/>
                    </a:cubicBezTo>
                    <a:lnTo>
                      <a:pt x="0" y="78296"/>
                    </a:lnTo>
                    <a:cubicBezTo>
                      <a:pt x="0" y="35054"/>
                      <a:pt x="35054" y="0"/>
                      <a:pt x="78296" y="0"/>
                    </a:cubicBezTo>
                    <a:close/>
                  </a:path>
                </a:pathLst>
              </a:custGeom>
              <a:solidFill>
                <a:srgbClr val="000000"/>
              </a:solidFill>
              <a:ln w="38100" cap="rnd">
                <a:solidFill>
                  <a:srgbClr val="FFFFFF"/>
                </a:solidFill>
                <a:prstDash val="solid"/>
                <a:round/>
              </a:ln>
            </p:spPr>
          </p:sp>
          <p:sp>
            <p:nvSpPr>
              <p:cNvPr name="TextBox 15" id="15"/>
              <p:cNvSpPr txBox="true"/>
              <p:nvPr/>
            </p:nvSpPr>
            <p:spPr>
              <a:xfrm>
                <a:off x="0" y="-38100"/>
                <a:ext cx="1328169" cy="21843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73920" y="195273"/>
              <a:ext cx="6376015"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PRESENTED BY ZIKRILLO</a:t>
              </a:r>
            </a:p>
          </p:txBody>
        </p:sp>
      </p:grpSp>
      <p:sp>
        <p:nvSpPr>
          <p:cNvPr name="TextBox 17" id="17"/>
          <p:cNvSpPr txBox="true"/>
          <p:nvPr/>
        </p:nvSpPr>
        <p:spPr>
          <a:xfrm rot="0">
            <a:off x="5524949" y="3285057"/>
            <a:ext cx="7238102" cy="900723"/>
          </a:xfrm>
          <a:prstGeom prst="rect">
            <a:avLst/>
          </a:prstGeom>
        </p:spPr>
        <p:txBody>
          <a:bodyPr anchor="t" rtlCol="false" tIns="0" lIns="0" bIns="0" rIns="0">
            <a:spAutoFit/>
          </a:bodyPr>
          <a:lstStyle/>
          <a:p>
            <a:pPr algn="ctr">
              <a:lnSpc>
                <a:spcPts val="7337"/>
              </a:lnSpc>
              <a:spcBef>
                <a:spcPct val="0"/>
              </a:spcBef>
            </a:pPr>
            <a:r>
              <a:rPr lang="en-US" b="true" sz="5240">
                <a:solidFill>
                  <a:srgbClr val="FFFFFF"/>
                </a:solidFill>
                <a:latin typeface="Inter Medium"/>
                <a:ea typeface="Inter Medium"/>
                <a:cs typeface="Inter Medium"/>
                <a:sym typeface="Inter Medium"/>
              </a:rPr>
              <a:t>6-DARS</a:t>
            </a:r>
          </a:p>
        </p:txBody>
      </p:sp>
      <p:sp>
        <p:nvSpPr>
          <p:cNvPr name="TextBox 18" id="18"/>
          <p:cNvSpPr txBox="true"/>
          <p:nvPr/>
        </p:nvSpPr>
        <p:spPr>
          <a:xfrm rot="0">
            <a:off x="4538102" y="4775449"/>
            <a:ext cx="9249895" cy="2440094"/>
          </a:xfrm>
          <a:prstGeom prst="rect">
            <a:avLst/>
          </a:prstGeom>
        </p:spPr>
        <p:txBody>
          <a:bodyPr anchor="t" rtlCol="false" tIns="0" lIns="0" bIns="0" rIns="0">
            <a:spAutoFit/>
          </a:bodyPr>
          <a:lstStyle/>
          <a:p>
            <a:pPr algn="ctr">
              <a:lnSpc>
                <a:spcPts val="9881"/>
              </a:lnSpc>
              <a:spcBef>
                <a:spcPct val="0"/>
              </a:spcBef>
            </a:pPr>
            <a:r>
              <a:rPr lang="en-US" sz="7058">
                <a:solidFill>
                  <a:srgbClr val="FFFFFF"/>
                </a:solidFill>
                <a:latin typeface="Anton"/>
                <a:ea typeface="Anton"/>
                <a:cs typeface="Anton"/>
                <a:sym typeface="Anton"/>
              </a:rPr>
              <a:t>DIVIDE AND CONQUER: QUICK SORT</a:t>
            </a:r>
          </a:p>
        </p:txBody>
      </p:sp>
      <p:sp>
        <p:nvSpPr>
          <p:cNvPr name="TextBox 19" id="19"/>
          <p:cNvSpPr txBox="true"/>
          <p:nvPr/>
        </p:nvSpPr>
        <p:spPr>
          <a:xfrm rot="0">
            <a:off x="5524949" y="7704564"/>
            <a:ext cx="7726785" cy="496570"/>
          </a:xfrm>
          <a:prstGeom prst="rect">
            <a:avLst/>
          </a:prstGeom>
        </p:spPr>
        <p:txBody>
          <a:bodyPr anchor="t" rtlCol="false" tIns="0" lIns="0" bIns="0" rIns="0">
            <a:spAutoFit/>
          </a:bodyPr>
          <a:lstStyle/>
          <a:p>
            <a:pPr algn="ctr">
              <a:lnSpc>
                <a:spcPts val="1540"/>
              </a:lnSpc>
            </a:pPr>
            <a:r>
              <a:rPr lang="en-US" sz="1100">
                <a:solidFill>
                  <a:srgbClr val="FFFFFF"/>
                </a:solidFill>
                <a:latin typeface="Inter"/>
                <a:ea typeface="Inter"/>
                <a:cs typeface="Inter"/>
                <a:sym typeface="Inter"/>
              </a:rPr>
              <a:t>Agar yetarlicha jasoratli bo'lmasangiz, hech kim sizni qo'llab quvvatlamaydi.</a:t>
            </a:r>
          </a:p>
          <a:p>
            <a:pPr algn="ctr">
              <a:lnSpc>
                <a:spcPts val="2520"/>
              </a:lnSpc>
              <a:spcBef>
                <a:spcPct val="0"/>
              </a:spcBef>
            </a:pPr>
          </a:p>
        </p:txBody>
      </p:sp>
      <p:sp>
        <p:nvSpPr>
          <p:cNvPr name="Freeform 20" id="20"/>
          <p:cNvSpPr/>
          <p:nvPr/>
        </p:nvSpPr>
        <p:spPr>
          <a:xfrm flipH="false" flipV="false" rot="0">
            <a:off x="16388021" y="8413465"/>
            <a:ext cx="600986" cy="600986"/>
          </a:xfrm>
          <a:custGeom>
            <a:avLst/>
            <a:gdLst/>
            <a:ahLst/>
            <a:cxnLst/>
            <a:rect r="r" b="b" t="t" l="l"/>
            <a:pathLst>
              <a:path h="600986" w="600986">
                <a:moveTo>
                  <a:pt x="0" y="0"/>
                </a:moveTo>
                <a:lnTo>
                  <a:pt x="600986" y="0"/>
                </a:lnTo>
                <a:lnTo>
                  <a:pt x="600986" y="600986"/>
                </a:lnTo>
                <a:lnTo>
                  <a:pt x="0" y="6009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4155213" y="1028700"/>
            <a:ext cx="3104087" cy="1249686"/>
          </a:xfrm>
          <a:custGeom>
            <a:avLst/>
            <a:gdLst/>
            <a:ahLst/>
            <a:cxnLst/>
            <a:rect r="r" b="b" t="t" l="l"/>
            <a:pathLst>
              <a:path h="1249686" w="3104087">
                <a:moveTo>
                  <a:pt x="0" y="0"/>
                </a:moveTo>
                <a:lnTo>
                  <a:pt x="3104087" y="0"/>
                </a:lnTo>
                <a:lnTo>
                  <a:pt x="3104087" y="1249686"/>
                </a:lnTo>
                <a:lnTo>
                  <a:pt x="0" y="1249686"/>
                </a:lnTo>
                <a:lnTo>
                  <a:pt x="0" y="0"/>
                </a:lnTo>
                <a:close/>
              </a:path>
            </a:pathLst>
          </a:custGeom>
          <a:blipFill>
            <a:blip r:embed="rId5"/>
            <a:stretch>
              <a:fillRect l="-773" t="0" r="-2787" b="0"/>
            </a:stretch>
          </a:blipFill>
          <a:ln cap="sq">
            <a:noFill/>
            <a:prstDash val="solid"/>
            <a:miter/>
          </a:ln>
        </p:spPr>
      </p:sp>
      <p:sp>
        <p:nvSpPr>
          <p:cNvPr name="Freeform 22" id="22"/>
          <p:cNvSpPr/>
          <p:nvPr/>
        </p:nvSpPr>
        <p:spPr>
          <a:xfrm flipH="false" flipV="false" rot="0">
            <a:off x="1478907" y="1353050"/>
            <a:ext cx="600986" cy="600986"/>
          </a:xfrm>
          <a:custGeom>
            <a:avLst/>
            <a:gdLst/>
            <a:ahLst/>
            <a:cxnLst/>
            <a:rect r="r" b="b" t="t" l="l"/>
            <a:pathLst>
              <a:path h="600986" w="600986">
                <a:moveTo>
                  <a:pt x="0" y="0"/>
                </a:moveTo>
                <a:lnTo>
                  <a:pt x="600985" y="0"/>
                </a:lnTo>
                <a:lnTo>
                  <a:pt x="600985" y="600986"/>
                </a:lnTo>
                <a:lnTo>
                  <a:pt x="0" y="6009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3833729" y="6523677"/>
            <a:ext cx="6851142" cy="8229600"/>
          </a:xfrm>
          <a:custGeom>
            <a:avLst/>
            <a:gdLst/>
            <a:ahLst/>
            <a:cxnLst/>
            <a:rect r="r" b="b" t="t" l="l"/>
            <a:pathLst>
              <a:path h="8229600" w="6851142">
                <a:moveTo>
                  <a:pt x="6851142" y="0"/>
                </a:moveTo>
                <a:lnTo>
                  <a:pt x="0" y="0"/>
                </a:lnTo>
                <a:lnTo>
                  <a:pt x="0" y="8229600"/>
                </a:lnTo>
                <a:lnTo>
                  <a:pt x="6851142" y="8229600"/>
                </a:lnTo>
                <a:lnTo>
                  <a:pt x="6851142" y="0"/>
                </a:lnTo>
                <a:close/>
              </a:path>
            </a:pathLst>
          </a:custGeom>
          <a:blipFill>
            <a:blip r:embed="rId2"/>
            <a:stretch>
              <a:fillRect l="0" t="0" r="0" b="0"/>
            </a:stretch>
          </a:blipFill>
        </p:spPr>
      </p:sp>
      <p:grpSp>
        <p:nvGrpSpPr>
          <p:cNvPr name="Group 3" id="3"/>
          <p:cNvGrpSpPr/>
          <p:nvPr/>
        </p:nvGrpSpPr>
        <p:grpSpPr>
          <a:xfrm rot="0">
            <a:off x="8162346" y="2284016"/>
            <a:ext cx="9438868" cy="4299954"/>
            <a:chOff x="0" y="0"/>
            <a:chExt cx="2485957" cy="1132498"/>
          </a:xfrm>
        </p:grpSpPr>
        <p:sp>
          <p:nvSpPr>
            <p:cNvPr name="Freeform 4" id="4"/>
            <p:cNvSpPr/>
            <p:nvPr/>
          </p:nvSpPr>
          <p:spPr>
            <a:xfrm flipH="false" flipV="false" rot="0">
              <a:off x="0" y="0"/>
              <a:ext cx="2485957" cy="1132498"/>
            </a:xfrm>
            <a:custGeom>
              <a:avLst/>
              <a:gdLst/>
              <a:ahLst/>
              <a:cxnLst/>
              <a:rect r="r" b="b" t="t" l="l"/>
              <a:pathLst>
                <a:path h="1132498" w="2485957">
                  <a:moveTo>
                    <a:pt x="41831" y="0"/>
                  </a:moveTo>
                  <a:lnTo>
                    <a:pt x="2444126" y="0"/>
                  </a:lnTo>
                  <a:cubicBezTo>
                    <a:pt x="2455220" y="0"/>
                    <a:pt x="2465860" y="4407"/>
                    <a:pt x="2473705" y="12252"/>
                  </a:cubicBezTo>
                  <a:cubicBezTo>
                    <a:pt x="2481550" y="20097"/>
                    <a:pt x="2485957" y="30737"/>
                    <a:pt x="2485957" y="41831"/>
                  </a:cubicBezTo>
                  <a:lnTo>
                    <a:pt x="2485957" y="1090667"/>
                  </a:lnTo>
                  <a:cubicBezTo>
                    <a:pt x="2485957" y="1101761"/>
                    <a:pt x="2481550" y="1112401"/>
                    <a:pt x="2473705" y="1120246"/>
                  </a:cubicBezTo>
                  <a:cubicBezTo>
                    <a:pt x="2465860" y="1128091"/>
                    <a:pt x="2455220" y="1132498"/>
                    <a:pt x="2444126" y="1132498"/>
                  </a:cubicBezTo>
                  <a:lnTo>
                    <a:pt x="41831" y="1132498"/>
                  </a:lnTo>
                  <a:cubicBezTo>
                    <a:pt x="30737" y="1132498"/>
                    <a:pt x="20097" y="1128091"/>
                    <a:pt x="12252" y="1120246"/>
                  </a:cubicBezTo>
                  <a:cubicBezTo>
                    <a:pt x="4407" y="1112401"/>
                    <a:pt x="0" y="1101761"/>
                    <a:pt x="0" y="1090667"/>
                  </a:cubicBezTo>
                  <a:lnTo>
                    <a:pt x="0" y="41831"/>
                  </a:lnTo>
                  <a:cubicBezTo>
                    <a:pt x="0" y="30737"/>
                    <a:pt x="4407" y="20097"/>
                    <a:pt x="12252" y="12252"/>
                  </a:cubicBezTo>
                  <a:cubicBezTo>
                    <a:pt x="20097" y="4407"/>
                    <a:pt x="30737" y="0"/>
                    <a:pt x="41831"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2485957" cy="1170598"/>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0">
            <a:off x="8285471" y="2405252"/>
            <a:ext cx="9260071" cy="4118425"/>
            <a:chOff x="0" y="0"/>
            <a:chExt cx="715532" cy="318234"/>
          </a:xfrm>
        </p:grpSpPr>
        <p:sp>
          <p:nvSpPr>
            <p:cNvPr name="Freeform 7" id="7"/>
            <p:cNvSpPr/>
            <p:nvPr/>
          </p:nvSpPr>
          <p:spPr>
            <a:xfrm flipH="false" flipV="false" rot="0">
              <a:off x="0" y="0"/>
              <a:ext cx="715532" cy="318234"/>
            </a:xfrm>
            <a:custGeom>
              <a:avLst/>
              <a:gdLst/>
              <a:ahLst/>
              <a:cxnLst/>
              <a:rect r="r" b="b" t="t" l="l"/>
              <a:pathLst>
                <a:path h="318234" w="715532">
                  <a:moveTo>
                    <a:pt x="42639" y="0"/>
                  </a:moveTo>
                  <a:lnTo>
                    <a:pt x="672893" y="0"/>
                  </a:lnTo>
                  <a:cubicBezTo>
                    <a:pt x="696442" y="0"/>
                    <a:pt x="715532" y="19090"/>
                    <a:pt x="715532" y="42639"/>
                  </a:cubicBezTo>
                  <a:lnTo>
                    <a:pt x="715532" y="275595"/>
                  </a:lnTo>
                  <a:cubicBezTo>
                    <a:pt x="715532" y="299144"/>
                    <a:pt x="696442" y="318234"/>
                    <a:pt x="672893" y="318234"/>
                  </a:cubicBezTo>
                  <a:lnTo>
                    <a:pt x="42639" y="318234"/>
                  </a:lnTo>
                  <a:cubicBezTo>
                    <a:pt x="19090" y="318234"/>
                    <a:pt x="0" y="299144"/>
                    <a:pt x="0" y="275595"/>
                  </a:cubicBezTo>
                  <a:lnTo>
                    <a:pt x="0" y="42639"/>
                  </a:lnTo>
                  <a:cubicBezTo>
                    <a:pt x="0" y="19090"/>
                    <a:pt x="19090" y="0"/>
                    <a:pt x="42639" y="0"/>
                  </a:cubicBezTo>
                  <a:close/>
                </a:path>
              </a:pathLst>
            </a:custGeom>
            <a:blipFill>
              <a:blip r:embed="rId3"/>
              <a:stretch>
                <a:fillRect l="0" t="-2838" r="0" b="-2838"/>
              </a:stretch>
            </a:blipFill>
          </p:spPr>
        </p:sp>
      </p:grpSp>
      <p:grpSp>
        <p:nvGrpSpPr>
          <p:cNvPr name="Group 8" id="8"/>
          <p:cNvGrpSpPr/>
          <p:nvPr/>
        </p:nvGrpSpPr>
        <p:grpSpPr>
          <a:xfrm rot="0">
            <a:off x="1028700" y="1028700"/>
            <a:ext cx="3923193" cy="1075229"/>
            <a:chOff x="0" y="0"/>
            <a:chExt cx="5230924" cy="1433639"/>
          </a:xfrm>
        </p:grpSpPr>
        <p:grpSp>
          <p:nvGrpSpPr>
            <p:cNvPr name="Group 9" id="9"/>
            <p:cNvGrpSpPr/>
            <p:nvPr/>
          </p:nvGrpSpPr>
          <p:grpSpPr>
            <a:xfrm rot="0">
              <a:off x="0" y="0"/>
              <a:ext cx="5230924" cy="1433639"/>
              <a:chOff x="0" y="0"/>
              <a:chExt cx="1033269" cy="283188"/>
            </a:xfrm>
          </p:grpSpPr>
          <p:sp>
            <p:nvSpPr>
              <p:cNvPr name="Freeform 10" id="10"/>
              <p:cNvSpPr/>
              <p:nvPr/>
            </p:nvSpPr>
            <p:spPr>
              <a:xfrm flipH="false" flipV="false" rot="0">
                <a:off x="0" y="0"/>
                <a:ext cx="1033269" cy="283188"/>
              </a:xfrm>
              <a:custGeom>
                <a:avLst/>
                <a:gdLst/>
                <a:ahLst/>
                <a:cxnLst/>
                <a:rect r="r" b="b" t="t" l="l"/>
                <a:pathLst>
                  <a:path h="283188" w="1033269">
                    <a:moveTo>
                      <a:pt x="100642" y="0"/>
                    </a:moveTo>
                    <a:lnTo>
                      <a:pt x="932627" y="0"/>
                    </a:lnTo>
                    <a:cubicBezTo>
                      <a:pt x="959319" y="0"/>
                      <a:pt x="984918" y="10603"/>
                      <a:pt x="1003792" y="29477"/>
                    </a:cubicBezTo>
                    <a:cubicBezTo>
                      <a:pt x="1022666" y="48351"/>
                      <a:pt x="1033269" y="73950"/>
                      <a:pt x="1033269" y="100642"/>
                    </a:cubicBezTo>
                    <a:lnTo>
                      <a:pt x="1033269" y="182546"/>
                    </a:lnTo>
                    <a:cubicBezTo>
                      <a:pt x="1033269" y="209238"/>
                      <a:pt x="1022666" y="234837"/>
                      <a:pt x="1003792" y="253711"/>
                    </a:cubicBezTo>
                    <a:cubicBezTo>
                      <a:pt x="984918" y="272585"/>
                      <a:pt x="959319" y="283188"/>
                      <a:pt x="932627" y="283188"/>
                    </a:cubicBezTo>
                    <a:lnTo>
                      <a:pt x="100642" y="283188"/>
                    </a:lnTo>
                    <a:cubicBezTo>
                      <a:pt x="45059" y="283188"/>
                      <a:pt x="0" y="238129"/>
                      <a:pt x="0" y="182546"/>
                    </a:cubicBezTo>
                    <a:lnTo>
                      <a:pt x="0" y="100642"/>
                    </a:lnTo>
                    <a:cubicBezTo>
                      <a:pt x="0" y="45059"/>
                      <a:pt x="45059" y="0"/>
                      <a:pt x="100642"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38100"/>
                <a:ext cx="1033269" cy="32128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40203" y="195273"/>
              <a:ext cx="4550518"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grpSp>
        <p:nvGrpSpPr>
          <p:cNvPr name="Group 13" id="13"/>
          <p:cNvGrpSpPr/>
          <p:nvPr/>
        </p:nvGrpSpPr>
        <p:grpSpPr>
          <a:xfrm rot="0">
            <a:off x="15380431" y="1028700"/>
            <a:ext cx="1878869" cy="684704"/>
            <a:chOff x="0" y="0"/>
            <a:chExt cx="2505159" cy="912939"/>
          </a:xfrm>
        </p:grpSpPr>
        <p:grpSp>
          <p:nvGrpSpPr>
            <p:cNvPr name="Group 14" id="14"/>
            <p:cNvGrpSpPr/>
            <p:nvPr/>
          </p:nvGrpSpPr>
          <p:grpSpPr>
            <a:xfrm rot="0">
              <a:off x="0" y="0"/>
              <a:ext cx="2505159" cy="912939"/>
              <a:chOff x="0" y="0"/>
              <a:chExt cx="494846" cy="180334"/>
            </a:xfrm>
          </p:grpSpPr>
          <p:sp>
            <p:nvSpPr>
              <p:cNvPr name="Freeform 15" id="15"/>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6" id="16"/>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02</a:t>
              </a:r>
            </a:p>
          </p:txBody>
        </p:sp>
      </p:grpSp>
      <p:sp>
        <p:nvSpPr>
          <p:cNvPr name="TextBox 18" id="18"/>
          <p:cNvSpPr txBox="true"/>
          <p:nvPr/>
        </p:nvSpPr>
        <p:spPr>
          <a:xfrm rot="0">
            <a:off x="361308" y="2826518"/>
            <a:ext cx="6560209" cy="1878330"/>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Inter"/>
                <a:ea typeface="Inter"/>
                <a:cs typeface="Inter"/>
                <a:sym typeface="Inter"/>
              </a:rPr>
              <a:t>Bo‘l va zabt et algoritmi muammoni yechish strategiyasi bo‘lib, murakkab muammoni kichikroq, boshqariladigan qismlarga bo‘lish, har bir qismni alohida yechish, so‘ngra asl masalani yechish uchun yechimlarni birlashtirishni o‘z ichiga oladi.</a:t>
            </a:r>
          </a:p>
          <a:p>
            <a:pPr algn="l">
              <a:lnSpc>
                <a:spcPts val="2520"/>
              </a:lnSpc>
              <a:spcBef>
                <a:spcPct val="0"/>
              </a:spcBef>
            </a:pPr>
          </a:p>
        </p:txBody>
      </p:sp>
      <p:sp>
        <p:nvSpPr>
          <p:cNvPr name="TextBox 19" id="19"/>
          <p:cNvSpPr txBox="true"/>
          <p:nvPr/>
        </p:nvSpPr>
        <p:spPr>
          <a:xfrm rot="0">
            <a:off x="1375108" y="8861536"/>
            <a:ext cx="14801575" cy="444673"/>
          </a:xfrm>
          <a:prstGeom prst="rect">
            <a:avLst/>
          </a:prstGeom>
        </p:spPr>
        <p:txBody>
          <a:bodyPr anchor="t" rtlCol="false" tIns="0" lIns="0" bIns="0" rIns="0">
            <a:spAutoFit/>
          </a:bodyPr>
          <a:lstStyle/>
          <a:p>
            <a:pPr algn="l">
              <a:lnSpc>
                <a:spcPts val="3314"/>
              </a:lnSpc>
            </a:pPr>
            <a:r>
              <a:rPr lang="en-US" b="true" sz="3013">
                <a:solidFill>
                  <a:srgbClr val="FFFFFF"/>
                </a:solidFill>
                <a:latin typeface="Inter Semi-Bold"/>
                <a:ea typeface="Inter Semi-Bold"/>
                <a:cs typeface="Inter Semi-Bold"/>
                <a:sym typeface="Inter Semi-Bold"/>
              </a:rPr>
              <a:t>DIVIDE AND CONQUER STRATEGIY (BO’LIB TASHLA VA HUKMRONLIK QIL)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3833729" y="6523677"/>
            <a:ext cx="6851142" cy="8229600"/>
          </a:xfrm>
          <a:custGeom>
            <a:avLst/>
            <a:gdLst/>
            <a:ahLst/>
            <a:cxnLst/>
            <a:rect r="r" b="b" t="t" l="l"/>
            <a:pathLst>
              <a:path h="8229600" w="6851142">
                <a:moveTo>
                  <a:pt x="6851142" y="0"/>
                </a:moveTo>
                <a:lnTo>
                  <a:pt x="0" y="0"/>
                </a:lnTo>
                <a:lnTo>
                  <a:pt x="0" y="8229600"/>
                </a:lnTo>
                <a:lnTo>
                  <a:pt x="6851142" y="8229600"/>
                </a:lnTo>
                <a:lnTo>
                  <a:pt x="6851142" y="0"/>
                </a:lnTo>
                <a:close/>
              </a:path>
            </a:pathLst>
          </a:custGeom>
          <a:blipFill>
            <a:blip r:embed="rId2"/>
            <a:stretch>
              <a:fillRect l="0" t="0" r="0" b="0"/>
            </a:stretch>
          </a:blipFill>
        </p:spPr>
      </p:sp>
      <p:grpSp>
        <p:nvGrpSpPr>
          <p:cNvPr name="Group 3" id="3"/>
          <p:cNvGrpSpPr/>
          <p:nvPr/>
        </p:nvGrpSpPr>
        <p:grpSpPr>
          <a:xfrm rot="0">
            <a:off x="7983623" y="2191459"/>
            <a:ext cx="8826583" cy="5522289"/>
            <a:chOff x="0" y="0"/>
            <a:chExt cx="2324697" cy="1454430"/>
          </a:xfrm>
        </p:grpSpPr>
        <p:sp>
          <p:nvSpPr>
            <p:cNvPr name="Freeform 4" id="4"/>
            <p:cNvSpPr/>
            <p:nvPr/>
          </p:nvSpPr>
          <p:spPr>
            <a:xfrm flipH="false" flipV="false" rot="0">
              <a:off x="0" y="0"/>
              <a:ext cx="2324697" cy="1454430"/>
            </a:xfrm>
            <a:custGeom>
              <a:avLst/>
              <a:gdLst/>
              <a:ahLst/>
              <a:cxnLst/>
              <a:rect r="r" b="b" t="t" l="l"/>
              <a:pathLst>
                <a:path h="1454430" w="2324697">
                  <a:moveTo>
                    <a:pt x="44733" y="0"/>
                  </a:moveTo>
                  <a:lnTo>
                    <a:pt x="2279964" y="0"/>
                  </a:lnTo>
                  <a:cubicBezTo>
                    <a:pt x="2304669" y="0"/>
                    <a:pt x="2324697" y="20028"/>
                    <a:pt x="2324697" y="44733"/>
                  </a:cubicBezTo>
                  <a:lnTo>
                    <a:pt x="2324697" y="1409697"/>
                  </a:lnTo>
                  <a:cubicBezTo>
                    <a:pt x="2324697" y="1434403"/>
                    <a:pt x="2304669" y="1454430"/>
                    <a:pt x="2279964" y="1454430"/>
                  </a:cubicBezTo>
                  <a:lnTo>
                    <a:pt x="44733" y="1454430"/>
                  </a:lnTo>
                  <a:cubicBezTo>
                    <a:pt x="20028" y="1454430"/>
                    <a:pt x="0" y="1434403"/>
                    <a:pt x="0" y="1409697"/>
                  </a:cubicBezTo>
                  <a:lnTo>
                    <a:pt x="0" y="44733"/>
                  </a:lnTo>
                  <a:cubicBezTo>
                    <a:pt x="0" y="20028"/>
                    <a:pt x="20028" y="0"/>
                    <a:pt x="44733"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2324697" cy="1492530"/>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0">
            <a:off x="8147104" y="2373590"/>
            <a:ext cx="8499621" cy="5205145"/>
            <a:chOff x="0" y="0"/>
            <a:chExt cx="524011" cy="320903"/>
          </a:xfrm>
        </p:grpSpPr>
        <p:sp>
          <p:nvSpPr>
            <p:cNvPr name="Freeform 7" id="7"/>
            <p:cNvSpPr/>
            <p:nvPr/>
          </p:nvSpPr>
          <p:spPr>
            <a:xfrm flipH="false" flipV="false" rot="0">
              <a:off x="0" y="0"/>
              <a:ext cx="524011" cy="320903"/>
            </a:xfrm>
            <a:custGeom>
              <a:avLst/>
              <a:gdLst/>
              <a:ahLst/>
              <a:cxnLst/>
              <a:rect r="r" b="b" t="t" l="l"/>
              <a:pathLst>
                <a:path h="320903" w="524011">
                  <a:moveTo>
                    <a:pt x="46454" y="0"/>
                  </a:moveTo>
                  <a:lnTo>
                    <a:pt x="477557" y="0"/>
                  </a:lnTo>
                  <a:cubicBezTo>
                    <a:pt x="489877" y="0"/>
                    <a:pt x="501693" y="4894"/>
                    <a:pt x="510405" y="13606"/>
                  </a:cubicBezTo>
                  <a:cubicBezTo>
                    <a:pt x="519116" y="22318"/>
                    <a:pt x="524011" y="34133"/>
                    <a:pt x="524011" y="46454"/>
                  </a:cubicBezTo>
                  <a:lnTo>
                    <a:pt x="524011" y="274449"/>
                  </a:lnTo>
                  <a:cubicBezTo>
                    <a:pt x="524011" y="286769"/>
                    <a:pt x="519116" y="298585"/>
                    <a:pt x="510405" y="307297"/>
                  </a:cubicBezTo>
                  <a:cubicBezTo>
                    <a:pt x="501693" y="316009"/>
                    <a:pt x="489877" y="320903"/>
                    <a:pt x="477557" y="320903"/>
                  </a:cubicBezTo>
                  <a:lnTo>
                    <a:pt x="46454" y="320903"/>
                  </a:lnTo>
                  <a:cubicBezTo>
                    <a:pt x="34133" y="320903"/>
                    <a:pt x="22318" y="316009"/>
                    <a:pt x="13606" y="307297"/>
                  </a:cubicBezTo>
                  <a:cubicBezTo>
                    <a:pt x="4894" y="298585"/>
                    <a:pt x="0" y="286769"/>
                    <a:pt x="0" y="274449"/>
                  </a:cubicBezTo>
                  <a:lnTo>
                    <a:pt x="0" y="46454"/>
                  </a:lnTo>
                  <a:cubicBezTo>
                    <a:pt x="0" y="34133"/>
                    <a:pt x="4894" y="22318"/>
                    <a:pt x="13606" y="13606"/>
                  </a:cubicBezTo>
                  <a:cubicBezTo>
                    <a:pt x="22318" y="4894"/>
                    <a:pt x="34133" y="0"/>
                    <a:pt x="46454" y="0"/>
                  </a:cubicBezTo>
                  <a:close/>
                </a:path>
              </a:pathLst>
            </a:custGeom>
            <a:blipFill>
              <a:blip r:embed="rId3"/>
              <a:stretch>
                <a:fillRect l="0" t="-1335" r="0" b="-1335"/>
              </a:stretch>
            </a:blipFill>
          </p:spPr>
        </p:sp>
      </p:grpSp>
      <p:grpSp>
        <p:nvGrpSpPr>
          <p:cNvPr name="Group 8" id="8"/>
          <p:cNvGrpSpPr/>
          <p:nvPr/>
        </p:nvGrpSpPr>
        <p:grpSpPr>
          <a:xfrm rot="0">
            <a:off x="1028700" y="1028700"/>
            <a:ext cx="3923193" cy="1075229"/>
            <a:chOff x="0" y="0"/>
            <a:chExt cx="5230924" cy="1433639"/>
          </a:xfrm>
        </p:grpSpPr>
        <p:grpSp>
          <p:nvGrpSpPr>
            <p:cNvPr name="Group 9" id="9"/>
            <p:cNvGrpSpPr/>
            <p:nvPr/>
          </p:nvGrpSpPr>
          <p:grpSpPr>
            <a:xfrm rot="0">
              <a:off x="0" y="0"/>
              <a:ext cx="5230924" cy="1433639"/>
              <a:chOff x="0" y="0"/>
              <a:chExt cx="1033269" cy="283188"/>
            </a:xfrm>
          </p:grpSpPr>
          <p:sp>
            <p:nvSpPr>
              <p:cNvPr name="Freeform 10" id="10"/>
              <p:cNvSpPr/>
              <p:nvPr/>
            </p:nvSpPr>
            <p:spPr>
              <a:xfrm flipH="false" flipV="false" rot="0">
                <a:off x="0" y="0"/>
                <a:ext cx="1033269" cy="283188"/>
              </a:xfrm>
              <a:custGeom>
                <a:avLst/>
                <a:gdLst/>
                <a:ahLst/>
                <a:cxnLst/>
                <a:rect r="r" b="b" t="t" l="l"/>
                <a:pathLst>
                  <a:path h="283188" w="1033269">
                    <a:moveTo>
                      <a:pt x="100642" y="0"/>
                    </a:moveTo>
                    <a:lnTo>
                      <a:pt x="932627" y="0"/>
                    </a:lnTo>
                    <a:cubicBezTo>
                      <a:pt x="959319" y="0"/>
                      <a:pt x="984918" y="10603"/>
                      <a:pt x="1003792" y="29477"/>
                    </a:cubicBezTo>
                    <a:cubicBezTo>
                      <a:pt x="1022666" y="48351"/>
                      <a:pt x="1033269" y="73950"/>
                      <a:pt x="1033269" y="100642"/>
                    </a:cubicBezTo>
                    <a:lnTo>
                      <a:pt x="1033269" y="182546"/>
                    </a:lnTo>
                    <a:cubicBezTo>
                      <a:pt x="1033269" y="209238"/>
                      <a:pt x="1022666" y="234837"/>
                      <a:pt x="1003792" y="253711"/>
                    </a:cubicBezTo>
                    <a:cubicBezTo>
                      <a:pt x="984918" y="272585"/>
                      <a:pt x="959319" y="283188"/>
                      <a:pt x="932627" y="283188"/>
                    </a:cubicBezTo>
                    <a:lnTo>
                      <a:pt x="100642" y="283188"/>
                    </a:lnTo>
                    <a:cubicBezTo>
                      <a:pt x="45059" y="283188"/>
                      <a:pt x="0" y="238129"/>
                      <a:pt x="0" y="182546"/>
                    </a:cubicBezTo>
                    <a:lnTo>
                      <a:pt x="0" y="100642"/>
                    </a:lnTo>
                    <a:cubicBezTo>
                      <a:pt x="0" y="45059"/>
                      <a:pt x="45059" y="0"/>
                      <a:pt x="100642"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38100"/>
                <a:ext cx="1033269" cy="32128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40203" y="195273"/>
              <a:ext cx="4550518"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grpSp>
        <p:nvGrpSpPr>
          <p:cNvPr name="Group 13" id="13"/>
          <p:cNvGrpSpPr/>
          <p:nvPr/>
        </p:nvGrpSpPr>
        <p:grpSpPr>
          <a:xfrm rot="0">
            <a:off x="15380431" y="1028700"/>
            <a:ext cx="1878869" cy="684704"/>
            <a:chOff x="0" y="0"/>
            <a:chExt cx="2505159" cy="912939"/>
          </a:xfrm>
        </p:grpSpPr>
        <p:grpSp>
          <p:nvGrpSpPr>
            <p:cNvPr name="Group 14" id="14"/>
            <p:cNvGrpSpPr/>
            <p:nvPr/>
          </p:nvGrpSpPr>
          <p:grpSpPr>
            <a:xfrm rot="0">
              <a:off x="0" y="0"/>
              <a:ext cx="2505159" cy="912939"/>
              <a:chOff x="0" y="0"/>
              <a:chExt cx="494846" cy="180334"/>
            </a:xfrm>
          </p:grpSpPr>
          <p:sp>
            <p:nvSpPr>
              <p:cNvPr name="Freeform 15" id="15"/>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6" id="16"/>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03</a:t>
              </a:r>
            </a:p>
          </p:txBody>
        </p:sp>
      </p:grpSp>
      <p:sp>
        <p:nvSpPr>
          <p:cNvPr name="TextBox 18" id="18"/>
          <p:cNvSpPr txBox="true"/>
          <p:nvPr/>
        </p:nvSpPr>
        <p:spPr>
          <a:xfrm rot="0">
            <a:off x="471246" y="3579495"/>
            <a:ext cx="6477428" cy="2192655"/>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Inter"/>
                <a:ea typeface="Inter"/>
                <a:cs typeface="Inter"/>
                <a:sym typeface="Inter"/>
              </a:rPr>
              <a:t>Quick Sort — bu Divide and Conquer (Bo'lish va Yengish) strategiyasiga asoslangan samarali saralash algoritmi. Bu algoritm bir nechta qadamlar orqali massivni tartiblaydi va rekursiv tarzda ishlaydi. Quick Sortning o‘rtacha holatdagi murakkabligi O(n log n) bo‘lib, yomon holatdagi murakkabligi O(n²) ga teng, lekin amaliy dasturlarda juda samarali ishlaydi va tez-tez ishlatiladi.</a:t>
            </a:r>
          </a:p>
        </p:txBody>
      </p:sp>
      <p:sp>
        <p:nvSpPr>
          <p:cNvPr name="TextBox 19" id="19"/>
          <p:cNvSpPr txBox="true"/>
          <p:nvPr/>
        </p:nvSpPr>
        <p:spPr>
          <a:xfrm rot="0">
            <a:off x="1028700" y="8277020"/>
            <a:ext cx="7357198" cy="647872"/>
          </a:xfrm>
          <a:prstGeom prst="rect">
            <a:avLst/>
          </a:prstGeom>
        </p:spPr>
        <p:txBody>
          <a:bodyPr anchor="t" rtlCol="false" tIns="0" lIns="0" bIns="0" rIns="0">
            <a:spAutoFit/>
          </a:bodyPr>
          <a:lstStyle/>
          <a:p>
            <a:pPr algn="l">
              <a:lnSpc>
                <a:spcPts val="4964"/>
              </a:lnSpc>
            </a:pPr>
            <a:r>
              <a:rPr lang="en-US" b="true" sz="4513">
                <a:solidFill>
                  <a:srgbClr val="FFFFFF"/>
                </a:solidFill>
                <a:latin typeface="Inter Semi-Bold"/>
                <a:ea typeface="Inter Semi-Bold"/>
                <a:cs typeface="Inter Semi-Bold"/>
                <a:sym typeface="Inter Semi-Bold"/>
              </a:rPr>
              <a:t>QUICK SORT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3687612" cy="1075229"/>
            <a:chOff x="0" y="0"/>
            <a:chExt cx="4916816" cy="1433639"/>
          </a:xfrm>
        </p:grpSpPr>
        <p:grpSp>
          <p:nvGrpSpPr>
            <p:cNvPr name="Group 3" id="3"/>
            <p:cNvGrpSpPr/>
            <p:nvPr/>
          </p:nvGrpSpPr>
          <p:grpSpPr>
            <a:xfrm rot="0">
              <a:off x="0" y="0"/>
              <a:ext cx="4916816" cy="1433639"/>
              <a:chOff x="0" y="0"/>
              <a:chExt cx="971223" cy="283188"/>
            </a:xfrm>
          </p:grpSpPr>
          <p:sp>
            <p:nvSpPr>
              <p:cNvPr name="Freeform 4" id="4"/>
              <p:cNvSpPr/>
              <p:nvPr/>
            </p:nvSpPr>
            <p:spPr>
              <a:xfrm flipH="false" flipV="false" rot="0">
                <a:off x="0" y="0"/>
                <a:ext cx="971223" cy="283188"/>
              </a:xfrm>
              <a:custGeom>
                <a:avLst/>
                <a:gdLst/>
                <a:ahLst/>
                <a:cxnLst/>
                <a:rect r="r" b="b" t="t" l="l"/>
                <a:pathLst>
                  <a:path h="283188" w="971223">
                    <a:moveTo>
                      <a:pt x="107071" y="0"/>
                    </a:moveTo>
                    <a:lnTo>
                      <a:pt x="864151" y="0"/>
                    </a:lnTo>
                    <a:cubicBezTo>
                      <a:pt x="923285" y="0"/>
                      <a:pt x="971223" y="47938"/>
                      <a:pt x="971223" y="107071"/>
                    </a:cubicBezTo>
                    <a:lnTo>
                      <a:pt x="971223" y="176117"/>
                    </a:lnTo>
                    <a:cubicBezTo>
                      <a:pt x="971223" y="204514"/>
                      <a:pt x="959942" y="231748"/>
                      <a:pt x="939862" y="251827"/>
                    </a:cubicBezTo>
                    <a:cubicBezTo>
                      <a:pt x="919783" y="271907"/>
                      <a:pt x="892548" y="283188"/>
                      <a:pt x="864151" y="283188"/>
                    </a:cubicBezTo>
                    <a:lnTo>
                      <a:pt x="107071" y="283188"/>
                    </a:lnTo>
                    <a:cubicBezTo>
                      <a:pt x="47938" y="283188"/>
                      <a:pt x="0" y="235250"/>
                      <a:pt x="0" y="176117"/>
                    </a:cubicBezTo>
                    <a:lnTo>
                      <a:pt x="0" y="107071"/>
                    </a:lnTo>
                    <a:cubicBezTo>
                      <a:pt x="0" y="78674"/>
                      <a:pt x="11281" y="51440"/>
                      <a:pt x="31361" y="31361"/>
                    </a:cubicBezTo>
                    <a:cubicBezTo>
                      <a:pt x="51440" y="11281"/>
                      <a:pt x="78674" y="0"/>
                      <a:pt x="107071"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971223" cy="32128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9775" y="195273"/>
              <a:ext cx="4277266"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grpSp>
        <p:nvGrpSpPr>
          <p:cNvPr name="Group 7" id="7"/>
          <p:cNvGrpSpPr/>
          <p:nvPr/>
        </p:nvGrpSpPr>
        <p:grpSpPr>
          <a:xfrm rot="0">
            <a:off x="15380431" y="1028700"/>
            <a:ext cx="1878869" cy="684704"/>
            <a:chOff x="0" y="0"/>
            <a:chExt cx="2505159" cy="912939"/>
          </a:xfrm>
        </p:grpSpPr>
        <p:grpSp>
          <p:nvGrpSpPr>
            <p:cNvPr name="Group 8" id="8"/>
            <p:cNvGrpSpPr/>
            <p:nvPr/>
          </p:nvGrpSpPr>
          <p:grpSpPr>
            <a:xfrm rot="0">
              <a:off x="0" y="0"/>
              <a:ext cx="2505159" cy="912939"/>
              <a:chOff x="0" y="0"/>
              <a:chExt cx="494846" cy="180334"/>
            </a:xfrm>
          </p:grpSpPr>
          <p:sp>
            <p:nvSpPr>
              <p:cNvPr name="Freeform 9" id="9"/>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0" id="10"/>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04</a:t>
              </a:r>
            </a:p>
          </p:txBody>
        </p:sp>
      </p:grpSp>
      <p:sp>
        <p:nvSpPr>
          <p:cNvPr name="Freeform 12" id="12"/>
          <p:cNvSpPr/>
          <p:nvPr/>
        </p:nvSpPr>
        <p:spPr>
          <a:xfrm flipH="false" flipV="true" rot="0">
            <a:off x="5871486" y="-5987320"/>
            <a:ext cx="6851142" cy="8229600"/>
          </a:xfrm>
          <a:custGeom>
            <a:avLst/>
            <a:gdLst/>
            <a:ahLst/>
            <a:cxnLst/>
            <a:rect r="r" b="b" t="t" l="l"/>
            <a:pathLst>
              <a:path h="8229600" w="6851142">
                <a:moveTo>
                  <a:pt x="0" y="8229600"/>
                </a:moveTo>
                <a:lnTo>
                  <a:pt x="6851142" y="8229600"/>
                </a:lnTo>
                <a:lnTo>
                  <a:pt x="6851142" y="0"/>
                </a:lnTo>
                <a:lnTo>
                  <a:pt x="0" y="0"/>
                </a:lnTo>
                <a:lnTo>
                  <a:pt x="0" y="8229600"/>
                </a:lnTo>
                <a:close/>
              </a:path>
            </a:pathLst>
          </a:custGeom>
          <a:blipFill>
            <a:blip r:embed="rId2"/>
            <a:stretch>
              <a:fillRect l="0" t="0" r="0" b="0"/>
            </a:stretch>
          </a:blipFill>
        </p:spPr>
      </p:sp>
      <p:grpSp>
        <p:nvGrpSpPr>
          <p:cNvPr name="Group 13" id="13"/>
          <p:cNvGrpSpPr/>
          <p:nvPr/>
        </p:nvGrpSpPr>
        <p:grpSpPr>
          <a:xfrm rot="0">
            <a:off x="8332701" y="3237676"/>
            <a:ext cx="7704303" cy="5530165"/>
            <a:chOff x="0" y="0"/>
            <a:chExt cx="867015" cy="622345"/>
          </a:xfrm>
        </p:grpSpPr>
        <p:sp>
          <p:nvSpPr>
            <p:cNvPr name="Freeform 14" id="14"/>
            <p:cNvSpPr/>
            <p:nvPr/>
          </p:nvSpPr>
          <p:spPr>
            <a:xfrm flipH="false" flipV="false" rot="0">
              <a:off x="0" y="0"/>
              <a:ext cx="867015" cy="622345"/>
            </a:xfrm>
            <a:custGeom>
              <a:avLst/>
              <a:gdLst/>
              <a:ahLst/>
              <a:cxnLst/>
              <a:rect r="r" b="b" t="t" l="l"/>
              <a:pathLst>
                <a:path h="622345" w="867015">
                  <a:moveTo>
                    <a:pt x="51249" y="0"/>
                  </a:moveTo>
                  <a:lnTo>
                    <a:pt x="815766" y="0"/>
                  </a:lnTo>
                  <a:cubicBezTo>
                    <a:pt x="829358" y="0"/>
                    <a:pt x="842393" y="5399"/>
                    <a:pt x="852004" y="15010"/>
                  </a:cubicBezTo>
                  <a:cubicBezTo>
                    <a:pt x="861616" y="24622"/>
                    <a:pt x="867015" y="37657"/>
                    <a:pt x="867015" y="51249"/>
                  </a:cubicBezTo>
                  <a:lnTo>
                    <a:pt x="867015" y="571096"/>
                  </a:lnTo>
                  <a:cubicBezTo>
                    <a:pt x="867015" y="584688"/>
                    <a:pt x="861616" y="597724"/>
                    <a:pt x="852004" y="607335"/>
                  </a:cubicBezTo>
                  <a:cubicBezTo>
                    <a:pt x="842393" y="616946"/>
                    <a:pt x="829358" y="622345"/>
                    <a:pt x="815766" y="622345"/>
                  </a:cubicBezTo>
                  <a:lnTo>
                    <a:pt x="51249" y="622345"/>
                  </a:lnTo>
                  <a:cubicBezTo>
                    <a:pt x="37657" y="622345"/>
                    <a:pt x="24622" y="616946"/>
                    <a:pt x="15010" y="607335"/>
                  </a:cubicBezTo>
                  <a:cubicBezTo>
                    <a:pt x="5399" y="597724"/>
                    <a:pt x="0" y="584688"/>
                    <a:pt x="0" y="571096"/>
                  </a:cubicBezTo>
                  <a:lnTo>
                    <a:pt x="0" y="51249"/>
                  </a:lnTo>
                  <a:cubicBezTo>
                    <a:pt x="0" y="37657"/>
                    <a:pt x="5399" y="24622"/>
                    <a:pt x="15010" y="15010"/>
                  </a:cubicBezTo>
                  <a:cubicBezTo>
                    <a:pt x="24622" y="5399"/>
                    <a:pt x="37657" y="0"/>
                    <a:pt x="51249" y="0"/>
                  </a:cubicBezTo>
                  <a:close/>
                </a:path>
              </a:pathLst>
            </a:custGeom>
            <a:blipFill>
              <a:blip r:embed="rId3"/>
              <a:stretch>
                <a:fillRect l="-508" t="0" r="-508" b="0"/>
              </a:stretch>
            </a:blipFill>
          </p:spPr>
        </p:sp>
      </p:grpSp>
      <p:grpSp>
        <p:nvGrpSpPr>
          <p:cNvPr name="Group 15" id="15"/>
          <p:cNvGrpSpPr/>
          <p:nvPr/>
        </p:nvGrpSpPr>
        <p:grpSpPr>
          <a:xfrm rot="0">
            <a:off x="8226851" y="3108479"/>
            <a:ext cx="7947182" cy="5788559"/>
            <a:chOff x="0" y="0"/>
            <a:chExt cx="2093085" cy="1524559"/>
          </a:xfrm>
        </p:grpSpPr>
        <p:sp>
          <p:nvSpPr>
            <p:cNvPr name="Freeform 16" id="16"/>
            <p:cNvSpPr/>
            <p:nvPr/>
          </p:nvSpPr>
          <p:spPr>
            <a:xfrm flipH="false" flipV="false" rot="0">
              <a:off x="0" y="0"/>
              <a:ext cx="2093085" cy="1524559"/>
            </a:xfrm>
            <a:custGeom>
              <a:avLst/>
              <a:gdLst/>
              <a:ahLst/>
              <a:cxnLst/>
              <a:rect r="r" b="b" t="t" l="l"/>
              <a:pathLst>
                <a:path h="1524559" w="2093085">
                  <a:moveTo>
                    <a:pt x="49683" y="0"/>
                  </a:moveTo>
                  <a:lnTo>
                    <a:pt x="2043402" y="0"/>
                  </a:lnTo>
                  <a:cubicBezTo>
                    <a:pt x="2056579" y="0"/>
                    <a:pt x="2069216" y="5234"/>
                    <a:pt x="2078533" y="14552"/>
                  </a:cubicBezTo>
                  <a:cubicBezTo>
                    <a:pt x="2087851" y="23869"/>
                    <a:pt x="2093085" y="36506"/>
                    <a:pt x="2093085" y="49683"/>
                  </a:cubicBezTo>
                  <a:lnTo>
                    <a:pt x="2093085" y="1474876"/>
                  </a:lnTo>
                  <a:cubicBezTo>
                    <a:pt x="2093085" y="1488053"/>
                    <a:pt x="2087851" y="1500690"/>
                    <a:pt x="2078533" y="1510007"/>
                  </a:cubicBezTo>
                  <a:cubicBezTo>
                    <a:pt x="2069216" y="1519324"/>
                    <a:pt x="2056579" y="1524559"/>
                    <a:pt x="2043402" y="1524559"/>
                  </a:cubicBezTo>
                  <a:lnTo>
                    <a:pt x="49683" y="1524559"/>
                  </a:lnTo>
                  <a:cubicBezTo>
                    <a:pt x="36506" y="1524559"/>
                    <a:pt x="23869" y="1519324"/>
                    <a:pt x="14552" y="1510007"/>
                  </a:cubicBezTo>
                  <a:cubicBezTo>
                    <a:pt x="5234" y="1500690"/>
                    <a:pt x="0" y="1488053"/>
                    <a:pt x="0" y="1474876"/>
                  </a:cubicBezTo>
                  <a:lnTo>
                    <a:pt x="0" y="49683"/>
                  </a:lnTo>
                  <a:cubicBezTo>
                    <a:pt x="0" y="36506"/>
                    <a:pt x="5234" y="23869"/>
                    <a:pt x="14552" y="14552"/>
                  </a:cubicBezTo>
                  <a:cubicBezTo>
                    <a:pt x="23869" y="5234"/>
                    <a:pt x="36506" y="0"/>
                    <a:pt x="49683" y="0"/>
                  </a:cubicBezTo>
                  <a:close/>
                </a:path>
              </a:pathLst>
            </a:custGeom>
            <a:solidFill>
              <a:srgbClr val="000000">
                <a:alpha val="0"/>
              </a:srgbClr>
            </a:solidFill>
            <a:ln w="38100" cap="rnd">
              <a:solidFill>
                <a:srgbClr val="FFFFFF"/>
              </a:solidFill>
              <a:prstDash val="solid"/>
              <a:round/>
            </a:ln>
          </p:spPr>
        </p:sp>
        <p:sp>
          <p:nvSpPr>
            <p:cNvPr name="TextBox 17" id="17"/>
            <p:cNvSpPr txBox="true"/>
            <p:nvPr/>
          </p:nvSpPr>
          <p:spPr>
            <a:xfrm>
              <a:off x="0" y="-38100"/>
              <a:ext cx="2093085" cy="1562659"/>
            </a:xfrm>
            <a:prstGeom prst="rect">
              <a:avLst/>
            </a:prstGeom>
          </p:spPr>
          <p:txBody>
            <a:bodyPr anchor="ctr" rtlCol="false" tIns="50800" lIns="50800" bIns="50800" rIns="50800"/>
            <a:lstStyle/>
            <a:p>
              <a:pPr algn="ctr">
                <a:lnSpc>
                  <a:spcPts val="3079"/>
                </a:lnSpc>
              </a:pPr>
            </a:p>
          </p:txBody>
        </p:sp>
      </p:grpSp>
      <p:sp>
        <p:nvSpPr>
          <p:cNvPr name="TextBox 18" id="18"/>
          <p:cNvSpPr txBox="true"/>
          <p:nvPr/>
        </p:nvSpPr>
        <p:spPr>
          <a:xfrm rot="0">
            <a:off x="918762" y="3509651"/>
            <a:ext cx="7041722" cy="992677"/>
          </a:xfrm>
          <a:prstGeom prst="rect">
            <a:avLst/>
          </a:prstGeom>
        </p:spPr>
        <p:txBody>
          <a:bodyPr anchor="t" rtlCol="false" tIns="0" lIns="0" bIns="0" rIns="0">
            <a:spAutoFit/>
          </a:bodyPr>
          <a:lstStyle/>
          <a:p>
            <a:pPr algn="l">
              <a:lnSpc>
                <a:spcPts val="7604"/>
              </a:lnSpc>
            </a:pPr>
            <a:r>
              <a:rPr lang="en-US" b="true" sz="6913">
                <a:solidFill>
                  <a:srgbClr val="FFFFFF"/>
                </a:solidFill>
                <a:latin typeface="Inter Bold"/>
                <a:ea typeface="Inter Bold"/>
                <a:cs typeface="Inter Bold"/>
                <a:sym typeface="Inter Bold"/>
              </a:rPr>
              <a:t>QUICK SORT</a:t>
            </a:r>
          </a:p>
        </p:txBody>
      </p:sp>
      <p:sp>
        <p:nvSpPr>
          <p:cNvPr name="TextBox 19" id="19"/>
          <p:cNvSpPr txBox="true"/>
          <p:nvPr/>
        </p:nvSpPr>
        <p:spPr>
          <a:xfrm rot="0">
            <a:off x="918762" y="5259115"/>
            <a:ext cx="6478871" cy="3764280"/>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Quick Sort algoritmi uchta asosiy qadamdan iborat:</a:t>
            </a:r>
          </a:p>
          <a:p>
            <a:pPr algn="l" marL="388620" indent="-194310" lvl="1">
              <a:lnSpc>
                <a:spcPts val="2520"/>
              </a:lnSpc>
              <a:buAutoNum type="arabicPeriod" startAt="1"/>
            </a:pPr>
            <a:r>
              <a:rPr lang="en-US" sz="1800">
                <a:solidFill>
                  <a:srgbClr val="FFFFFF"/>
                </a:solidFill>
                <a:latin typeface="Inter"/>
                <a:ea typeface="Inter"/>
                <a:cs typeface="Inter"/>
                <a:sym typeface="Inter"/>
              </a:rPr>
              <a:t>Bo'lish (Divide): Massivdan bir pivot (tayanch) element tanlanadi va qolgani shu pivot elementdan kichik yoki katta bo'lgan ikkita qismga bo‘linadi.</a:t>
            </a:r>
          </a:p>
          <a:p>
            <a:pPr algn="l" marL="777240" indent="-259080" lvl="2">
              <a:lnSpc>
                <a:spcPts val="2520"/>
              </a:lnSpc>
              <a:buFont typeface="Arial"/>
              <a:buChar char="⚬"/>
            </a:pPr>
            <a:r>
              <a:rPr lang="en-US" sz="1800">
                <a:solidFill>
                  <a:srgbClr val="FFFFFF"/>
                </a:solidFill>
                <a:latin typeface="Inter"/>
                <a:ea typeface="Inter"/>
                <a:cs typeface="Inter"/>
                <a:sym typeface="Inter"/>
              </a:rPr>
              <a:t>Chap qism: Pivotdan kichik elementlar.</a:t>
            </a:r>
          </a:p>
          <a:p>
            <a:pPr algn="l" marL="777240" indent="-259080" lvl="2">
              <a:lnSpc>
                <a:spcPts val="2520"/>
              </a:lnSpc>
              <a:buFont typeface="Arial"/>
              <a:buChar char="⚬"/>
            </a:pPr>
            <a:r>
              <a:rPr lang="en-US" sz="1800">
                <a:solidFill>
                  <a:srgbClr val="FFFFFF"/>
                </a:solidFill>
                <a:latin typeface="Inter"/>
                <a:ea typeface="Inter"/>
                <a:cs typeface="Inter"/>
                <a:sym typeface="Inter"/>
              </a:rPr>
              <a:t>O'ng qism: Pivotdan katta elementlar.</a:t>
            </a:r>
          </a:p>
          <a:p>
            <a:pPr algn="l" marL="388620" indent="-194310" lvl="1">
              <a:lnSpc>
                <a:spcPts val="2520"/>
              </a:lnSpc>
              <a:buAutoNum type="arabicPeriod" startAt="1"/>
            </a:pPr>
            <a:r>
              <a:rPr lang="en-US" sz="1800">
                <a:solidFill>
                  <a:srgbClr val="FFFFFF"/>
                </a:solidFill>
                <a:latin typeface="Inter"/>
                <a:ea typeface="Inter"/>
                <a:cs typeface="Inter"/>
                <a:sym typeface="Inter"/>
              </a:rPr>
              <a:t>Yengish (Conquer): Har bir qism o‘z navbatida rekursiv tarzda Quick Sort algoritmi bilan tartiblanadi.</a:t>
            </a:r>
          </a:p>
          <a:p>
            <a:pPr algn="l" marL="388620" indent="-194310" lvl="1">
              <a:lnSpc>
                <a:spcPts val="2520"/>
              </a:lnSpc>
              <a:buAutoNum type="arabicPeriod" startAt="1"/>
            </a:pPr>
            <a:r>
              <a:rPr lang="en-US" sz="1800">
                <a:solidFill>
                  <a:srgbClr val="FFFFFF"/>
                </a:solidFill>
                <a:latin typeface="Inter"/>
                <a:ea typeface="Inter"/>
                <a:cs typeface="Inter"/>
                <a:sym typeface="Inter"/>
              </a:rPr>
              <a:t>Birlashtirish (Combine): Qismni birlashtirish qadamida hech qanday maxsus amal bajarilmaydi, chunki barcha elementlar joyiga qo‘yilgan bo‘ladi.</a:t>
            </a:r>
          </a:p>
          <a:p>
            <a:pPr algn="l">
              <a:lnSpc>
                <a:spcPts val="25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3687612" cy="1075229"/>
            <a:chOff x="0" y="0"/>
            <a:chExt cx="4916816" cy="1433639"/>
          </a:xfrm>
        </p:grpSpPr>
        <p:grpSp>
          <p:nvGrpSpPr>
            <p:cNvPr name="Group 3" id="3"/>
            <p:cNvGrpSpPr/>
            <p:nvPr/>
          </p:nvGrpSpPr>
          <p:grpSpPr>
            <a:xfrm rot="0">
              <a:off x="0" y="0"/>
              <a:ext cx="4916816" cy="1433639"/>
              <a:chOff x="0" y="0"/>
              <a:chExt cx="971223" cy="283188"/>
            </a:xfrm>
          </p:grpSpPr>
          <p:sp>
            <p:nvSpPr>
              <p:cNvPr name="Freeform 4" id="4"/>
              <p:cNvSpPr/>
              <p:nvPr/>
            </p:nvSpPr>
            <p:spPr>
              <a:xfrm flipH="false" flipV="false" rot="0">
                <a:off x="0" y="0"/>
                <a:ext cx="971223" cy="283188"/>
              </a:xfrm>
              <a:custGeom>
                <a:avLst/>
                <a:gdLst/>
                <a:ahLst/>
                <a:cxnLst/>
                <a:rect r="r" b="b" t="t" l="l"/>
                <a:pathLst>
                  <a:path h="283188" w="971223">
                    <a:moveTo>
                      <a:pt x="107071" y="0"/>
                    </a:moveTo>
                    <a:lnTo>
                      <a:pt x="864151" y="0"/>
                    </a:lnTo>
                    <a:cubicBezTo>
                      <a:pt x="923285" y="0"/>
                      <a:pt x="971223" y="47938"/>
                      <a:pt x="971223" y="107071"/>
                    </a:cubicBezTo>
                    <a:lnTo>
                      <a:pt x="971223" y="176117"/>
                    </a:lnTo>
                    <a:cubicBezTo>
                      <a:pt x="971223" y="204514"/>
                      <a:pt x="959942" y="231748"/>
                      <a:pt x="939862" y="251827"/>
                    </a:cubicBezTo>
                    <a:cubicBezTo>
                      <a:pt x="919783" y="271907"/>
                      <a:pt x="892548" y="283188"/>
                      <a:pt x="864151" y="283188"/>
                    </a:cubicBezTo>
                    <a:lnTo>
                      <a:pt x="107071" y="283188"/>
                    </a:lnTo>
                    <a:cubicBezTo>
                      <a:pt x="47938" y="283188"/>
                      <a:pt x="0" y="235250"/>
                      <a:pt x="0" y="176117"/>
                    </a:cubicBezTo>
                    <a:lnTo>
                      <a:pt x="0" y="107071"/>
                    </a:lnTo>
                    <a:cubicBezTo>
                      <a:pt x="0" y="78674"/>
                      <a:pt x="11281" y="51440"/>
                      <a:pt x="31361" y="31361"/>
                    </a:cubicBezTo>
                    <a:cubicBezTo>
                      <a:pt x="51440" y="11281"/>
                      <a:pt x="78674" y="0"/>
                      <a:pt x="107071"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971223" cy="32128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9775" y="195273"/>
              <a:ext cx="4277266"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grpSp>
        <p:nvGrpSpPr>
          <p:cNvPr name="Group 7" id="7"/>
          <p:cNvGrpSpPr/>
          <p:nvPr/>
        </p:nvGrpSpPr>
        <p:grpSpPr>
          <a:xfrm rot="0">
            <a:off x="15380431" y="1028700"/>
            <a:ext cx="1878869" cy="684704"/>
            <a:chOff x="0" y="0"/>
            <a:chExt cx="2505159" cy="912939"/>
          </a:xfrm>
        </p:grpSpPr>
        <p:grpSp>
          <p:nvGrpSpPr>
            <p:cNvPr name="Group 8" id="8"/>
            <p:cNvGrpSpPr/>
            <p:nvPr/>
          </p:nvGrpSpPr>
          <p:grpSpPr>
            <a:xfrm rot="0">
              <a:off x="0" y="0"/>
              <a:ext cx="2505159" cy="912939"/>
              <a:chOff x="0" y="0"/>
              <a:chExt cx="494846" cy="180334"/>
            </a:xfrm>
          </p:grpSpPr>
          <p:sp>
            <p:nvSpPr>
              <p:cNvPr name="Freeform 9" id="9"/>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0" id="10"/>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05</a:t>
              </a:r>
            </a:p>
          </p:txBody>
        </p:sp>
      </p:grpSp>
      <p:sp>
        <p:nvSpPr>
          <p:cNvPr name="Freeform 12" id="12"/>
          <p:cNvSpPr/>
          <p:nvPr/>
        </p:nvSpPr>
        <p:spPr>
          <a:xfrm flipH="false" flipV="true" rot="0">
            <a:off x="5871486" y="-5987320"/>
            <a:ext cx="6851142" cy="8229600"/>
          </a:xfrm>
          <a:custGeom>
            <a:avLst/>
            <a:gdLst/>
            <a:ahLst/>
            <a:cxnLst/>
            <a:rect r="r" b="b" t="t" l="l"/>
            <a:pathLst>
              <a:path h="8229600" w="6851142">
                <a:moveTo>
                  <a:pt x="0" y="8229600"/>
                </a:moveTo>
                <a:lnTo>
                  <a:pt x="6851142" y="8229600"/>
                </a:lnTo>
                <a:lnTo>
                  <a:pt x="6851142" y="0"/>
                </a:lnTo>
                <a:lnTo>
                  <a:pt x="0" y="0"/>
                </a:lnTo>
                <a:lnTo>
                  <a:pt x="0" y="8229600"/>
                </a:lnTo>
                <a:close/>
              </a:path>
            </a:pathLst>
          </a:custGeom>
          <a:blipFill>
            <a:blip r:embed="rId2"/>
            <a:stretch>
              <a:fillRect l="0" t="0" r="0" b="0"/>
            </a:stretch>
          </a:blipFill>
        </p:spPr>
      </p:sp>
      <p:grpSp>
        <p:nvGrpSpPr>
          <p:cNvPr name="Group 13" id="13"/>
          <p:cNvGrpSpPr/>
          <p:nvPr/>
        </p:nvGrpSpPr>
        <p:grpSpPr>
          <a:xfrm rot="0">
            <a:off x="7521305" y="2491852"/>
            <a:ext cx="10104524" cy="6972896"/>
            <a:chOff x="0" y="0"/>
            <a:chExt cx="960821" cy="663040"/>
          </a:xfrm>
        </p:grpSpPr>
        <p:sp>
          <p:nvSpPr>
            <p:cNvPr name="Freeform 14" id="14"/>
            <p:cNvSpPr/>
            <p:nvPr/>
          </p:nvSpPr>
          <p:spPr>
            <a:xfrm flipH="false" flipV="false" rot="0">
              <a:off x="0" y="0"/>
              <a:ext cx="960821" cy="663040"/>
            </a:xfrm>
            <a:custGeom>
              <a:avLst/>
              <a:gdLst/>
              <a:ahLst/>
              <a:cxnLst/>
              <a:rect r="r" b="b" t="t" l="l"/>
              <a:pathLst>
                <a:path h="663040" w="960821">
                  <a:moveTo>
                    <a:pt x="39075" y="0"/>
                  </a:moveTo>
                  <a:lnTo>
                    <a:pt x="921745" y="0"/>
                  </a:lnTo>
                  <a:cubicBezTo>
                    <a:pt x="943326" y="0"/>
                    <a:pt x="960821" y="17495"/>
                    <a:pt x="960821" y="39075"/>
                  </a:cubicBezTo>
                  <a:lnTo>
                    <a:pt x="960821" y="623965"/>
                  </a:lnTo>
                  <a:cubicBezTo>
                    <a:pt x="960821" y="645545"/>
                    <a:pt x="943326" y="663040"/>
                    <a:pt x="921745" y="663040"/>
                  </a:cubicBezTo>
                  <a:lnTo>
                    <a:pt x="39075" y="663040"/>
                  </a:lnTo>
                  <a:cubicBezTo>
                    <a:pt x="17495" y="663040"/>
                    <a:pt x="0" y="645545"/>
                    <a:pt x="0" y="623965"/>
                  </a:cubicBezTo>
                  <a:lnTo>
                    <a:pt x="0" y="39075"/>
                  </a:lnTo>
                  <a:cubicBezTo>
                    <a:pt x="0" y="17495"/>
                    <a:pt x="17495" y="0"/>
                    <a:pt x="39075" y="0"/>
                  </a:cubicBezTo>
                  <a:close/>
                </a:path>
              </a:pathLst>
            </a:custGeom>
            <a:blipFill>
              <a:blip r:embed="rId3"/>
              <a:stretch>
                <a:fillRect l="0" t="-175" r="0" b="-175"/>
              </a:stretch>
            </a:blipFill>
          </p:spPr>
        </p:sp>
      </p:grpSp>
      <p:grpSp>
        <p:nvGrpSpPr>
          <p:cNvPr name="Group 15" id="15"/>
          <p:cNvGrpSpPr/>
          <p:nvPr/>
        </p:nvGrpSpPr>
        <p:grpSpPr>
          <a:xfrm rot="0">
            <a:off x="7402304" y="2376089"/>
            <a:ext cx="10325459" cy="7184936"/>
            <a:chOff x="0" y="0"/>
            <a:chExt cx="2719462" cy="1892329"/>
          </a:xfrm>
        </p:grpSpPr>
        <p:sp>
          <p:nvSpPr>
            <p:cNvPr name="Freeform 16" id="16"/>
            <p:cNvSpPr/>
            <p:nvPr/>
          </p:nvSpPr>
          <p:spPr>
            <a:xfrm flipH="false" flipV="false" rot="0">
              <a:off x="0" y="0"/>
              <a:ext cx="2719462" cy="1892329"/>
            </a:xfrm>
            <a:custGeom>
              <a:avLst/>
              <a:gdLst/>
              <a:ahLst/>
              <a:cxnLst/>
              <a:rect r="r" b="b" t="t" l="l"/>
              <a:pathLst>
                <a:path h="1892329" w="2719462">
                  <a:moveTo>
                    <a:pt x="38239" y="0"/>
                  </a:moveTo>
                  <a:lnTo>
                    <a:pt x="2681223" y="0"/>
                  </a:lnTo>
                  <a:cubicBezTo>
                    <a:pt x="2702342" y="0"/>
                    <a:pt x="2719462" y="17120"/>
                    <a:pt x="2719462" y="38239"/>
                  </a:cubicBezTo>
                  <a:lnTo>
                    <a:pt x="2719462" y="1854090"/>
                  </a:lnTo>
                  <a:cubicBezTo>
                    <a:pt x="2719462" y="1864231"/>
                    <a:pt x="2715434" y="1873958"/>
                    <a:pt x="2708262" y="1881129"/>
                  </a:cubicBezTo>
                  <a:cubicBezTo>
                    <a:pt x="2701091" y="1888300"/>
                    <a:pt x="2691365" y="1892329"/>
                    <a:pt x="2681223" y="1892329"/>
                  </a:cubicBezTo>
                  <a:lnTo>
                    <a:pt x="38239" y="1892329"/>
                  </a:lnTo>
                  <a:cubicBezTo>
                    <a:pt x="28098" y="1892329"/>
                    <a:pt x="18371" y="1888300"/>
                    <a:pt x="11200" y="1881129"/>
                  </a:cubicBezTo>
                  <a:cubicBezTo>
                    <a:pt x="4029" y="1873958"/>
                    <a:pt x="0" y="1864231"/>
                    <a:pt x="0" y="1854090"/>
                  </a:cubicBezTo>
                  <a:lnTo>
                    <a:pt x="0" y="38239"/>
                  </a:lnTo>
                  <a:cubicBezTo>
                    <a:pt x="0" y="28098"/>
                    <a:pt x="4029" y="18371"/>
                    <a:pt x="11200" y="11200"/>
                  </a:cubicBezTo>
                  <a:cubicBezTo>
                    <a:pt x="18371" y="4029"/>
                    <a:pt x="28098" y="0"/>
                    <a:pt x="38239" y="0"/>
                  </a:cubicBezTo>
                  <a:close/>
                </a:path>
              </a:pathLst>
            </a:custGeom>
            <a:solidFill>
              <a:srgbClr val="000000">
                <a:alpha val="0"/>
              </a:srgbClr>
            </a:solidFill>
            <a:ln w="38100" cap="rnd">
              <a:solidFill>
                <a:srgbClr val="FFFFFF"/>
              </a:solidFill>
              <a:prstDash val="solid"/>
              <a:round/>
            </a:ln>
          </p:spPr>
        </p:sp>
        <p:sp>
          <p:nvSpPr>
            <p:cNvPr name="TextBox 17" id="17"/>
            <p:cNvSpPr txBox="true"/>
            <p:nvPr/>
          </p:nvSpPr>
          <p:spPr>
            <a:xfrm>
              <a:off x="0" y="-38100"/>
              <a:ext cx="2719462" cy="1930429"/>
            </a:xfrm>
            <a:prstGeom prst="rect">
              <a:avLst/>
            </a:prstGeom>
          </p:spPr>
          <p:txBody>
            <a:bodyPr anchor="ctr" rtlCol="false" tIns="50800" lIns="50800" bIns="50800" rIns="50800"/>
            <a:lstStyle/>
            <a:p>
              <a:pPr algn="ctr">
                <a:lnSpc>
                  <a:spcPts val="3079"/>
                </a:lnSpc>
              </a:pPr>
            </a:p>
          </p:txBody>
        </p:sp>
      </p:grpSp>
      <p:sp>
        <p:nvSpPr>
          <p:cNvPr name="TextBox 18" id="18"/>
          <p:cNvSpPr txBox="true"/>
          <p:nvPr/>
        </p:nvSpPr>
        <p:spPr>
          <a:xfrm rot="0">
            <a:off x="920968" y="3126748"/>
            <a:ext cx="5706760" cy="784397"/>
          </a:xfrm>
          <a:prstGeom prst="rect">
            <a:avLst/>
          </a:prstGeom>
        </p:spPr>
        <p:txBody>
          <a:bodyPr anchor="t" rtlCol="false" tIns="0" lIns="0" bIns="0" rIns="0">
            <a:spAutoFit/>
          </a:bodyPr>
          <a:lstStyle/>
          <a:p>
            <a:pPr algn="l">
              <a:lnSpc>
                <a:spcPts val="6064"/>
              </a:lnSpc>
            </a:pPr>
            <a:r>
              <a:rPr lang="en-US" b="true" sz="5513">
                <a:solidFill>
                  <a:srgbClr val="FFFFFF"/>
                </a:solidFill>
                <a:latin typeface="Inter Semi-Bold"/>
                <a:ea typeface="Inter Semi-Bold"/>
                <a:cs typeface="Inter Semi-Bold"/>
                <a:sym typeface="Inter Semi-Bold"/>
              </a:rPr>
              <a:t>CODE</a:t>
            </a:r>
          </a:p>
        </p:txBody>
      </p:sp>
      <p:sp>
        <p:nvSpPr>
          <p:cNvPr name="TextBox 19" id="19"/>
          <p:cNvSpPr txBox="true"/>
          <p:nvPr/>
        </p:nvSpPr>
        <p:spPr>
          <a:xfrm rot="0">
            <a:off x="920968" y="4443168"/>
            <a:ext cx="6101940" cy="5021580"/>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Kodni tushuntirish:</a:t>
            </a:r>
          </a:p>
          <a:p>
            <a:pPr algn="l" marL="388620" indent="-194310" lvl="1">
              <a:lnSpc>
                <a:spcPts val="2520"/>
              </a:lnSpc>
              <a:buAutoNum type="arabicPeriod" startAt="1"/>
            </a:pPr>
            <a:r>
              <a:rPr lang="en-US" sz="1800">
                <a:solidFill>
                  <a:srgbClr val="FFFFFF"/>
                </a:solidFill>
                <a:latin typeface="Inter"/>
                <a:ea typeface="Inter"/>
                <a:cs typeface="Inter"/>
                <a:sym typeface="Inter"/>
              </a:rPr>
              <a:t>Base case (asosiy holat): Agar massivda 1 yoki 0 element bo‘lsa, u allaqachon saralangan bo‘ladi va massiv qaytariladi.</a:t>
            </a:r>
          </a:p>
          <a:p>
            <a:pPr algn="l" marL="388620" indent="-194310" lvl="1">
              <a:lnSpc>
                <a:spcPts val="2520"/>
              </a:lnSpc>
              <a:buAutoNum type="arabicPeriod" startAt="1"/>
            </a:pPr>
            <a:r>
              <a:rPr lang="en-US" sz="1800">
                <a:solidFill>
                  <a:srgbClr val="FFFFFF"/>
                </a:solidFill>
                <a:latin typeface="Inter"/>
                <a:ea typeface="Inter"/>
                <a:cs typeface="Inter"/>
                <a:sym typeface="Inter"/>
              </a:rPr>
              <a:t>Pivot tanlash: Massivning oxirgi elementini pivot sifatida olamiz.</a:t>
            </a:r>
          </a:p>
          <a:p>
            <a:pPr algn="l" marL="388620" indent="-194310" lvl="1">
              <a:lnSpc>
                <a:spcPts val="2520"/>
              </a:lnSpc>
              <a:buAutoNum type="arabicPeriod" startAt="1"/>
            </a:pPr>
            <a:r>
              <a:rPr lang="en-US" sz="1800">
                <a:solidFill>
                  <a:srgbClr val="FFFFFF"/>
                </a:solidFill>
                <a:latin typeface="Inter"/>
                <a:ea typeface="Inter"/>
                <a:cs typeface="Inter"/>
                <a:sym typeface="Inter"/>
              </a:rPr>
              <a:t>Massivni ajratish: Massivdagi har bir element pivot bilan solishtiriladi va left (kichik elementlar) yoki right (katta elementlar) massivlariga qo‘shiladi.</a:t>
            </a:r>
          </a:p>
          <a:p>
            <a:pPr algn="l" marL="388620" indent="-194310" lvl="1">
              <a:lnSpc>
                <a:spcPts val="2520"/>
              </a:lnSpc>
              <a:buAutoNum type="arabicPeriod" startAt="1"/>
            </a:pPr>
            <a:r>
              <a:rPr lang="en-US" sz="1800">
                <a:solidFill>
                  <a:srgbClr val="FFFFFF"/>
                </a:solidFill>
                <a:latin typeface="Inter"/>
                <a:ea typeface="Inter"/>
                <a:cs typeface="Inter"/>
                <a:sym typeface="Inter"/>
              </a:rPr>
              <a:t>Rekursiya: Chap va o'ng qismlar rekursiv tarzda qayta saralanadi.</a:t>
            </a:r>
          </a:p>
          <a:p>
            <a:pPr algn="l" marL="388620" indent="-194310" lvl="1">
              <a:lnSpc>
                <a:spcPts val="2520"/>
              </a:lnSpc>
              <a:buAutoNum type="arabicPeriod" startAt="1"/>
            </a:pPr>
            <a:r>
              <a:rPr lang="en-US" sz="1800">
                <a:solidFill>
                  <a:srgbClr val="FFFFFF"/>
                </a:solidFill>
                <a:latin typeface="Inter"/>
                <a:ea typeface="Inter"/>
                <a:cs typeface="Inter"/>
                <a:sym typeface="Inter"/>
              </a:rPr>
              <a:t>Birla</a:t>
            </a:r>
            <a:r>
              <a:rPr lang="en-US" sz="1800">
                <a:solidFill>
                  <a:srgbClr val="FFFFFF"/>
                </a:solidFill>
                <a:latin typeface="Inter"/>
                <a:ea typeface="Inter"/>
                <a:cs typeface="Inter"/>
                <a:sym typeface="Inter"/>
              </a:rPr>
              <a:t>shtirish: Rekursiyadan qaytgan chap qism, pivot va o‘ng qism birlashtirilib, natijaviy saralangan massiv qaytariladi.</a:t>
            </a:r>
          </a:p>
          <a:p>
            <a:pPr algn="l" marL="388620" indent="-194310" lvl="1">
              <a:lnSpc>
                <a:spcPts val="2520"/>
              </a:lnSpc>
              <a:buFont typeface="Arial"/>
              <a:buChar char="•"/>
            </a:pPr>
          </a:p>
          <a:p>
            <a:pPr algn="l">
              <a:lnSpc>
                <a:spcPts val="252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3687612" cy="1075229"/>
            <a:chOff x="0" y="0"/>
            <a:chExt cx="4916816" cy="1433639"/>
          </a:xfrm>
        </p:grpSpPr>
        <p:grpSp>
          <p:nvGrpSpPr>
            <p:cNvPr name="Group 3" id="3"/>
            <p:cNvGrpSpPr/>
            <p:nvPr/>
          </p:nvGrpSpPr>
          <p:grpSpPr>
            <a:xfrm rot="0">
              <a:off x="0" y="0"/>
              <a:ext cx="4916816" cy="1433639"/>
              <a:chOff x="0" y="0"/>
              <a:chExt cx="971223" cy="283188"/>
            </a:xfrm>
          </p:grpSpPr>
          <p:sp>
            <p:nvSpPr>
              <p:cNvPr name="Freeform 4" id="4"/>
              <p:cNvSpPr/>
              <p:nvPr/>
            </p:nvSpPr>
            <p:spPr>
              <a:xfrm flipH="false" flipV="false" rot="0">
                <a:off x="0" y="0"/>
                <a:ext cx="971223" cy="283188"/>
              </a:xfrm>
              <a:custGeom>
                <a:avLst/>
                <a:gdLst/>
                <a:ahLst/>
                <a:cxnLst/>
                <a:rect r="r" b="b" t="t" l="l"/>
                <a:pathLst>
                  <a:path h="283188" w="971223">
                    <a:moveTo>
                      <a:pt x="107071" y="0"/>
                    </a:moveTo>
                    <a:lnTo>
                      <a:pt x="864151" y="0"/>
                    </a:lnTo>
                    <a:cubicBezTo>
                      <a:pt x="923285" y="0"/>
                      <a:pt x="971223" y="47938"/>
                      <a:pt x="971223" y="107071"/>
                    </a:cubicBezTo>
                    <a:lnTo>
                      <a:pt x="971223" y="176117"/>
                    </a:lnTo>
                    <a:cubicBezTo>
                      <a:pt x="971223" y="204514"/>
                      <a:pt x="959942" y="231748"/>
                      <a:pt x="939862" y="251827"/>
                    </a:cubicBezTo>
                    <a:cubicBezTo>
                      <a:pt x="919783" y="271907"/>
                      <a:pt x="892548" y="283188"/>
                      <a:pt x="864151" y="283188"/>
                    </a:cubicBezTo>
                    <a:lnTo>
                      <a:pt x="107071" y="283188"/>
                    </a:lnTo>
                    <a:cubicBezTo>
                      <a:pt x="47938" y="283188"/>
                      <a:pt x="0" y="235250"/>
                      <a:pt x="0" y="176117"/>
                    </a:cubicBezTo>
                    <a:lnTo>
                      <a:pt x="0" y="107071"/>
                    </a:lnTo>
                    <a:cubicBezTo>
                      <a:pt x="0" y="78674"/>
                      <a:pt x="11281" y="51440"/>
                      <a:pt x="31361" y="31361"/>
                    </a:cubicBezTo>
                    <a:cubicBezTo>
                      <a:pt x="51440" y="11281"/>
                      <a:pt x="78674" y="0"/>
                      <a:pt x="107071"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971223" cy="32128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9775" y="195273"/>
              <a:ext cx="4277266"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grpSp>
        <p:nvGrpSpPr>
          <p:cNvPr name="Group 7" id="7"/>
          <p:cNvGrpSpPr/>
          <p:nvPr/>
        </p:nvGrpSpPr>
        <p:grpSpPr>
          <a:xfrm rot="0">
            <a:off x="15380431" y="1028700"/>
            <a:ext cx="1878869" cy="684704"/>
            <a:chOff x="0" y="0"/>
            <a:chExt cx="2505159" cy="912939"/>
          </a:xfrm>
        </p:grpSpPr>
        <p:grpSp>
          <p:nvGrpSpPr>
            <p:cNvPr name="Group 8" id="8"/>
            <p:cNvGrpSpPr/>
            <p:nvPr/>
          </p:nvGrpSpPr>
          <p:grpSpPr>
            <a:xfrm rot="0">
              <a:off x="0" y="0"/>
              <a:ext cx="2505159" cy="912939"/>
              <a:chOff x="0" y="0"/>
              <a:chExt cx="494846" cy="180334"/>
            </a:xfrm>
          </p:grpSpPr>
          <p:sp>
            <p:nvSpPr>
              <p:cNvPr name="Freeform 9" id="9"/>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0" id="10"/>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06</a:t>
              </a:r>
            </a:p>
          </p:txBody>
        </p:sp>
      </p:grpSp>
      <p:sp>
        <p:nvSpPr>
          <p:cNvPr name="Freeform 12" id="12"/>
          <p:cNvSpPr/>
          <p:nvPr/>
        </p:nvSpPr>
        <p:spPr>
          <a:xfrm flipH="false" flipV="true" rot="0">
            <a:off x="5871486" y="-5987320"/>
            <a:ext cx="6851142" cy="8229600"/>
          </a:xfrm>
          <a:custGeom>
            <a:avLst/>
            <a:gdLst/>
            <a:ahLst/>
            <a:cxnLst/>
            <a:rect r="r" b="b" t="t" l="l"/>
            <a:pathLst>
              <a:path h="8229600" w="6851142">
                <a:moveTo>
                  <a:pt x="0" y="8229600"/>
                </a:moveTo>
                <a:lnTo>
                  <a:pt x="6851142" y="8229600"/>
                </a:lnTo>
                <a:lnTo>
                  <a:pt x="6851142" y="0"/>
                </a:lnTo>
                <a:lnTo>
                  <a:pt x="0" y="0"/>
                </a:lnTo>
                <a:lnTo>
                  <a:pt x="0" y="8229600"/>
                </a:lnTo>
                <a:close/>
              </a:path>
            </a:pathLst>
          </a:custGeom>
          <a:blipFill>
            <a:blip r:embed="rId2"/>
            <a:stretch>
              <a:fillRect l="0" t="0" r="0" b="0"/>
            </a:stretch>
          </a:blipFill>
        </p:spPr>
      </p:sp>
      <p:grpSp>
        <p:nvGrpSpPr>
          <p:cNvPr name="Group 13" id="13"/>
          <p:cNvGrpSpPr/>
          <p:nvPr/>
        </p:nvGrpSpPr>
        <p:grpSpPr>
          <a:xfrm rot="0">
            <a:off x="7987745" y="3223586"/>
            <a:ext cx="8699049" cy="4961312"/>
            <a:chOff x="0" y="0"/>
            <a:chExt cx="675957" cy="385518"/>
          </a:xfrm>
        </p:grpSpPr>
        <p:sp>
          <p:nvSpPr>
            <p:cNvPr name="Freeform 14" id="14"/>
            <p:cNvSpPr/>
            <p:nvPr/>
          </p:nvSpPr>
          <p:spPr>
            <a:xfrm flipH="false" flipV="false" rot="0">
              <a:off x="0" y="0"/>
              <a:ext cx="675957" cy="385518"/>
            </a:xfrm>
            <a:custGeom>
              <a:avLst/>
              <a:gdLst/>
              <a:ahLst/>
              <a:cxnLst/>
              <a:rect r="r" b="b" t="t" l="l"/>
              <a:pathLst>
                <a:path h="385518" w="675957">
                  <a:moveTo>
                    <a:pt x="45389" y="0"/>
                  </a:moveTo>
                  <a:lnTo>
                    <a:pt x="630569" y="0"/>
                  </a:lnTo>
                  <a:cubicBezTo>
                    <a:pt x="642607" y="0"/>
                    <a:pt x="654151" y="4782"/>
                    <a:pt x="662663" y="13294"/>
                  </a:cubicBezTo>
                  <a:cubicBezTo>
                    <a:pt x="671175" y="21806"/>
                    <a:pt x="675957" y="33351"/>
                    <a:pt x="675957" y="45389"/>
                  </a:cubicBezTo>
                  <a:lnTo>
                    <a:pt x="675957" y="340129"/>
                  </a:lnTo>
                  <a:cubicBezTo>
                    <a:pt x="675957" y="352167"/>
                    <a:pt x="671175" y="363711"/>
                    <a:pt x="662663" y="372224"/>
                  </a:cubicBezTo>
                  <a:cubicBezTo>
                    <a:pt x="654151" y="380736"/>
                    <a:pt x="642607" y="385518"/>
                    <a:pt x="630569" y="385518"/>
                  </a:cubicBezTo>
                  <a:lnTo>
                    <a:pt x="45389" y="385518"/>
                  </a:lnTo>
                  <a:cubicBezTo>
                    <a:pt x="33351" y="385518"/>
                    <a:pt x="21806" y="380736"/>
                    <a:pt x="13294" y="372224"/>
                  </a:cubicBezTo>
                  <a:cubicBezTo>
                    <a:pt x="4782" y="363711"/>
                    <a:pt x="0" y="352167"/>
                    <a:pt x="0" y="340129"/>
                  </a:cubicBezTo>
                  <a:lnTo>
                    <a:pt x="0" y="45389"/>
                  </a:lnTo>
                  <a:cubicBezTo>
                    <a:pt x="0" y="33351"/>
                    <a:pt x="4782" y="21806"/>
                    <a:pt x="13294" y="13294"/>
                  </a:cubicBezTo>
                  <a:cubicBezTo>
                    <a:pt x="21806" y="4782"/>
                    <a:pt x="33351" y="0"/>
                    <a:pt x="45389" y="0"/>
                  </a:cubicBezTo>
                  <a:close/>
                </a:path>
              </a:pathLst>
            </a:custGeom>
            <a:blipFill>
              <a:blip r:embed="rId3"/>
              <a:stretch>
                <a:fillRect l="0" t="-20025" r="0" b="-20025"/>
              </a:stretch>
            </a:blipFill>
          </p:spPr>
        </p:sp>
      </p:grpSp>
      <p:grpSp>
        <p:nvGrpSpPr>
          <p:cNvPr name="Group 15" id="15"/>
          <p:cNvGrpSpPr/>
          <p:nvPr/>
        </p:nvGrpSpPr>
        <p:grpSpPr>
          <a:xfrm rot="0">
            <a:off x="7857399" y="3108005"/>
            <a:ext cx="8943380" cy="5176583"/>
            <a:chOff x="0" y="0"/>
            <a:chExt cx="2355458" cy="1363380"/>
          </a:xfrm>
        </p:grpSpPr>
        <p:sp>
          <p:nvSpPr>
            <p:cNvPr name="Freeform 16" id="16"/>
            <p:cNvSpPr/>
            <p:nvPr/>
          </p:nvSpPr>
          <p:spPr>
            <a:xfrm flipH="false" flipV="false" rot="0">
              <a:off x="0" y="0"/>
              <a:ext cx="2355458" cy="1363380"/>
            </a:xfrm>
            <a:custGeom>
              <a:avLst/>
              <a:gdLst/>
              <a:ahLst/>
              <a:cxnLst/>
              <a:rect r="r" b="b" t="t" l="l"/>
              <a:pathLst>
                <a:path h="1363380" w="2355458">
                  <a:moveTo>
                    <a:pt x="44149" y="0"/>
                  </a:moveTo>
                  <a:lnTo>
                    <a:pt x="2311310" y="0"/>
                  </a:lnTo>
                  <a:cubicBezTo>
                    <a:pt x="2323018" y="0"/>
                    <a:pt x="2334248" y="4651"/>
                    <a:pt x="2342527" y="12931"/>
                  </a:cubicBezTo>
                  <a:cubicBezTo>
                    <a:pt x="2350807" y="21210"/>
                    <a:pt x="2355458" y="32440"/>
                    <a:pt x="2355458" y="44149"/>
                  </a:cubicBezTo>
                  <a:lnTo>
                    <a:pt x="2355458" y="1319231"/>
                  </a:lnTo>
                  <a:cubicBezTo>
                    <a:pt x="2355458" y="1330940"/>
                    <a:pt x="2350807" y="1342170"/>
                    <a:pt x="2342527" y="1350449"/>
                  </a:cubicBezTo>
                  <a:cubicBezTo>
                    <a:pt x="2334248" y="1358728"/>
                    <a:pt x="2323018" y="1363380"/>
                    <a:pt x="2311310" y="1363380"/>
                  </a:cubicBezTo>
                  <a:lnTo>
                    <a:pt x="44149" y="1363380"/>
                  </a:lnTo>
                  <a:cubicBezTo>
                    <a:pt x="19766" y="1363380"/>
                    <a:pt x="0" y="1343614"/>
                    <a:pt x="0" y="1319231"/>
                  </a:cubicBezTo>
                  <a:lnTo>
                    <a:pt x="0" y="44149"/>
                  </a:lnTo>
                  <a:cubicBezTo>
                    <a:pt x="0" y="19766"/>
                    <a:pt x="19766" y="0"/>
                    <a:pt x="44149" y="0"/>
                  </a:cubicBezTo>
                  <a:close/>
                </a:path>
              </a:pathLst>
            </a:custGeom>
            <a:solidFill>
              <a:srgbClr val="000000">
                <a:alpha val="0"/>
              </a:srgbClr>
            </a:solidFill>
            <a:ln w="38100" cap="rnd">
              <a:solidFill>
                <a:srgbClr val="FFFFFF"/>
              </a:solidFill>
              <a:prstDash val="solid"/>
              <a:round/>
            </a:ln>
          </p:spPr>
        </p:sp>
        <p:sp>
          <p:nvSpPr>
            <p:cNvPr name="TextBox 17" id="17"/>
            <p:cNvSpPr txBox="true"/>
            <p:nvPr/>
          </p:nvSpPr>
          <p:spPr>
            <a:xfrm>
              <a:off x="0" y="-38100"/>
              <a:ext cx="2355458" cy="1401480"/>
            </a:xfrm>
            <a:prstGeom prst="rect">
              <a:avLst/>
            </a:prstGeom>
          </p:spPr>
          <p:txBody>
            <a:bodyPr anchor="ctr" rtlCol="false" tIns="50800" lIns="50800" bIns="50800" rIns="50800"/>
            <a:lstStyle/>
            <a:p>
              <a:pPr algn="ctr">
                <a:lnSpc>
                  <a:spcPts val="3079"/>
                </a:lnSpc>
              </a:pPr>
            </a:p>
          </p:txBody>
        </p:sp>
      </p:grpSp>
      <p:sp>
        <p:nvSpPr>
          <p:cNvPr name="TextBox 18" id="18"/>
          <p:cNvSpPr txBox="true"/>
          <p:nvPr/>
        </p:nvSpPr>
        <p:spPr>
          <a:xfrm rot="0">
            <a:off x="1028700" y="4268593"/>
            <a:ext cx="6005163" cy="1237152"/>
          </a:xfrm>
          <a:prstGeom prst="rect">
            <a:avLst/>
          </a:prstGeom>
        </p:spPr>
        <p:txBody>
          <a:bodyPr anchor="t" rtlCol="false" tIns="0" lIns="0" bIns="0" rIns="0">
            <a:spAutoFit/>
          </a:bodyPr>
          <a:lstStyle/>
          <a:p>
            <a:pPr algn="l">
              <a:lnSpc>
                <a:spcPts val="4854"/>
              </a:lnSpc>
            </a:pPr>
            <a:r>
              <a:rPr lang="en-US" b="true" sz="4413">
                <a:solidFill>
                  <a:srgbClr val="FFFFFF"/>
                </a:solidFill>
                <a:latin typeface="Inter Semi-Bold"/>
                <a:ea typeface="Inter Semi-Bold"/>
                <a:cs typeface="Inter Semi-Bold"/>
                <a:sym typeface="Inter Semi-Bold"/>
              </a:rPr>
              <a:t>QUICK SORT MURAKKABLIGI</a:t>
            </a:r>
          </a:p>
        </p:txBody>
      </p:sp>
      <p:sp>
        <p:nvSpPr>
          <p:cNvPr name="TextBox 19" id="19"/>
          <p:cNvSpPr txBox="true"/>
          <p:nvPr/>
        </p:nvSpPr>
        <p:spPr>
          <a:xfrm rot="0">
            <a:off x="931923" y="6307388"/>
            <a:ext cx="6101940" cy="28213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Inter"/>
                <a:ea typeface="Inter"/>
                <a:cs typeface="Inter"/>
                <a:sym typeface="Inter"/>
              </a:rPr>
              <a:t>O'rtacha holatda: Har bir bo‘linish O(n) vaqt oladi va bo‘linishlar soni log n ga teng. Shu sababli o'rtacha murakkablik O(n log n).</a:t>
            </a:r>
          </a:p>
          <a:p>
            <a:pPr algn="l" marL="388620" indent="-194310" lvl="1">
              <a:lnSpc>
                <a:spcPts val="2520"/>
              </a:lnSpc>
              <a:spcBef>
                <a:spcPct val="0"/>
              </a:spcBef>
              <a:buFont typeface="Arial"/>
              <a:buChar char="•"/>
            </a:pPr>
            <a:r>
              <a:rPr lang="en-US" sz="1800">
                <a:solidFill>
                  <a:srgbClr val="FFFFFF"/>
                </a:solidFill>
                <a:latin typeface="Inter"/>
                <a:ea typeface="Inter"/>
                <a:cs typeface="Inter"/>
                <a:sym typeface="Inter"/>
              </a:rPr>
              <a:t>Yomon holatda: Agar pivot doimo eng katta yoki eng kichik element tanlansa (masalan, massiv allaqachon tartiblangan bo'lsa), har bir bo‘linishda faqat bitta element ajratiladi, va bu holatda murakkablik O(n²) bo'ladi.</a:t>
            </a:r>
          </a:p>
          <a:p>
            <a:pPr algn="l">
              <a:lnSpc>
                <a:spcPts val="252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895367" y="1028700"/>
            <a:ext cx="4331535" cy="1075229"/>
            <a:chOff x="0" y="0"/>
            <a:chExt cx="5775379" cy="1433639"/>
          </a:xfrm>
        </p:grpSpPr>
        <p:grpSp>
          <p:nvGrpSpPr>
            <p:cNvPr name="Group 3" id="3"/>
            <p:cNvGrpSpPr/>
            <p:nvPr/>
          </p:nvGrpSpPr>
          <p:grpSpPr>
            <a:xfrm rot="0">
              <a:off x="0" y="0"/>
              <a:ext cx="5775379" cy="1433639"/>
              <a:chOff x="0" y="0"/>
              <a:chExt cx="1140816" cy="283188"/>
            </a:xfrm>
          </p:grpSpPr>
          <p:sp>
            <p:nvSpPr>
              <p:cNvPr name="Freeform 4" id="4"/>
              <p:cNvSpPr/>
              <p:nvPr/>
            </p:nvSpPr>
            <p:spPr>
              <a:xfrm flipH="false" flipV="false" rot="0">
                <a:off x="0" y="0"/>
                <a:ext cx="1140816" cy="283188"/>
              </a:xfrm>
              <a:custGeom>
                <a:avLst/>
                <a:gdLst/>
                <a:ahLst/>
                <a:cxnLst/>
                <a:rect r="r" b="b" t="t" l="l"/>
                <a:pathLst>
                  <a:path h="283188" w="1140816">
                    <a:moveTo>
                      <a:pt x="91154" y="0"/>
                    </a:moveTo>
                    <a:lnTo>
                      <a:pt x="1049661" y="0"/>
                    </a:lnTo>
                    <a:cubicBezTo>
                      <a:pt x="1073837" y="0"/>
                      <a:pt x="1097022" y="9604"/>
                      <a:pt x="1114117" y="26698"/>
                    </a:cubicBezTo>
                    <a:cubicBezTo>
                      <a:pt x="1131212" y="43793"/>
                      <a:pt x="1140816" y="66979"/>
                      <a:pt x="1140816" y="91154"/>
                    </a:cubicBezTo>
                    <a:lnTo>
                      <a:pt x="1140816" y="192034"/>
                    </a:lnTo>
                    <a:cubicBezTo>
                      <a:pt x="1140816" y="216209"/>
                      <a:pt x="1131212" y="239395"/>
                      <a:pt x="1114117" y="256490"/>
                    </a:cubicBezTo>
                    <a:cubicBezTo>
                      <a:pt x="1097022" y="273584"/>
                      <a:pt x="1073837" y="283188"/>
                      <a:pt x="1049661" y="283188"/>
                    </a:cubicBezTo>
                    <a:lnTo>
                      <a:pt x="91154" y="283188"/>
                    </a:lnTo>
                    <a:cubicBezTo>
                      <a:pt x="66979" y="283188"/>
                      <a:pt x="43793" y="273584"/>
                      <a:pt x="26698" y="256490"/>
                    </a:cubicBezTo>
                    <a:cubicBezTo>
                      <a:pt x="9604" y="239395"/>
                      <a:pt x="0" y="216209"/>
                      <a:pt x="0" y="192034"/>
                    </a:cubicBezTo>
                    <a:lnTo>
                      <a:pt x="0" y="91154"/>
                    </a:lnTo>
                    <a:cubicBezTo>
                      <a:pt x="0" y="66979"/>
                      <a:pt x="9604" y="43793"/>
                      <a:pt x="26698" y="26698"/>
                    </a:cubicBezTo>
                    <a:cubicBezTo>
                      <a:pt x="43793" y="9604"/>
                      <a:pt x="66979" y="0"/>
                      <a:pt x="91154"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1140816" cy="32128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75613" y="195273"/>
              <a:ext cx="5024153"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sp>
        <p:nvSpPr>
          <p:cNvPr name="Freeform 7" id="7"/>
          <p:cNvSpPr/>
          <p:nvPr/>
        </p:nvSpPr>
        <p:spPr>
          <a:xfrm flipH="false" flipV="false" rot="0">
            <a:off x="0" y="6778483"/>
            <a:ext cx="6851142" cy="8229600"/>
          </a:xfrm>
          <a:custGeom>
            <a:avLst/>
            <a:gdLst/>
            <a:ahLst/>
            <a:cxnLst/>
            <a:rect r="r" b="b" t="t" l="l"/>
            <a:pathLst>
              <a:path h="8229600" w="6851142">
                <a:moveTo>
                  <a:pt x="0" y="0"/>
                </a:moveTo>
                <a:lnTo>
                  <a:pt x="6851142" y="0"/>
                </a:lnTo>
                <a:lnTo>
                  <a:pt x="6851142" y="8229600"/>
                </a:lnTo>
                <a:lnTo>
                  <a:pt x="0" y="8229600"/>
                </a:lnTo>
                <a:lnTo>
                  <a:pt x="0" y="0"/>
                </a:lnTo>
                <a:close/>
              </a:path>
            </a:pathLst>
          </a:custGeom>
          <a:blipFill>
            <a:blip r:embed="rId2"/>
            <a:stretch>
              <a:fillRect l="0" t="0" r="0" b="0"/>
            </a:stretch>
          </a:blipFill>
        </p:spPr>
      </p:sp>
      <p:grpSp>
        <p:nvGrpSpPr>
          <p:cNvPr name="Group 8" id="8"/>
          <p:cNvGrpSpPr/>
          <p:nvPr/>
        </p:nvGrpSpPr>
        <p:grpSpPr>
          <a:xfrm rot="0">
            <a:off x="6348033" y="8915948"/>
            <a:ext cx="1878869" cy="684704"/>
            <a:chOff x="0" y="0"/>
            <a:chExt cx="2505159" cy="912939"/>
          </a:xfrm>
        </p:grpSpPr>
        <p:grpSp>
          <p:nvGrpSpPr>
            <p:cNvPr name="Group 9" id="9"/>
            <p:cNvGrpSpPr/>
            <p:nvPr/>
          </p:nvGrpSpPr>
          <p:grpSpPr>
            <a:xfrm rot="0">
              <a:off x="0" y="0"/>
              <a:ext cx="2505159" cy="912939"/>
              <a:chOff x="0" y="0"/>
              <a:chExt cx="494846" cy="180334"/>
            </a:xfrm>
          </p:grpSpPr>
          <p:sp>
            <p:nvSpPr>
              <p:cNvPr name="Freeform 10" id="10"/>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1" id="11"/>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07</a:t>
              </a:r>
            </a:p>
          </p:txBody>
        </p:sp>
      </p:grpSp>
      <p:grpSp>
        <p:nvGrpSpPr>
          <p:cNvPr name="Group 13" id="13"/>
          <p:cNvGrpSpPr/>
          <p:nvPr/>
        </p:nvGrpSpPr>
        <p:grpSpPr>
          <a:xfrm rot="0">
            <a:off x="9458109" y="2397671"/>
            <a:ext cx="8103618" cy="5655169"/>
            <a:chOff x="0" y="0"/>
            <a:chExt cx="477555" cy="333265"/>
          </a:xfrm>
        </p:grpSpPr>
        <p:sp>
          <p:nvSpPr>
            <p:cNvPr name="Freeform 14" id="14"/>
            <p:cNvSpPr/>
            <p:nvPr/>
          </p:nvSpPr>
          <p:spPr>
            <a:xfrm flipH="false" flipV="false" rot="0">
              <a:off x="0" y="0"/>
              <a:ext cx="477555" cy="333265"/>
            </a:xfrm>
            <a:custGeom>
              <a:avLst/>
              <a:gdLst/>
              <a:ahLst/>
              <a:cxnLst/>
              <a:rect r="r" b="b" t="t" l="l"/>
              <a:pathLst>
                <a:path h="333265" w="477555">
                  <a:moveTo>
                    <a:pt x="48724" y="0"/>
                  </a:moveTo>
                  <a:lnTo>
                    <a:pt x="428831" y="0"/>
                  </a:lnTo>
                  <a:cubicBezTo>
                    <a:pt x="441754" y="0"/>
                    <a:pt x="454147" y="5133"/>
                    <a:pt x="463284" y="14271"/>
                  </a:cubicBezTo>
                  <a:cubicBezTo>
                    <a:pt x="472422" y="23408"/>
                    <a:pt x="477555" y="35801"/>
                    <a:pt x="477555" y="48724"/>
                  </a:cubicBezTo>
                  <a:lnTo>
                    <a:pt x="477555" y="284542"/>
                  </a:lnTo>
                  <a:cubicBezTo>
                    <a:pt x="477555" y="297464"/>
                    <a:pt x="472422" y="309857"/>
                    <a:pt x="463284" y="318994"/>
                  </a:cubicBezTo>
                  <a:cubicBezTo>
                    <a:pt x="454147" y="328132"/>
                    <a:pt x="441754" y="333265"/>
                    <a:pt x="428831" y="333265"/>
                  </a:cubicBezTo>
                  <a:lnTo>
                    <a:pt x="48724" y="333265"/>
                  </a:lnTo>
                  <a:cubicBezTo>
                    <a:pt x="35801" y="333265"/>
                    <a:pt x="23408" y="328132"/>
                    <a:pt x="14271" y="318994"/>
                  </a:cubicBezTo>
                  <a:cubicBezTo>
                    <a:pt x="5133" y="309857"/>
                    <a:pt x="0" y="297464"/>
                    <a:pt x="0" y="284542"/>
                  </a:cubicBezTo>
                  <a:lnTo>
                    <a:pt x="0" y="48724"/>
                  </a:lnTo>
                  <a:cubicBezTo>
                    <a:pt x="0" y="35801"/>
                    <a:pt x="5133" y="23408"/>
                    <a:pt x="14271" y="14271"/>
                  </a:cubicBezTo>
                  <a:cubicBezTo>
                    <a:pt x="23408" y="5133"/>
                    <a:pt x="35801" y="0"/>
                    <a:pt x="48724" y="0"/>
                  </a:cubicBezTo>
                  <a:close/>
                </a:path>
              </a:pathLst>
            </a:custGeom>
            <a:blipFill>
              <a:blip r:embed="rId3"/>
              <a:stretch>
                <a:fillRect l="-11906" t="0" r="-11906" b="0"/>
              </a:stretch>
            </a:blipFill>
          </p:spPr>
        </p:sp>
      </p:grpSp>
      <p:grpSp>
        <p:nvGrpSpPr>
          <p:cNvPr name="Group 15" id="15"/>
          <p:cNvGrpSpPr/>
          <p:nvPr/>
        </p:nvGrpSpPr>
        <p:grpSpPr>
          <a:xfrm rot="0">
            <a:off x="9292368" y="2254312"/>
            <a:ext cx="8435099" cy="5941889"/>
            <a:chOff x="0" y="0"/>
            <a:chExt cx="2221590" cy="1564942"/>
          </a:xfrm>
        </p:grpSpPr>
        <p:sp>
          <p:nvSpPr>
            <p:cNvPr name="Freeform 16" id="16"/>
            <p:cNvSpPr/>
            <p:nvPr/>
          </p:nvSpPr>
          <p:spPr>
            <a:xfrm flipH="false" flipV="false" rot="0">
              <a:off x="0" y="0"/>
              <a:ext cx="2221590" cy="1564942"/>
            </a:xfrm>
            <a:custGeom>
              <a:avLst/>
              <a:gdLst/>
              <a:ahLst/>
              <a:cxnLst/>
              <a:rect r="r" b="b" t="t" l="l"/>
              <a:pathLst>
                <a:path h="1564942" w="2221590">
                  <a:moveTo>
                    <a:pt x="46809" y="0"/>
                  </a:moveTo>
                  <a:lnTo>
                    <a:pt x="2174781" y="0"/>
                  </a:lnTo>
                  <a:cubicBezTo>
                    <a:pt x="2200633" y="0"/>
                    <a:pt x="2221590" y="20957"/>
                    <a:pt x="2221590" y="46809"/>
                  </a:cubicBezTo>
                  <a:lnTo>
                    <a:pt x="2221590" y="1518133"/>
                  </a:lnTo>
                  <a:cubicBezTo>
                    <a:pt x="2221590" y="1543985"/>
                    <a:pt x="2200633" y="1564942"/>
                    <a:pt x="2174781" y="1564942"/>
                  </a:cubicBezTo>
                  <a:lnTo>
                    <a:pt x="46809" y="1564942"/>
                  </a:lnTo>
                  <a:cubicBezTo>
                    <a:pt x="20957" y="1564942"/>
                    <a:pt x="0" y="1543985"/>
                    <a:pt x="0" y="1518133"/>
                  </a:cubicBezTo>
                  <a:lnTo>
                    <a:pt x="0" y="46809"/>
                  </a:lnTo>
                  <a:cubicBezTo>
                    <a:pt x="0" y="20957"/>
                    <a:pt x="20957" y="0"/>
                    <a:pt x="46809" y="0"/>
                  </a:cubicBezTo>
                  <a:close/>
                </a:path>
              </a:pathLst>
            </a:custGeom>
            <a:solidFill>
              <a:srgbClr val="000000">
                <a:alpha val="0"/>
              </a:srgbClr>
            </a:solidFill>
            <a:ln w="38100" cap="rnd">
              <a:solidFill>
                <a:srgbClr val="FFFFFF"/>
              </a:solidFill>
              <a:prstDash val="solid"/>
              <a:round/>
            </a:ln>
          </p:spPr>
        </p:sp>
        <p:sp>
          <p:nvSpPr>
            <p:cNvPr name="TextBox 17" id="17"/>
            <p:cNvSpPr txBox="true"/>
            <p:nvPr/>
          </p:nvSpPr>
          <p:spPr>
            <a:xfrm>
              <a:off x="0" y="-38100"/>
              <a:ext cx="2221590" cy="1603042"/>
            </a:xfrm>
            <a:prstGeom prst="rect">
              <a:avLst/>
            </a:prstGeom>
          </p:spPr>
          <p:txBody>
            <a:bodyPr anchor="ctr" rtlCol="false" tIns="50800" lIns="50800" bIns="50800" rIns="50800"/>
            <a:lstStyle/>
            <a:p>
              <a:pPr algn="ctr">
                <a:lnSpc>
                  <a:spcPts val="3079"/>
                </a:lnSpc>
              </a:pPr>
            </a:p>
          </p:txBody>
        </p:sp>
      </p:grpSp>
      <p:sp>
        <p:nvSpPr>
          <p:cNvPr name="TextBox 18" id="18"/>
          <p:cNvSpPr txBox="true"/>
          <p:nvPr/>
        </p:nvSpPr>
        <p:spPr>
          <a:xfrm rot="0">
            <a:off x="924945" y="3846526"/>
            <a:ext cx="7810714" cy="716452"/>
          </a:xfrm>
          <a:prstGeom prst="rect">
            <a:avLst/>
          </a:prstGeom>
        </p:spPr>
        <p:txBody>
          <a:bodyPr anchor="t" rtlCol="false" tIns="0" lIns="0" bIns="0" rIns="0">
            <a:spAutoFit/>
          </a:bodyPr>
          <a:lstStyle/>
          <a:p>
            <a:pPr algn="r">
              <a:lnSpc>
                <a:spcPts val="5404"/>
              </a:lnSpc>
            </a:pPr>
            <a:r>
              <a:rPr lang="en-US" b="true" sz="4913">
                <a:solidFill>
                  <a:srgbClr val="FFFFFF"/>
                </a:solidFill>
                <a:latin typeface="Inter Semi-Bold"/>
                <a:ea typeface="Inter Semi-Bold"/>
                <a:cs typeface="Inter Semi-Bold"/>
                <a:sym typeface="Inter Semi-Bold"/>
              </a:rPr>
              <a:t>PIVOTNI TANLASH</a:t>
            </a:r>
          </a:p>
        </p:txBody>
      </p:sp>
      <p:sp>
        <p:nvSpPr>
          <p:cNvPr name="TextBox 19" id="19"/>
          <p:cNvSpPr txBox="true"/>
          <p:nvPr/>
        </p:nvSpPr>
        <p:spPr>
          <a:xfrm rot="0">
            <a:off x="1887467" y="5105400"/>
            <a:ext cx="6601773" cy="4392930"/>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Pivot tanlash: Dastlab massivdan bir pivot element tanlanadi. Pivot elementni tanlash usullari turlicha bo'lishi mumkin:</a:t>
            </a:r>
          </a:p>
          <a:p>
            <a:pPr algn="l" marL="388620" indent="-194310" lvl="1">
              <a:lnSpc>
                <a:spcPts val="2520"/>
              </a:lnSpc>
              <a:buFont typeface="Arial"/>
              <a:buChar char="•"/>
            </a:pPr>
            <a:r>
              <a:rPr lang="en-US" sz="1800">
                <a:solidFill>
                  <a:srgbClr val="FFFFFF"/>
                </a:solidFill>
                <a:latin typeface="Inter"/>
                <a:ea typeface="Inter"/>
                <a:cs typeface="Inter"/>
                <a:sym typeface="Inter"/>
              </a:rPr>
              <a:t>Birinchi elementni pivot sifatida olish.</a:t>
            </a:r>
          </a:p>
          <a:p>
            <a:pPr algn="l" marL="388620" indent="-194310" lvl="1">
              <a:lnSpc>
                <a:spcPts val="2520"/>
              </a:lnSpc>
              <a:buFont typeface="Arial"/>
              <a:buChar char="•"/>
            </a:pPr>
            <a:r>
              <a:rPr lang="en-US" sz="1800">
                <a:solidFill>
                  <a:srgbClr val="FFFFFF"/>
                </a:solidFill>
                <a:latin typeface="Inter"/>
                <a:ea typeface="Inter"/>
                <a:cs typeface="Inter"/>
                <a:sym typeface="Inter"/>
              </a:rPr>
              <a:t>Oxirgi elementni pivot sifatida olish.</a:t>
            </a:r>
          </a:p>
          <a:p>
            <a:pPr algn="l" marL="388620" indent="-194310" lvl="1">
              <a:lnSpc>
                <a:spcPts val="2520"/>
              </a:lnSpc>
              <a:buFont typeface="Arial"/>
              <a:buChar char="•"/>
            </a:pPr>
            <a:r>
              <a:rPr lang="en-US" sz="1800">
                <a:solidFill>
                  <a:srgbClr val="FFFFFF"/>
                </a:solidFill>
                <a:latin typeface="Inter"/>
                <a:ea typeface="Inter"/>
                <a:cs typeface="Inter"/>
                <a:sym typeface="Inter"/>
              </a:rPr>
              <a:t>Tasodifiy elementni pivot sifatida olish.</a:t>
            </a:r>
          </a:p>
          <a:p>
            <a:pPr algn="l" marL="388620" indent="-194310" lvl="1">
              <a:lnSpc>
                <a:spcPts val="2520"/>
              </a:lnSpc>
              <a:buFont typeface="Arial"/>
              <a:buChar char="•"/>
            </a:pPr>
            <a:r>
              <a:rPr lang="en-US" sz="1800">
                <a:solidFill>
                  <a:srgbClr val="FFFFFF"/>
                </a:solidFill>
                <a:latin typeface="Inter"/>
                <a:ea typeface="Inter"/>
                <a:cs typeface="Inter"/>
                <a:sym typeface="Inter"/>
              </a:rPr>
              <a:t>Median elementni pivot sifatida olish (yanada samaradorlik uchun).</a:t>
            </a:r>
          </a:p>
          <a:p>
            <a:pPr algn="l" marL="388620" indent="-194310" lvl="1">
              <a:lnSpc>
                <a:spcPts val="2520"/>
              </a:lnSpc>
              <a:buFont typeface="Arial"/>
              <a:buChar char="•"/>
            </a:pPr>
          </a:p>
          <a:p>
            <a:pPr algn="l">
              <a:lnSpc>
                <a:spcPts val="2520"/>
              </a:lnSpc>
            </a:pPr>
            <a:r>
              <a:rPr lang="en-US" sz="1800">
                <a:solidFill>
                  <a:srgbClr val="FFFFFF"/>
                </a:solidFill>
                <a:latin typeface="Inter"/>
                <a:ea typeface="Inter"/>
                <a:cs typeface="Inter"/>
                <a:sym typeface="Inter"/>
              </a:rPr>
              <a:t>Massivni bo'lish: Massivdagi elementlar pivotga qarab ikkita guruhga ajratiladi:</a:t>
            </a:r>
          </a:p>
          <a:p>
            <a:pPr algn="l" marL="388620" indent="-194310" lvl="1">
              <a:lnSpc>
                <a:spcPts val="2520"/>
              </a:lnSpc>
              <a:buFont typeface="Arial"/>
              <a:buChar char="•"/>
            </a:pPr>
            <a:r>
              <a:rPr lang="en-US" sz="1800">
                <a:solidFill>
                  <a:srgbClr val="FFFFFF"/>
                </a:solidFill>
                <a:latin typeface="Inter"/>
                <a:ea typeface="Inter"/>
                <a:cs typeface="Inter"/>
                <a:sym typeface="Inter"/>
              </a:rPr>
              <a:t>Chap qism: Pivotdan kichik bo‘lgan elementlar.</a:t>
            </a:r>
          </a:p>
          <a:p>
            <a:pPr algn="l" marL="388620" indent="-194310" lvl="1">
              <a:lnSpc>
                <a:spcPts val="2520"/>
              </a:lnSpc>
              <a:buFont typeface="Arial"/>
              <a:buChar char="•"/>
            </a:pPr>
            <a:r>
              <a:rPr lang="en-US" sz="1800">
                <a:solidFill>
                  <a:srgbClr val="FFFFFF"/>
                </a:solidFill>
                <a:latin typeface="Inter"/>
                <a:ea typeface="Inter"/>
                <a:cs typeface="Inter"/>
                <a:sym typeface="Inter"/>
              </a:rPr>
              <a:t>O'ng qism: Pivotdan katta bo‘lgan elementlar.</a:t>
            </a:r>
          </a:p>
          <a:p>
            <a:pPr algn="l">
              <a:lnSpc>
                <a:spcPts val="2520"/>
              </a:lnSpc>
            </a:pPr>
          </a:p>
          <a:p>
            <a:pPr algn="r">
              <a:lnSpc>
                <a:spcPts val="2520"/>
              </a:lnSpc>
              <a:spcBef>
                <a:spcPct val="0"/>
              </a:spcBef>
            </a:pPr>
            <a:r>
              <a:rPr lang="en-US" sz="1800">
                <a:solidFill>
                  <a:srgbClr val="FFFFFF"/>
                </a:solidFill>
                <a:latin typeface="Inter"/>
                <a:ea typeface="Inter"/>
                <a:cs typeface="Inter"/>
                <a:sym typeface="Inter"/>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7300194" y="1028700"/>
            <a:ext cx="3687612" cy="1075229"/>
            <a:chOff x="0" y="0"/>
            <a:chExt cx="4916816" cy="1433639"/>
          </a:xfrm>
        </p:grpSpPr>
        <p:grpSp>
          <p:nvGrpSpPr>
            <p:cNvPr name="Group 3" id="3"/>
            <p:cNvGrpSpPr/>
            <p:nvPr/>
          </p:nvGrpSpPr>
          <p:grpSpPr>
            <a:xfrm rot="0">
              <a:off x="0" y="0"/>
              <a:ext cx="4916816" cy="1433639"/>
              <a:chOff x="0" y="0"/>
              <a:chExt cx="971223" cy="283188"/>
            </a:xfrm>
          </p:grpSpPr>
          <p:sp>
            <p:nvSpPr>
              <p:cNvPr name="Freeform 4" id="4"/>
              <p:cNvSpPr/>
              <p:nvPr/>
            </p:nvSpPr>
            <p:spPr>
              <a:xfrm flipH="false" flipV="false" rot="0">
                <a:off x="0" y="0"/>
                <a:ext cx="971223" cy="283188"/>
              </a:xfrm>
              <a:custGeom>
                <a:avLst/>
                <a:gdLst/>
                <a:ahLst/>
                <a:cxnLst/>
                <a:rect r="r" b="b" t="t" l="l"/>
                <a:pathLst>
                  <a:path h="283188" w="971223">
                    <a:moveTo>
                      <a:pt x="107071" y="0"/>
                    </a:moveTo>
                    <a:lnTo>
                      <a:pt x="864151" y="0"/>
                    </a:lnTo>
                    <a:cubicBezTo>
                      <a:pt x="923285" y="0"/>
                      <a:pt x="971223" y="47938"/>
                      <a:pt x="971223" y="107071"/>
                    </a:cubicBezTo>
                    <a:lnTo>
                      <a:pt x="971223" y="176117"/>
                    </a:lnTo>
                    <a:cubicBezTo>
                      <a:pt x="971223" y="204514"/>
                      <a:pt x="959942" y="231748"/>
                      <a:pt x="939862" y="251827"/>
                    </a:cubicBezTo>
                    <a:cubicBezTo>
                      <a:pt x="919783" y="271907"/>
                      <a:pt x="892548" y="283188"/>
                      <a:pt x="864151" y="283188"/>
                    </a:cubicBezTo>
                    <a:lnTo>
                      <a:pt x="107071" y="283188"/>
                    </a:lnTo>
                    <a:cubicBezTo>
                      <a:pt x="47938" y="283188"/>
                      <a:pt x="0" y="235250"/>
                      <a:pt x="0" y="176117"/>
                    </a:cubicBezTo>
                    <a:lnTo>
                      <a:pt x="0" y="107071"/>
                    </a:lnTo>
                    <a:cubicBezTo>
                      <a:pt x="0" y="78674"/>
                      <a:pt x="11281" y="51440"/>
                      <a:pt x="31361" y="31361"/>
                    </a:cubicBezTo>
                    <a:cubicBezTo>
                      <a:pt x="51440" y="11281"/>
                      <a:pt x="78674" y="0"/>
                      <a:pt x="107071" y="0"/>
                    </a:cubicBezTo>
                    <a:close/>
                  </a:path>
                </a:pathLst>
              </a:custGeom>
              <a:solidFill>
                <a:srgbClr val="000000">
                  <a:alpha val="0"/>
                </a:srgbClr>
              </a:solidFill>
              <a:ln w="38100" cap="rnd">
                <a:solidFill>
                  <a:srgbClr val="FFFFFF"/>
                </a:solidFill>
                <a:prstDash val="solid"/>
                <a:round/>
              </a:ln>
            </p:spPr>
          </p:sp>
          <p:sp>
            <p:nvSpPr>
              <p:cNvPr name="TextBox 5" id="5"/>
              <p:cNvSpPr txBox="true"/>
              <p:nvPr/>
            </p:nvSpPr>
            <p:spPr>
              <a:xfrm>
                <a:off x="0" y="-38100"/>
                <a:ext cx="971223" cy="32128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9775" y="195273"/>
              <a:ext cx="4277266"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grpSp>
      <p:grpSp>
        <p:nvGrpSpPr>
          <p:cNvPr name="Group 7" id="7"/>
          <p:cNvGrpSpPr/>
          <p:nvPr/>
        </p:nvGrpSpPr>
        <p:grpSpPr>
          <a:xfrm rot="0">
            <a:off x="8204566" y="8573596"/>
            <a:ext cx="1878869" cy="684704"/>
            <a:chOff x="0" y="0"/>
            <a:chExt cx="2505159" cy="912939"/>
          </a:xfrm>
        </p:grpSpPr>
        <p:grpSp>
          <p:nvGrpSpPr>
            <p:cNvPr name="Group 8" id="8"/>
            <p:cNvGrpSpPr/>
            <p:nvPr/>
          </p:nvGrpSpPr>
          <p:grpSpPr>
            <a:xfrm rot="0">
              <a:off x="0" y="0"/>
              <a:ext cx="2505159" cy="912939"/>
              <a:chOff x="0" y="0"/>
              <a:chExt cx="494846" cy="180334"/>
            </a:xfrm>
          </p:grpSpPr>
          <p:sp>
            <p:nvSpPr>
              <p:cNvPr name="Freeform 9" id="9"/>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10" id="10"/>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4799" y="195273"/>
              <a:ext cx="2375561" cy="484293"/>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08</a:t>
              </a:r>
            </a:p>
          </p:txBody>
        </p:sp>
      </p:grpSp>
      <p:sp>
        <p:nvSpPr>
          <p:cNvPr name="TextBox 12" id="12"/>
          <p:cNvSpPr txBox="true"/>
          <p:nvPr/>
        </p:nvSpPr>
        <p:spPr>
          <a:xfrm rot="0">
            <a:off x="4125138" y="2434276"/>
            <a:ext cx="11325571" cy="1585767"/>
          </a:xfrm>
          <a:prstGeom prst="rect">
            <a:avLst/>
          </a:prstGeom>
        </p:spPr>
        <p:txBody>
          <a:bodyPr anchor="t" rtlCol="false" tIns="0" lIns="0" bIns="0" rIns="0">
            <a:spAutoFit/>
          </a:bodyPr>
          <a:lstStyle/>
          <a:p>
            <a:pPr algn="ctr">
              <a:lnSpc>
                <a:spcPts val="6174"/>
              </a:lnSpc>
            </a:pPr>
            <a:r>
              <a:rPr lang="en-US" b="true" sz="5613">
                <a:solidFill>
                  <a:srgbClr val="FFFFFF"/>
                </a:solidFill>
                <a:latin typeface="Inter Semi-Bold"/>
                <a:ea typeface="Inter Semi-Bold"/>
                <a:cs typeface="Inter Semi-Bold"/>
                <a:sym typeface="Inter Semi-Bold"/>
              </a:rPr>
              <a:t>QO’SHIMCHA O’RGANISH UCHUN MANBALAR</a:t>
            </a:r>
          </a:p>
        </p:txBody>
      </p:sp>
      <p:sp>
        <p:nvSpPr>
          <p:cNvPr name="Freeform 13" id="13"/>
          <p:cNvSpPr/>
          <p:nvPr/>
        </p:nvSpPr>
        <p:spPr>
          <a:xfrm flipH="true" flipV="false" rot="0">
            <a:off x="-2262704" y="6735995"/>
            <a:ext cx="6851142" cy="8229600"/>
          </a:xfrm>
          <a:custGeom>
            <a:avLst/>
            <a:gdLst/>
            <a:ahLst/>
            <a:cxnLst/>
            <a:rect r="r" b="b" t="t" l="l"/>
            <a:pathLst>
              <a:path h="8229600" w="6851142">
                <a:moveTo>
                  <a:pt x="6851142" y="0"/>
                </a:moveTo>
                <a:lnTo>
                  <a:pt x="0" y="0"/>
                </a:lnTo>
                <a:lnTo>
                  <a:pt x="0" y="8229600"/>
                </a:lnTo>
                <a:lnTo>
                  <a:pt x="6851142" y="8229600"/>
                </a:lnTo>
                <a:lnTo>
                  <a:pt x="6851142" y="0"/>
                </a:lnTo>
                <a:close/>
              </a:path>
            </a:pathLst>
          </a:custGeom>
          <a:blipFill>
            <a:blip r:embed="rId2"/>
            <a:stretch>
              <a:fillRect l="0" t="0" r="0" b="0"/>
            </a:stretch>
          </a:blipFill>
        </p:spPr>
      </p:sp>
      <p:sp>
        <p:nvSpPr>
          <p:cNvPr name="Freeform 14" id="14"/>
          <p:cNvSpPr/>
          <p:nvPr/>
        </p:nvSpPr>
        <p:spPr>
          <a:xfrm flipH="true" flipV="false" rot="0">
            <a:off x="13699562" y="-4678595"/>
            <a:ext cx="6851142" cy="8229600"/>
          </a:xfrm>
          <a:custGeom>
            <a:avLst/>
            <a:gdLst/>
            <a:ahLst/>
            <a:cxnLst/>
            <a:rect r="r" b="b" t="t" l="l"/>
            <a:pathLst>
              <a:path h="8229600" w="6851142">
                <a:moveTo>
                  <a:pt x="6851142" y="0"/>
                </a:moveTo>
                <a:lnTo>
                  <a:pt x="0" y="0"/>
                </a:lnTo>
                <a:lnTo>
                  <a:pt x="0" y="8229600"/>
                </a:lnTo>
                <a:lnTo>
                  <a:pt x="6851142" y="8229600"/>
                </a:lnTo>
                <a:lnTo>
                  <a:pt x="6851142" y="0"/>
                </a:lnTo>
                <a:close/>
              </a:path>
            </a:pathLst>
          </a:custGeom>
          <a:blipFill>
            <a:blip r:embed="rId2"/>
            <a:stretch>
              <a:fillRect l="0" t="0" r="0" b="0"/>
            </a:stretch>
          </a:blipFill>
        </p:spPr>
      </p:sp>
      <p:grpSp>
        <p:nvGrpSpPr>
          <p:cNvPr name="Group 15" id="15"/>
          <p:cNvGrpSpPr/>
          <p:nvPr/>
        </p:nvGrpSpPr>
        <p:grpSpPr>
          <a:xfrm rot="0">
            <a:off x="14983121" y="8615455"/>
            <a:ext cx="2276179" cy="600986"/>
            <a:chOff x="0" y="0"/>
            <a:chExt cx="3034906" cy="801314"/>
          </a:xfrm>
        </p:grpSpPr>
        <p:sp>
          <p:nvSpPr>
            <p:cNvPr name="Freeform 16" id="16"/>
            <p:cNvSpPr/>
            <p:nvPr/>
          </p:nvSpPr>
          <p:spPr>
            <a:xfrm flipH="false" flipV="false" rot="0">
              <a:off x="0" y="0"/>
              <a:ext cx="801314" cy="801314"/>
            </a:xfrm>
            <a:custGeom>
              <a:avLst/>
              <a:gdLst/>
              <a:ahLst/>
              <a:cxnLst/>
              <a:rect r="r" b="b" t="t" l="l"/>
              <a:pathLst>
                <a:path h="801314" w="801314">
                  <a:moveTo>
                    <a:pt x="0" y="0"/>
                  </a:moveTo>
                  <a:lnTo>
                    <a:pt x="801314" y="0"/>
                  </a:lnTo>
                  <a:lnTo>
                    <a:pt x="801314" y="801314"/>
                  </a:lnTo>
                  <a:lnTo>
                    <a:pt x="0" y="801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116796" y="0"/>
              <a:ext cx="801314" cy="801314"/>
            </a:xfrm>
            <a:custGeom>
              <a:avLst/>
              <a:gdLst/>
              <a:ahLst/>
              <a:cxnLst/>
              <a:rect r="r" b="b" t="t" l="l"/>
              <a:pathLst>
                <a:path h="801314" w="801314">
                  <a:moveTo>
                    <a:pt x="0" y="0"/>
                  </a:moveTo>
                  <a:lnTo>
                    <a:pt x="801314" y="0"/>
                  </a:lnTo>
                  <a:lnTo>
                    <a:pt x="801314" y="801314"/>
                  </a:lnTo>
                  <a:lnTo>
                    <a:pt x="0" y="801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2233592" y="0"/>
              <a:ext cx="801314" cy="801314"/>
            </a:xfrm>
            <a:custGeom>
              <a:avLst/>
              <a:gdLst/>
              <a:ahLst/>
              <a:cxnLst/>
              <a:rect r="r" b="b" t="t" l="l"/>
              <a:pathLst>
                <a:path h="801314" w="801314">
                  <a:moveTo>
                    <a:pt x="0" y="0"/>
                  </a:moveTo>
                  <a:lnTo>
                    <a:pt x="801314" y="0"/>
                  </a:lnTo>
                  <a:lnTo>
                    <a:pt x="801314" y="801314"/>
                  </a:lnTo>
                  <a:lnTo>
                    <a:pt x="0" y="801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19" id="19"/>
          <p:cNvGrpSpPr/>
          <p:nvPr/>
        </p:nvGrpSpPr>
        <p:grpSpPr>
          <a:xfrm rot="0">
            <a:off x="1028700" y="1070559"/>
            <a:ext cx="2276179" cy="600986"/>
            <a:chOff x="0" y="0"/>
            <a:chExt cx="3034906" cy="801314"/>
          </a:xfrm>
        </p:grpSpPr>
        <p:sp>
          <p:nvSpPr>
            <p:cNvPr name="Freeform 20" id="20"/>
            <p:cNvSpPr/>
            <p:nvPr/>
          </p:nvSpPr>
          <p:spPr>
            <a:xfrm flipH="false" flipV="false" rot="0">
              <a:off x="0" y="0"/>
              <a:ext cx="801314" cy="801314"/>
            </a:xfrm>
            <a:custGeom>
              <a:avLst/>
              <a:gdLst/>
              <a:ahLst/>
              <a:cxnLst/>
              <a:rect r="r" b="b" t="t" l="l"/>
              <a:pathLst>
                <a:path h="801314" w="801314">
                  <a:moveTo>
                    <a:pt x="0" y="0"/>
                  </a:moveTo>
                  <a:lnTo>
                    <a:pt x="801314" y="0"/>
                  </a:lnTo>
                  <a:lnTo>
                    <a:pt x="801314" y="801314"/>
                  </a:lnTo>
                  <a:lnTo>
                    <a:pt x="0" y="801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116796" y="0"/>
              <a:ext cx="801314" cy="801314"/>
            </a:xfrm>
            <a:custGeom>
              <a:avLst/>
              <a:gdLst/>
              <a:ahLst/>
              <a:cxnLst/>
              <a:rect r="r" b="b" t="t" l="l"/>
              <a:pathLst>
                <a:path h="801314" w="801314">
                  <a:moveTo>
                    <a:pt x="0" y="0"/>
                  </a:moveTo>
                  <a:lnTo>
                    <a:pt x="801314" y="0"/>
                  </a:lnTo>
                  <a:lnTo>
                    <a:pt x="801314" y="801314"/>
                  </a:lnTo>
                  <a:lnTo>
                    <a:pt x="0" y="801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2233592" y="0"/>
              <a:ext cx="801314" cy="801314"/>
            </a:xfrm>
            <a:custGeom>
              <a:avLst/>
              <a:gdLst/>
              <a:ahLst/>
              <a:cxnLst/>
              <a:rect r="r" b="b" t="t" l="l"/>
              <a:pathLst>
                <a:path h="801314" w="801314">
                  <a:moveTo>
                    <a:pt x="0" y="0"/>
                  </a:moveTo>
                  <a:lnTo>
                    <a:pt x="801314" y="0"/>
                  </a:lnTo>
                  <a:lnTo>
                    <a:pt x="801314" y="801314"/>
                  </a:lnTo>
                  <a:lnTo>
                    <a:pt x="0" y="801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23" id="23"/>
          <p:cNvSpPr txBox="true"/>
          <p:nvPr/>
        </p:nvSpPr>
        <p:spPr>
          <a:xfrm rot="0">
            <a:off x="4355252" y="5105400"/>
            <a:ext cx="7138499" cy="2821305"/>
          </a:xfrm>
          <a:prstGeom prst="rect">
            <a:avLst/>
          </a:prstGeom>
        </p:spPr>
        <p:txBody>
          <a:bodyPr anchor="t" rtlCol="false" tIns="0" lIns="0" bIns="0" rIns="0">
            <a:spAutoFit/>
          </a:bodyPr>
          <a:lstStyle/>
          <a:p>
            <a:pPr algn="ctr">
              <a:lnSpc>
                <a:spcPts val="2520"/>
              </a:lnSpc>
            </a:pPr>
            <a:r>
              <a:rPr lang="en-US" sz="1800">
                <a:solidFill>
                  <a:srgbClr val="FFFFFF"/>
                </a:solidFill>
                <a:latin typeface="Inter"/>
                <a:ea typeface="Inter"/>
                <a:cs typeface="Inter"/>
                <a:sym typeface="Inter"/>
              </a:rPr>
              <a:t>Dars bo’yicha</a:t>
            </a:r>
          </a:p>
          <a:p>
            <a:pPr algn="l">
              <a:lnSpc>
                <a:spcPts val="2520"/>
              </a:lnSpc>
            </a:pPr>
            <a:r>
              <a:rPr lang="en-US" sz="1800">
                <a:solidFill>
                  <a:srgbClr val="FFFFFF"/>
                </a:solidFill>
                <a:latin typeface="Inter"/>
                <a:ea typeface="Inter"/>
                <a:cs typeface="Inter"/>
                <a:sym typeface="Inter"/>
              </a:rPr>
              <a:t>1. </a:t>
            </a:r>
            <a:r>
              <a:rPr lang="en-US" sz="1800" u="sng">
                <a:solidFill>
                  <a:srgbClr val="FFFFFF"/>
                </a:solidFill>
                <a:latin typeface="Inter"/>
                <a:ea typeface="Inter"/>
                <a:cs typeface="Inter"/>
                <a:sym typeface="Inter"/>
                <a:hlinkClick r:id="rId5" tooltip="https://youtu.be/WprjBK0p6rw"/>
              </a:rPr>
              <a:t>Quick Sort Algorithm</a:t>
            </a:r>
          </a:p>
          <a:p>
            <a:pPr algn="l">
              <a:lnSpc>
                <a:spcPts val="2520"/>
              </a:lnSpc>
            </a:pPr>
            <a:r>
              <a:rPr lang="en-US" sz="1800">
                <a:solidFill>
                  <a:srgbClr val="FFFFFF"/>
                </a:solidFill>
                <a:latin typeface="Inter"/>
                <a:ea typeface="Inter"/>
                <a:cs typeface="Inter"/>
                <a:sym typeface="Inter"/>
              </a:rPr>
              <a:t>2. </a:t>
            </a:r>
            <a:r>
              <a:rPr lang="en-US" sz="1800" u="sng">
                <a:solidFill>
                  <a:srgbClr val="FFFFFF"/>
                </a:solidFill>
                <a:latin typeface="Inter"/>
                <a:ea typeface="Inter"/>
                <a:cs typeface="Inter"/>
                <a:sym typeface="Inter"/>
                <a:hlinkClick r:id="rId6" tooltip="https://youtu.be/MZaf_9IZCrc"/>
              </a:rPr>
              <a:t>Quicksort: Partitioning an array</a:t>
            </a:r>
          </a:p>
          <a:p>
            <a:pPr algn="l">
              <a:lnSpc>
                <a:spcPts val="2520"/>
              </a:lnSpc>
            </a:pPr>
            <a:r>
              <a:rPr lang="en-US" sz="1800">
                <a:solidFill>
                  <a:srgbClr val="FFFFFF"/>
                </a:solidFill>
                <a:latin typeface="Inter"/>
                <a:ea typeface="Inter"/>
                <a:cs typeface="Inter"/>
                <a:sym typeface="Inter"/>
              </a:rPr>
              <a:t>3. </a:t>
            </a:r>
            <a:r>
              <a:rPr lang="en-US" sz="1800" u="sng">
                <a:solidFill>
                  <a:srgbClr val="FFFFFF"/>
                </a:solidFill>
                <a:latin typeface="Inter"/>
                <a:ea typeface="Inter"/>
                <a:cs typeface="Inter"/>
                <a:sym typeface="Inter"/>
                <a:hlinkClick r:id="rId7" tooltip="https://youtu.be/Vtckgz38QHs"/>
              </a:rPr>
              <a:t>Learn Quick Sort in 13 minutes</a:t>
            </a:r>
            <a:r>
              <a:rPr lang="en-US" sz="1800">
                <a:solidFill>
                  <a:srgbClr val="FFFFFF"/>
                </a:solidFill>
                <a:latin typeface="Inter"/>
                <a:ea typeface="Inter"/>
                <a:cs typeface="Inter"/>
                <a:sym typeface="Inter"/>
              </a:rPr>
              <a:t> </a:t>
            </a:r>
          </a:p>
          <a:p>
            <a:pPr algn="l">
              <a:lnSpc>
                <a:spcPts val="2520"/>
              </a:lnSpc>
            </a:pPr>
            <a:r>
              <a:rPr lang="en-US" sz="1800">
                <a:solidFill>
                  <a:srgbClr val="FFFFFF"/>
                </a:solidFill>
                <a:latin typeface="Inter"/>
                <a:ea typeface="Inter"/>
                <a:cs typeface="Inter"/>
                <a:sym typeface="Inter"/>
              </a:rPr>
              <a:t>4. </a:t>
            </a:r>
            <a:r>
              <a:rPr lang="en-US" sz="1800" u="sng">
                <a:solidFill>
                  <a:srgbClr val="FFFFFF"/>
                </a:solidFill>
                <a:latin typeface="Inter"/>
                <a:ea typeface="Inter"/>
                <a:cs typeface="Inter"/>
                <a:sym typeface="Inter"/>
                <a:hlinkClick r:id="rId8" tooltip="https://youtu.be/huHT1DI2GCg"/>
              </a:rPr>
              <a:t>Quicksort algoritmi</a:t>
            </a:r>
          </a:p>
          <a:p>
            <a:pPr algn="l">
              <a:lnSpc>
                <a:spcPts val="2520"/>
              </a:lnSpc>
            </a:pPr>
            <a:r>
              <a:rPr lang="en-US" sz="1800">
                <a:solidFill>
                  <a:srgbClr val="FFFFFF"/>
                </a:solidFill>
                <a:latin typeface="Inter"/>
                <a:ea typeface="Inter"/>
                <a:cs typeface="Inter"/>
                <a:sym typeface="Inter"/>
              </a:rPr>
              <a:t>5. </a:t>
            </a:r>
            <a:r>
              <a:rPr lang="en-US" sz="1800" u="sng">
                <a:solidFill>
                  <a:srgbClr val="FFFFFF"/>
                </a:solidFill>
                <a:latin typeface="Inter"/>
                <a:ea typeface="Inter"/>
                <a:cs typeface="Inter"/>
                <a:sym typeface="Inter"/>
                <a:hlinkClick r:id="rId9" tooltip="https://youtu.be/PgBzjlCcFvc"/>
              </a:rPr>
              <a:t>QUICK SORT | Sorting Algorithms | DSA | GeeksforGeeks</a:t>
            </a:r>
          </a:p>
          <a:p>
            <a:pPr algn="l">
              <a:lnSpc>
                <a:spcPts val="2520"/>
              </a:lnSpc>
            </a:pPr>
            <a:r>
              <a:rPr lang="en-US" sz="1800">
                <a:solidFill>
                  <a:srgbClr val="FFFFFF"/>
                </a:solidFill>
                <a:latin typeface="Inter"/>
                <a:ea typeface="Inter"/>
                <a:cs typeface="Inter"/>
                <a:sym typeface="Inter"/>
              </a:rPr>
              <a:t>6. grokking algoritm</a:t>
            </a:r>
          </a:p>
          <a:p>
            <a:pPr algn="l">
              <a:lnSpc>
                <a:spcPts val="2520"/>
              </a:lnSpc>
            </a:pPr>
          </a:p>
          <a:p>
            <a:pPr algn="l">
              <a:lnSpc>
                <a:spcPts val="252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21388" y="1028700"/>
            <a:ext cx="3687612" cy="1104370"/>
            <a:chOff x="0" y="0"/>
            <a:chExt cx="971223" cy="290863"/>
          </a:xfrm>
        </p:grpSpPr>
        <p:sp>
          <p:nvSpPr>
            <p:cNvPr name="Freeform 3" id="3"/>
            <p:cNvSpPr/>
            <p:nvPr/>
          </p:nvSpPr>
          <p:spPr>
            <a:xfrm flipH="false" flipV="false" rot="0">
              <a:off x="0" y="0"/>
              <a:ext cx="971223" cy="290863"/>
            </a:xfrm>
            <a:custGeom>
              <a:avLst/>
              <a:gdLst/>
              <a:ahLst/>
              <a:cxnLst/>
              <a:rect r="r" b="b" t="t" l="l"/>
              <a:pathLst>
                <a:path h="290863" w="971223">
                  <a:moveTo>
                    <a:pt x="107071" y="0"/>
                  </a:moveTo>
                  <a:lnTo>
                    <a:pt x="864151" y="0"/>
                  </a:lnTo>
                  <a:cubicBezTo>
                    <a:pt x="923285" y="0"/>
                    <a:pt x="971223" y="47938"/>
                    <a:pt x="971223" y="107071"/>
                  </a:cubicBezTo>
                  <a:lnTo>
                    <a:pt x="971223" y="183792"/>
                  </a:lnTo>
                  <a:cubicBezTo>
                    <a:pt x="971223" y="212189"/>
                    <a:pt x="959942" y="239423"/>
                    <a:pt x="939862" y="259502"/>
                  </a:cubicBezTo>
                  <a:cubicBezTo>
                    <a:pt x="919783" y="279582"/>
                    <a:pt x="892548" y="290863"/>
                    <a:pt x="864151" y="290863"/>
                  </a:cubicBezTo>
                  <a:lnTo>
                    <a:pt x="107071" y="290863"/>
                  </a:lnTo>
                  <a:cubicBezTo>
                    <a:pt x="47938" y="290863"/>
                    <a:pt x="0" y="242925"/>
                    <a:pt x="0" y="183792"/>
                  </a:cubicBezTo>
                  <a:lnTo>
                    <a:pt x="0" y="107071"/>
                  </a:lnTo>
                  <a:cubicBezTo>
                    <a:pt x="0" y="78674"/>
                    <a:pt x="11281" y="51440"/>
                    <a:pt x="31361" y="31361"/>
                  </a:cubicBezTo>
                  <a:cubicBezTo>
                    <a:pt x="51440" y="11281"/>
                    <a:pt x="78674" y="0"/>
                    <a:pt x="107071" y="0"/>
                  </a:cubicBezTo>
                  <a:close/>
                </a:path>
              </a:pathLst>
            </a:custGeom>
            <a:solidFill>
              <a:srgbClr val="000000">
                <a:alpha val="0"/>
              </a:srgbClr>
            </a:solidFill>
            <a:ln w="38100" cap="rnd">
              <a:solidFill>
                <a:srgbClr val="FFFFFF"/>
              </a:solidFill>
              <a:prstDash val="solid"/>
              <a:round/>
            </a:ln>
          </p:spPr>
        </p:sp>
        <p:sp>
          <p:nvSpPr>
            <p:cNvPr name="TextBox 4" id="4"/>
            <p:cNvSpPr txBox="true"/>
            <p:nvPr/>
          </p:nvSpPr>
          <p:spPr>
            <a:xfrm>
              <a:off x="0" y="-38100"/>
              <a:ext cx="971223" cy="32896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380431" y="1028700"/>
            <a:ext cx="1878869" cy="684704"/>
            <a:chOff x="0" y="0"/>
            <a:chExt cx="494846" cy="180334"/>
          </a:xfrm>
        </p:grpSpPr>
        <p:sp>
          <p:nvSpPr>
            <p:cNvPr name="Freeform 6" id="6"/>
            <p:cNvSpPr/>
            <p:nvPr/>
          </p:nvSpPr>
          <p:spPr>
            <a:xfrm flipH="false" flipV="false" rot="0">
              <a:off x="0" y="0"/>
              <a:ext cx="494846" cy="180334"/>
            </a:xfrm>
            <a:custGeom>
              <a:avLst/>
              <a:gdLst/>
              <a:ahLst/>
              <a:cxnLst/>
              <a:rect r="r" b="b" t="t" l="l"/>
              <a:pathLst>
                <a:path h="180334" w="494846">
                  <a:moveTo>
                    <a:pt x="90167" y="0"/>
                  </a:moveTo>
                  <a:lnTo>
                    <a:pt x="404679" y="0"/>
                  </a:lnTo>
                  <a:cubicBezTo>
                    <a:pt x="428593" y="0"/>
                    <a:pt x="451527" y="9500"/>
                    <a:pt x="468437" y="26409"/>
                  </a:cubicBezTo>
                  <a:cubicBezTo>
                    <a:pt x="485346" y="43319"/>
                    <a:pt x="494846" y="66253"/>
                    <a:pt x="494846" y="90167"/>
                  </a:cubicBezTo>
                  <a:lnTo>
                    <a:pt x="494846" y="90167"/>
                  </a:lnTo>
                  <a:cubicBezTo>
                    <a:pt x="494846" y="114081"/>
                    <a:pt x="485346" y="137015"/>
                    <a:pt x="468437" y="153924"/>
                  </a:cubicBezTo>
                  <a:cubicBezTo>
                    <a:pt x="451527" y="170834"/>
                    <a:pt x="428593" y="180334"/>
                    <a:pt x="404679" y="180334"/>
                  </a:cubicBezTo>
                  <a:lnTo>
                    <a:pt x="90167" y="180334"/>
                  </a:lnTo>
                  <a:cubicBezTo>
                    <a:pt x="66253" y="180334"/>
                    <a:pt x="43319" y="170834"/>
                    <a:pt x="26409" y="153924"/>
                  </a:cubicBezTo>
                  <a:cubicBezTo>
                    <a:pt x="9500" y="137015"/>
                    <a:pt x="0" y="114081"/>
                    <a:pt x="0" y="90167"/>
                  </a:cubicBezTo>
                  <a:lnTo>
                    <a:pt x="0" y="90167"/>
                  </a:lnTo>
                  <a:cubicBezTo>
                    <a:pt x="0" y="66253"/>
                    <a:pt x="9500" y="43319"/>
                    <a:pt x="26409" y="26409"/>
                  </a:cubicBezTo>
                  <a:cubicBezTo>
                    <a:pt x="43319" y="9500"/>
                    <a:pt x="66253" y="0"/>
                    <a:pt x="90167" y="0"/>
                  </a:cubicBezTo>
                  <a:close/>
                </a:path>
              </a:pathLst>
            </a:custGeom>
            <a:solidFill>
              <a:srgbClr val="000000">
                <a:alpha val="0"/>
              </a:srgbClr>
            </a:solidFill>
            <a:ln w="38100" cap="rnd">
              <a:solidFill>
                <a:srgbClr val="FFFFFF"/>
              </a:solidFill>
              <a:prstDash val="solid"/>
              <a:round/>
            </a:ln>
          </p:spPr>
        </p:sp>
        <p:sp>
          <p:nvSpPr>
            <p:cNvPr name="TextBox 7" id="7"/>
            <p:cNvSpPr txBox="true"/>
            <p:nvPr/>
          </p:nvSpPr>
          <p:spPr>
            <a:xfrm>
              <a:off x="0" y="-38100"/>
              <a:ext cx="494846" cy="21843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615139" y="8625093"/>
            <a:ext cx="5644161" cy="633207"/>
            <a:chOff x="0" y="0"/>
            <a:chExt cx="7525549" cy="844276"/>
          </a:xfrm>
        </p:grpSpPr>
        <p:sp>
          <p:nvSpPr>
            <p:cNvPr name="AutoShape 9" id="9"/>
            <p:cNvSpPr/>
            <p:nvPr/>
          </p:nvSpPr>
          <p:spPr>
            <a:xfrm>
              <a:off x="0" y="818876"/>
              <a:ext cx="7525549" cy="0"/>
            </a:xfrm>
            <a:prstGeom prst="line">
              <a:avLst/>
            </a:prstGeom>
            <a:ln cap="flat" w="50800">
              <a:solidFill>
                <a:srgbClr val="FFFFFF"/>
              </a:solidFill>
              <a:prstDash val="solid"/>
              <a:headEnd type="none" len="sm" w="sm"/>
              <a:tailEnd type="none" len="sm" w="sm"/>
            </a:ln>
          </p:spPr>
        </p:sp>
        <p:sp>
          <p:nvSpPr>
            <p:cNvPr name="TextBox 10" id="10"/>
            <p:cNvSpPr txBox="true"/>
            <p:nvPr/>
          </p:nvSpPr>
          <p:spPr>
            <a:xfrm rot="0">
              <a:off x="0" y="-38100"/>
              <a:ext cx="6783567" cy="484293"/>
            </a:xfrm>
            <a:prstGeom prst="rect">
              <a:avLst/>
            </a:prstGeom>
          </p:spPr>
          <p:txBody>
            <a:bodyPr anchor="t" rtlCol="false" tIns="0" lIns="0" bIns="0" rIns="0">
              <a:spAutoFit/>
            </a:bodyPr>
            <a:lstStyle/>
            <a:p>
              <a:pPr algn="r">
                <a:lnSpc>
                  <a:spcPts val="3079"/>
                </a:lnSpc>
                <a:spcBef>
                  <a:spcPct val="0"/>
                </a:spcBef>
              </a:pPr>
            </a:p>
          </p:txBody>
        </p:sp>
        <p:sp>
          <p:nvSpPr>
            <p:cNvPr name="Freeform 11" id="11"/>
            <p:cNvSpPr/>
            <p:nvPr/>
          </p:nvSpPr>
          <p:spPr>
            <a:xfrm flipH="false" flipV="false" rot="0">
              <a:off x="7079355" y="0"/>
              <a:ext cx="446193" cy="446193"/>
            </a:xfrm>
            <a:custGeom>
              <a:avLst/>
              <a:gdLst/>
              <a:ahLst/>
              <a:cxnLst/>
              <a:rect r="r" b="b" t="t" l="l"/>
              <a:pathLst>
                <a:path h="446193" w="446193">
                  <a:moveTo>
                    <a:pt x="0" y="0"/>
                  </a:moveTo>
                  <a:lnTo>
                    <a:pt x="446194" y="0"/>
                  </a:lnTo>
                  <a:lnTo>
                    <a:pt x="446194" y="446193"/>
                  </a:lnTo>
                  <a:lnTo>
                    <a:pt x="0" y="4461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2" id="12"/>
          <p:cNvSpPr txBox="true"/>
          <p:nvPr/>
        </p:nvSpPr>
        <p:spPr>
          <a:xfrm rot="0">
            <a:off x="1361219" y="1165630"/>
            <a:ext cx="3207950" cy="763270"/>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DATA STRUCTURES AND ALGORITHMS</a:t>
            </a:r>
          </a:p>
        </p:txBody>
      </p:sp>
      <p:sp>
        <p:nvSpPr>
          <p:cNvPr name="TextBox 13" id="13"/>
          <p:cNvSpPr txBox="true"/>
          <p:nvPr/>
        </p:nvSpPr>
        <p:spPr>
          <a:xfrm rot="0">
            <a:off x="15429030" y="1165630"/>
            <a:ext cx="178167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FFFFFF"/>
                </a:solidFill>
                <a:latin typeface="Inter Medium"/>
                <a:ea typeface="Inter Medium"/>
                <a:cs typeface="Inter Medium"/>
                <a:sym typeface="Inter Medium"/>
              </a:rPr>
              <a:t>PAGE 09</a:t>
            </a:r>
          </a:p>
        </p:txBody>
      </p:sp>
      <p:sp>
        <p:nvSpPr>
          <p:cNvPr name="TextBox 14" id="14"/>
          <p:cNvSpPr txBox="true"/>
          <p:nvPr/>
        </p:nvSpPr>
        <p:spPr>
          <a:xfrm rot="0">
            <a:off x="620359" y="2857796"/>
            <a:ext cx="9178259" cy="3482204"/>
          </a:xfrm>
          <a:prstGeom prst="rect">
            <a:avLst/>
          </a:prstGeom>
        </p:spPr>
        <p:txBody>
          <a:bodyPr anchor="t" rtlCol="false" tIns="0" lIns="0" bIns="0" rIns="0">
            <a:spAutoFit/>
          </a:bodyPr>
          <a:lstStyle/>
          <a:p>
            <a:pPr algn="l">
              <a:lnSpc>
                <a:spcPts val="9099"/>
              </a:lnSpc>
            </a:pPr>
            <a:r>
              <a:rPr lang="en-US" b="true" sz="8272">
                <a:solidFill>
                  <a:srgbClr val="FFFFFF"/>
                </a:solidFill>
                <a:latin typeface="Inter Semi-Bold"/>
                <a:ea typeface="Inter Semi-Bold"/>
                <a:cs typeface="Inter Semi-Bold"/>
                <a:sym typeface="Inter Semi-Bold"/>
              </a:rPr>
              <a:t>ETIBORINGIZ UCHUN TASHAKKUR</a:t>
            </a:r>
          </a:p>
        </p:txBody>
      </p:sp>
      <p:sp>
        <p:nvSpPr>
          <p:cNvPr name="TextBox 15" id="15"/>
          <p:cNvSpPr txBox="true"/>
          <p:nvPr/>
        </p:nvSpPr>
        <p:spPr>
          <a:xfrm rot="0">
            <a:off x="1121388" y="8147891"/>
            <a:ext cx="6963628" cy="760730"/>
          </a:xfrm>
          <a:prstGeom prst="rect">
            <a:avLst/>
          </a:prstGeom>
        </p:spPr>
        <p:txBody>
          <a:bodyPr anchor="t" rtlCol="false" tIns="0" lIns="0" bIns="0" rIns="0">
            <a:spAutoFit/>
          </a:bodyPr>
          <a:lstStyle/>
          <a:p>
            <a:pPr algn="l">
              <a:lnSpc>
                <a:spcPts val="1820"/>
              </a:lnSpc>
            </a:pPr>
            <a:r>
              <a:rPr lang="en-US" sz="1300">
                <a:solidFill>
                  <a:srgbClr val="FFFFFF"/>
                </a:solidFill>
                <a:latin typeface="Inter"/>
                <a:ea typeface="Inter"/>
                <a:cs typeface="Inter"/>
                <a:sym typeface="Inter"/>
              </a:rPr>
              <a:t>Qat'iyatli insonning qat'iy qaroriga to'sqinlik qiladigan hech qanday imkoniyat, taqdir, ko'ngilsizlik mavjud emas.</a:t>
            </a:r>
          </a:p>
          <a:p>
            <a:pPr algn="l">
              <a:lnSpc>
                <a:spcPts val="2520"/>
              </a:lnSpc>
              <a:spcBef>
                <a:spcPct val="0"/>
              </a:spcBef>
            </a:pPr>
          </a:p>
        </p:txBody>
      </p:sp>
      <p:grpSp>
        <p:nvGrpSpPr>
          <p:cNvPr name="Group 16" id="16"/>
          <p:cNvGrpSpPr/>
          <p:nvPr/>
        </p:nvGrpSpPr>
        <p:grpSpPr>
          <a:xfrm rot="0">
            <a:off x="11615139" y="7796800"/>
            <a:ext cx="5644161" cy="633207"/>
            <a:chOff x="0" y="0"/>
            <a:chExt cx="7525549" cy="844276"/>
          </a:xfrm>
        </p:grpSpPr>
        <p:sp>
          <p:nvSpPr>
            <p:cNvPr name="AutoShape 17" id="17"/>
            <p:cNvSpPr/>
            <p:nvPr/>
          </p:nvSpPr>
          <p:spPr>
            <a:xfrm>
              <a:off x="0" y="818876"/>
              <a:ext cx="7525549" cy="0"/>
            </a:xfrm>
            <a:prstGeom prst="line">
              <a:avLst/>
            </a:prstGeom>
            <a:ln cap="flat" w="50800">
              <a:solidFill>
                <a:srgbClr val="FFFFFF"/>
              </a:solidFill>
              <a:prstDash val="solid"/>
              <a:headEnd type="none" len="sm" w="sm"/>
              <a:tailEnd type="none" len="sm" w="sm"/>
            </a:ln>
          </p:spPr>
        </p:sp>
        <p:sp>
          <p:nvSpPr>
            <p:cNvPr name="TextBox 18" id="18"/>
            <p:cNvSpPr txBox="true"/>
            <p:nvPr/>
          </p:nvSpPr>
          <p:spPr>
            <a:xfrm rot="0">
              <a:off x="0" y="-38100"/>
              <a:ext cx="6783567" cy="484293"/>
            </a:xfrm>
            <a:prstGeom prst="rect">
              <a:avLst/>
            </a:prstGeom>
          </p:spPr>
          <p:txBody>
            <a:bodyPr anchor="t" rtlCol="false" tIns="0" lIns="0" bIns="0" rIns="0">
              <a:spAutoFit/>
            </a:bodyPr>
            <a:lstStyle/>
            <a:p>
              <a:pPr algn="r">
                <a:lnSpc>
                  <a:spcPts val="3079"/>
                </a:lnSpc>
                <a:spcBef>
                  <a:spcPct val="0"/>
                </a:spcBef>
              </a:pPr>
            </a:p>
          </p:txBody>
        </p:sp>
        <p:sp>
          <p:nvSpPr>
            <p:cNvPr name="Freeform 19" id="19"/>
            <p:cNvSpPr/>
            <p:nvPr/>
          </p:nvSpPr>
          <p:spPr>
            <a:xfrm flipH="false" flipV="false" rot="0">
              <a:off x="7079355" y="0"/>
              <a:ext cx="446193" cy="446193"/>
            </a:xfrm>
            <a:custGeom>
              <a:avLst/>
              <a:gdLst/>
              <a:ahLst/>
              <a:cxnLst/>
              <a:rect r="r" b="b" t="t" l="l"/>
              <a:pathLst>
                <a:path h="446193" w="446193">
                  <a:moveTo>
                    <a:pt x="0" y="0"/>
                  </a:moveTo>
                  <a:lnTo>
                    <a:pt x="446194" y="0"/>
                  </a:lnTo>
                  <a:lnTo>
                    <a:pt x="446194" y="446193"/>
                  </a:lnTo>
                  <a:lnTo>
                    <a:pt x="0" y="4461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0" id="20"/>
          <p:cNvGrpSpPr/>
          <p:nvPr/>
        </p:nvGrpSpPr>
        <p:grpSpPr>
          <a:xfrm rot="0">
            <a:off x="11615139" y="6973093"/>
            <a:ext cx="5644161" cy="633207"/>
            <a:chOff x="0" y="0"/>
            <a:chExt cx="7525549" cy="844276"/>
          </a:xfrm>
        </p:grpSpPr>
        <p:sp>
          <p:nvSpPr>
            <p:cNvPr name="AutoShape 21" id="21"/>
            <p:cNvSpPr/>
            <p:nvPr/>
          </p:nvSpPr>
          <p:spPr>
            <a:xfrm>
              <a:off x="0" y="818876"/>
              <a:ext cx="7525549" cy="0"/>
            </a:xfrm>
            <a:prstGeom prst="line">
              <a:avLst/>
            </a:prstGeom>
            <a:ln cap="flat" w="50800">
              <a:solidFill>
                <a:srgbClr val="FFFFFF"/>
              </a:solidFill>
              <a:prstDash val="solid"/>
              <a:headEnd type="none" len="sm" w="sm"/>
              <a:tailEnd type="none" len="sm" w="sm"/>
            </a:ln>
          </p:spPr>
        </p:sp>
        <p:sp>
          <p:nvSpPr>
            <p:cNvPr name="TextBox 22" id="22"/>
            <p:cNvSpPr txBox="true"/>
            <p:nvPr/>
          </p:nvSpPr>
          <p:spPr>
            <a:xfrm rot="0">
              <a:off x="0" y="-38100"/>
              <a:ext cx="6783567" cy="484293"/>
            </a:xfrm>
            <a:prstGeom prst="rect">
              <a:avLst/>
            </a:prstGeom>
          </p:spPr>
          <p:txBody>
            <a:bodyPr anchor="t" rtlCol="false" tIns="0" lIns="0" bIns="0" rIns="0">
              <a:spAutoFit/>
            </a:bodyPr>
            <a:lstStyle/>
            <a:p>
              <a:pPr algn="r">
                <a:lnSpc>
                  <a:spcPts val="3079"/>
                </a:lnSpc>
                <a:spcBef>
                  <a:spcPct val="0"/>
                </a:spcBef>
              </a:pPr>
              <a:r>
                <a:rPr lang="en-US" b="true" sz="2199">
                  <a:solidFill>
                    <a:srgbClr val="FFFFFF"/>
                  </a:solidFill>
                  <a:latin typeface="Inter Medium"/>
                  <a:ea typeface="Inter Medium"/>
                  <a:cs typeface="Inter Medium"/>
                  <a:sym typeface="Inter Medium"/>
                </a:rPr>
                <a:t>HTTPS://T.ME/ZIKRILLO001</a:t>
              </a:r>
            </a:p>
          </p:txBody>
        </p:sp>
        <p:sp>
          <p:nvSpPr>
            <p:cNvPr name="Freeform 23" id="23"/>
            <p:cNvSpPr/>
            <p:nvPr/>
          </p:nvSpPr>
          <p:spPr>
            <a:xfrm flipH="false" flipV="false" rot="0">
              <a:off x="7079355" y="0"/>
              <a:ext cx="446193" cy="446193"/>
            </a:xfrm>
            <a:custGeom>
              <a:avLst/>
              <a:gdLst/>
              <a:ahLst/>
              <a:cxnLst/>
              <a:rect r="r" b="b" t="t" l="l"/>
              <a:pathLst>
                <a:path h="446193" w="446193">
                  <a:moveTo>
                    <a:pt x="0" y="0"/>
                  </a:moveTo>
                  <a:lnTo>
                    <a:pt x="446194" y="0"/>
                  </a:lnTo>
                  <a:lnTo>
                    <a:pt x="446194" y="446193"/>
                  </a:lnTo>
                  <a:lnTo>
                    <a:pt x="0" y="4461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4" id="24"/>
          <p:cNvGrpSpPr/>
          <p:nvPr/>
        </p:nvGrpSpPr>
        <p:grpSpPr>
          <a:xfrm rot="0">
            <a:off x="11615139" y="6140214"/>
            <a:ext cx="5644161" cy="633207"/>
            <a:chOff x="0" y="0"/>
            <a:chExt cx="7525549" cy="844276"/>
          </a:xfrm>
        </p:grpSpPr>
        <p:sp>
          <p:nvSpPr>
            <p:cNvPr name="AutoShape 25" id="25"/>
            <p:cNvSpPr/>
            <p:nvPr/>
          </p:nvSpPr>
          <p:spPr>
            <a:xfrm>
              <a:off x="0" y="818876"/>
              <a:ext cx="7525549" cy="0"/>
            </a:xfrm>
            <a:prstGeom prst="line">
              <a:avLst/>
            </a:prstGeom>
            <a:ln cap="flat" w="50800">
              <a:solidFill>
                <a:srgbClr val="FFFFFF"/>
              </a:solidFill>
              <a:prstDash val="solid"/>
              <a:headEnd type="none" len="sm" w="sm"/>
              <a:tailEnd type="none" len="sm" w="sm"/>
            </a:ln>
          </p:spPr>
        </p:sp>
        <p:sp>
          <p:nvSpPr>
            <p:cNvPr name="TextBox 26" id="26"/>
            <p:cNvSpPr txBox="true"/>
            <p:nvPr/>
          </p:nvSpPr>
          <p:spPr>
            <a:xfrm rot="0">
              <a:off x="0" y="-38100"/>
              <a:ext cx="6783567" cy="484293"/>
            </a:xfrm>
            <a:prstGeom prst="rect">
              <a:avLst/>
            </a:prstGeom>
          </p:spPr>
          <p:txBody>
            <a:bodyPr anchor="t" rtlCol="false" tIns="0" lIns="0" bIns="0" rIns="0">
              <a:spAutoFit/>
            </a:bodyPr>
            <a:lstStyle/>
            <a:p>
              <a:pPr algn="r">
                <a:lnSpc>
                  <a:spcPts val="3079"/>
                </a:lnSpc>
                <a:spcBef>
                  <a:spcPct val="0"/>
                </a:spcBef>
              </a:pPr>
              <a:r>
                <a:rPr lang="en-US" b="true" sz="2199">
                  <a:solidFill>
                    <a:srgbClr val="FFFFFF"/>
                  </a:solidFill>
                  <a:latin typeface="Inter Medium"/>
                  <a:ea typeface="Inter Medium"/>
                  <a:cs typeface="Inter Medium"/>
                  <a:sym typeface="Inter Medium"/>
                </a:rPr>
                <a:t>+998977173307</a:t>
              </a:r>
            </a:p>
          </p:txBody>
        </p:sp>
        <p:sp>
          <p:nvSpPr>
            <p:cNvPr name="Freeform 27" id="27"/>
            <p:cNvSpPr/>
            <p:nvPr/>
          </p:nvSpPr>
          <p:spPr>
            <a:xfrm flipH="false" flipV="false" rot="0">
              <a:off x="7079355" y="0"/>
              <a:ext cx="446193" cy="446193"/>
            </a:xfrm>
            <a:custGeom>
              <a:avLst/>
              <a:gdLst/>
              <a:ahLst/>
              <a:cxnLst/>
              <a:rect r="r" b="b" t="t" l="l"/>
              <a:pathLst>
                <a:path h="446193" w="446193">
                  <a:moveTo>
                    <a:pt x="0" y="0"/>
                  </a:moveTo>
                  <a:lnTo>
                    <a:pt x="446194" y="0"/>
                  </a:lnTo>
                  <a:lnTo>
                    <a:pt x="446194" y="446193"/>
                  </a:lnTo>
                  <a:lnTo>
                    <a:pt x="0" y="4461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28" id="28"/>
          <p:cNvSpPr/>
          <p:nvPr/>
        </p:nvSpPr>
        <p:spPr>
          <a:xfrm flipH="true" flipV="false" rot="0">
            <a:off x="8189568" y="-3454325"/>
            <a:ext cx="6851142" cy="8229600"/>
          </a:xfrm>
          <a:custGeom>
            <a:avLst/>
            <a:gdLst/>
            <a:ahLst/>
            <a:cxnLst/>
            <a:rect r="r" b="b" t="t" l="l"/>
            <a:pathLst>
              <a:path h="8229600" w="6851142">
                <a:moveTo>
                  <a:pt x="6851142" y="0"/>
                </a:moveTo>
                <a:lnTo>
                  <a:pt x="0" y="0"/>
                </a:lnTo>
                <a:lnTo>
                  <a:pt x="0" y="8229600"/>
                </a:lnTo>
                <a:lnTo>
                  <a:pt x="6851142" y="8229600"/>
                </a:lnTo>
                <a:lnTo>
                  <a:pt x="6851142"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DAGRjTByKsI</dc:identifier>
  <dcterms:modified xsi:type="dcterms:W3CDTF">2011-08-01T06:04:30Z</dcterms:modified>
  <cp:revision>1</cp:revision>
  <dc:title>DSA Presentation</dc:title>
</cp:coreProperties>
</file>