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68" r:id="rId6"/>
    <p:sldId id="269" r:id="rId7"/>
    <p:sldId id="276" r:id="rId8"/>
    <p:sldId id="270" r:id="rId9"/>
    <p:sldId id="277" r:id="rId10"/>
    <p:sldId id="282" r:id="rId11"/>
    <p:sldId id="278" r:id="rId12"/>
    <p:sldId id="279" r:id="rId13"/>
    <p:sldId id="283" r:id="rId14"/>
    <p:sldId id="280" r:id="rId15"/>
    <p:sldId id="284" r:id="rId16"/>
    <p:sldId id="262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3" d="100"/>
          <a:sy n="83" d="100"/>
        </p:scale>
        <p:origin x="686" y="7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8/11/2024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8/11/2024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8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90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31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74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16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23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87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8/11/2024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8/11/2024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8/11/2024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8/11/2024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DEVELOPMENT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LECTURE: 04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58BFDB-2B0B-3B92-F29C-D010C5588EA6}"/>
              </a:ext>
            </a:extLst>
          </p:cNvPr>
          <p:cNvSpPr txBox="1">
            <a:spLocks/>
          </p:cNvSpPr>
          <p:nvPr/>
        </p:nvSpPr>
        <p:spPr>
          <a:xfrm>
            <a:off x="1446212" y="3886200"/>
            <a:ext cx="8735325" cy="200025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INSTRUCTOR: Zil-e-huma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Colors and Background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8840" y="1676400"/>
            <a:ext cx="10275772" cy="4617720"/>
          </a:xfrm>
        </p:spPr>
        <p:txBody>
          <a:bodyPr>
            <a:normAutofit fontScale="92500" lnSpcReduction="20000"/>
          </a:bodyPr>
          <a:lstStyle/>
          <a:p>
            <a:pPr marL="0" marR="0">
              <a:spcAft>
                <a:spcPts val="800"/>
              </a:spcAft>
              <a:tabLst>
                <a:tab pos="457200" algn="l"/>
              </a:tabLst>
            </a:pPr>
            <a:r>
              <a:rPr lang="en-US" sz="2500" b="1" dirty="0"/>
              <a:t>Background Gradients</a:t>
            </a:r>
          </a:p>
          <a:p>
            <a:pPr marL="0" marR="0" lvl="0" indent="0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500" dirty="0"/>
              <a:t>	Example: </a:t>
            </a:r>
            <a:r>
              <a:rPr lang="en-US" sz="2500" dirty="0">
                <a:solidFill>
                  <a:srgbClr val="FFC000"/>
                </a:solidFill>
              </a:rPr>
              <a:t>background: linear-gradient(to right, red, yellow);.</a:t>
            </a:r>
          </a:p>
          <a:p>
            <a:pPr marL="0" marR="0" lvl="0" indent="0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500" dirty="0"/>
              <a:t>	CSS allows for both linear and radial gradients.</a:t>
            </a:r>
          </a:p>
          <a:p>
            <a:pPr marL="0" marR="0">
              <a:spcAft>
                <a:spcPts val="800"/>
              </a:spcAft>
              <a:tabLst>
                <a:tab pos="457200" algn="l"/>
              </a:tabLst>
            </a:pPr>
            <a:r>
              <a:rPr lang="en-US" sz="2500" b="1" dirty="0"/>
              <a:t>Opacity and RGBA Colors</a:t>
            </a:r>
          </a:p>
          <a:p>
            <a:pPr marL="0" marR="0" lvl="0" indent="0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500" dirty="0"/>
              <a:t>	</a:t>
            </a:r>
            <a:r>
              <a:rPr lang="en-US" sz="2500" b="1" dirty="0"/>
              <a:t>Opacity</a:t>
            </a:r>
            <a:r>
              <a:rPr lang="en-US" sz="2500" dirty="0"/>
              <a:t>: Controls the transparency of the entire element.</a:t>
            </a:r>
          </a:p>
          <a:p>
            <a:pPr marL="742950" marR="0" lvl="1" indent="-285750">
              <a:spcBef>
                <a:spcPts val="1600"/>
              </a:spcBef>
              <a:spcAft>
                <a:spcPts val="800"/>
              </a:spcAft>
              <a:buSzPct val="100000"/>
              <a:buFont typeface="Arial" pitchFamily="34" charset="0"/>
              <a:buChar char="o"/>
              <a:tabLst>
                <a:tab pos="457200" algn="l"/>
              </a:tabLst>
            </a:pPr>
            <a:r>
              <a:rPr lang="en-US" sz="2500" dirty="0"/>
              <a:t>Example: </a:t>
            </a:r>
            <a:r>
              <a:rPr lang="en-US" sz="2500" dirty="0">
                <a:solidFill>
                  <a:srgbClr val="FFC000"/>
                </a:solidFill>
              </a:rPr>
              <a:t>opacity: 0.5; </a:t>
            </a:r>
            <a:r>
              <a:rPr lang="en-US" sz="2500" dirty="0"/>
              <a:t>makes the element 50% transparent.</a:t>
            </a:r>
          </a:p>
          <a:p>
            <a:pPr marL="0" marR="0" lvl="0" indent="0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500" dirty="0"/>
              <a:t>	</a:t>
            </a:r>
            <a:r>
              <a:rPr lang="en-US" sz="2500" b="1" dirty="0"/>
              <a:t>RGBA</a:t>
            </a:r>
            <a:r>
              <a:rPr lang="en-US" sz="2500" dirty="0"/>
              <a:t>: Controls the transparency of colors.</a:t>
            </a:r>
          </a:p>
          <a:p>
            <a:pPr marL="742950" marR="0" lvl="1" indent="-285750">
              <a:spcBef>
                <a:spcPts val="1600"/>
              </a:spcBef>
              <a:spcAft>
                <a:spcPts val="800"/>
              </a:spcAft>
              <a:buSzPct val="100000"/>
              <a:buFont typeface="Arial" pitchFamily="34" charset="0"/>
              <a:buChar char="o"/>
              <a:tabLst>
                <a:tab pos="457200" algn="l"/>
              </a:tabLst>
            </a:pPr>
            <a:r>
              <a:rPr lang="en-US" sz="2500" dirty="0"/>
              <a:t>Example: </a:t>
            </a:r>
            <a:r>
              <a:rPr lang="en-US" sz="2500" dirty="0">
                <a:solidFill>
                  <a:srgbClr val="FFC000"/>
                </a:solidFill>
              </a:rPr>
              <a:t>background-color: </a:t>
            </a:r>
            <a:r>
              <a:rPr lang="en-US" sz="2500" dirty="0" err="1">
                <a:solidFill>
                  <a:srgbClr val="FFC000"/>
                </a:solidFill>
              </a:rPr>
              <a:t>rgba</a:t>
            </a:r>
            <a:r>
              <a:rPr lang="en-US" sz="2500" dirty="0">
                <a:solidFill>
                  <a:srgbClr val="FFC000"/>
                </a:solidFill>
              </a:rPr>
              <a:t>(255, 0, 0, 0.5); </a:t>
            </a:r>
            <a:r>
              <a:rPr lang="en-US" sz="2500" dirty="0"/>
              <a:t>sets a semi-transparent red background.</a:t>
            </a:r>
          </a:p>
        </p:txBody>
      </p:sp>
    </p:spTree>
    <p:extLst>
      <p:ext uri="{BB962C8B-B14F-4D97-AF65-F5344CB8AC3E}">
        <p14:creationId xmlns:p14="http://schemas.microsoft.com/office/powerpoint/2010/main" val="2172980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1731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Text and Font Styling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8840" y="1676400"/>
            <a:ext cx="10047172" cy="4800600"/>
          </a:xfrm>
        </p:spPr>
        <p:txBody>
          <a:bodyPr>
            <a:normAutofit fontScale="92500" lnSpcReduction="20000"/>
          </a:bodyPr>
          <a:lstStyle/>
          <a:p>
            <a:pPr marL="0" marR="0">
              <a:spcAft>
                <a:spcPts val="800"/>
              </a:spcAft>
            </a:pPr>
            <a:r>
              <a:rPr lang="en-US" sz="2400" dirty="0"/>
              <a:t>Font Properties</a:t>
            </a:r>
          </a:p>
          <a:p>
            <a:pPr marL="342900" marR="0" lvl="0" indent="-342900">
              <a:spcAft>
                <a:spcPts val="800"/>
              </a:spcAft>
              <a:buFont typeface="Arial" pitchFamily="34" charset="0"/>
              <a:buChar char=""/>
              <a:tabLst>
                <a:tab pos="457200" algn="l"/>
              </a:tabLst>
            </a:pPr>
            <a:r>
              <a:rPr lang="en-US" sz="2400" b="1" dirty="0"/>
              <a:t>font-family: </a:t>
            </a:r>
            <a:r>
              <a:rPr lang="en-US" sz="2400" dirty="0"/>
              <a:t>Sets the font of the text.</a:t>
            </a:r>
          </a:p>
          <a:p>
            <a:pPr marL="742950" marR="0" lvl="1" indent="-285750">
              <a:spcBef>
                <a:spcPts val="1600"/>
              </a:spcBef>
              <a:spcAft>
                <a:spcPts val="800"/>
              </a:spcAft>
              <a:buSzPct val="100000"/>
              <a:buFont typeface="Arial" pitchFamily="34" charset="0"/>
              <a:buChar char="o"/>
              <a:tabLst>
                <a:tab pos="914400" algn="l"/>
              </a:tabLst>
            </a:pPr>
            <a:r>
              <a:rPr lang="en-US" dirty="0"/>
              <a:t>Example: </a:t>
            </a:r>
            <a:r>
              <a:rPr lang="en-US" dirty="0">
                <a:solidFill>
                  <a:srgbClr val="FFC000"/>
                </a:solidFill>
              </a:rPr>
              <a:t>font-family: Arial, sans-serif;.</a:t>
            </a:r>
          </a:p>
          <a:p>
            <a:pPr marL="342900" marR="0" lvl="0" indent="-342900">
              <a:spcAft>
                <a:spcPts val="800"/>
              </a:spcAft>
              <a:buFont typeface="Arial" pitchFamily="34" charset="0"/>
              <a:buChar char=""/>
              <a:tabLst>
                <a:tab pos="457200" algn="l"/>
              </a:tabLst>
            </a:pPr>
            <a:r>
              <a:rPr lang="en-US" sz="2400" b="1" dirty="0"/>
              <a:t>font-size: </a:t>
            </a:r>
            <a:r>
              <a:rPr lang="en-US" sz="2400" dirty="0"/>
              <a:t>Controls the size of the font.</a:t>
            </a:r>
          </a:p>
          <a:p>
            <a:pPr marL="742950" marR="0" lvl="1" indent="-285750">
              <a:spcBef>
                <a:spcPts val="1600"/>
              </a:spcBef>
              <a:spcAft>
                <a:spcPts val="800"/>
              </a:spcAft>
              <a:buSzPct val="100000"/>
              <a:buFont typeface="Arial" pitchFamily="34" charset="0"/>
              <a:buChar char="o"/>
              <a:tabLst>
                <a:tab pos="914400" algn="l"/>
              </a:tabLst>
            </a:pPr>
            <a:r>
              <a:rPr lang="en-US" dirty="0"/>
              <a:t>Example: </a:t>
            </a:r>
            <a:r>
              <a:rPr lang="en-US" dirty="0">
                <a:solidFill>
                  <a:srgbClr val="FFC000"/>
                </a:solidFill>
              </a:rPr>
              <a:t>font-size: 16px; </a:t>
            </a:r>
            <a:r>
              <a:rPr lang="en-US" dirty="0"/>
              <a:t>or </a:t>
            </a:r>
            <a:r>
              <a:rPr lang="en-US" dirty="0">
                <a:solidFill>
                  <a:srgbClr val="FFC000"/>
                </a:solidFill>
              </a:rPr>
              <a:t>font-size: 1.5em;.</a:t>
            </a:r>
          </a:p>
          <a:p>
            <a:pPr marL="342900" marR="0" lvl="0" indent="-342900">
              <a:spcAft>
                <a:spcPts val="800"/>
              </a:spcAft>
              <a:buFont typeface="Arial" pitchFamily="34" charset="0"/>
              <a:buChar char=""/>
              <a:tabLst>
                <a:tab pos="457200" algn="l"/>
              </a:tabLst>
            </a:pPr>
            <a:r>
              <a:rPr lang="en-US" sz="2400" b="1" dirty="0"/>
              <a:t>font-style: </a:t>
            </a:r>
            <a:r>
              <a:rPr lang="en-US" sz="2400" dirty="0"/>
              <a:t>Sets the style (normal, italic, oblique).</a:t>
            </a:r>
          </a:p>
          <a:p>
            <a:pPr marL="742950" marR="0" lvl="1" indent="-285750">
              <a:spcBef>
                <a:spcPts val="1600"/>
              </a:spcBef>
              <a:spcAft>
                <a:spcPts val="800"/>
              </a:spcAft>
              <a:buSzPct val="100000"/>
              <a:buFont typeface="Arial" pitchFamily="34" charset="0"/>
              <a:buChar char="o"/>
              <a:tabLst>
                <a:tab pos="914400" algn="l"/>
              </a:tabLst>
            </a:pPr>
            <a:r>
              <a:rPr lang="en-US" dirty="0"/>
              <a:t>Example: </a:t>
            </a:r>
            <a:r>
              <a:rPr lang="en-US" dirty="0">
                <a:solidFill>
                  <a:srgbClr val="FFC000"/>
                </a:solidFill>
              </a:rPr>
              <a:t>font-style: italic;.</a:t>
            </a:r>
          </a:p>
          <a:p>
            <a:pPr marL="342900" lvl="0" indent="-342900">
              <a:spcAft>
                <a:spcPts val="800"/>
              </a:spcAft>
              <a:buFont typeface="Arial" pitchFamily="34" charset="0"/>
              <a:buChar char=""/>
              <a:tabLst>
                <a:tab pos="457200" algn="l"/>
              </a:tabLst>
            </a:pPr>
            <a:r>
              <a:rPr lang="en-US" sz="2400" b="1" dirty="0"/>
              <a:t>font-weight:</a:t>
            </a:r>
            <a:r>
              <a:rPr lang="en-US" sz="2400" dirty="0"/>
              <a:t> Sets the thickness of the font (e.g., bold).</a:t>
            </a:r>
          </a:p>
          <a:p>
            <a:pPr marL="742950" lvl="1" indent="-285750">
              <a:spcBef>
                <a:spcPts val="1600"/>
              </a:spcBef>
              <a:spcAft>
                <a:spcPts val="800"/>
              </a:spcAft>
              <a:buSzPct val="100000"/>
              <a:buFont typeface="Arial" pitchFamily="34" charset="0"/>
              <a:buChar char="o"/>
              <a:tabLst>
                <a:tab pos="914400" algn="l"/>
              </a:tabLst>
            </a:pPr>
            <a:r>
              <a:rPr lang="en-US" dirty="0"/>
              <a:t>Example: </a:t>
            </a:r>
            <a:r>
              <a:rPr lang="en-US" dirty="0">
                <a:solidFill>
                  <a:srgbClr val="FFC000"/>
                </a:solidFill>
              </a:rPr>
              <a:t>font-weight: bold;.</a:t>
            </a:r>
          </a:p>
        </p:txBody>
      </p:sp>
    </p:spTree>
    <p:extLst>
      <p:ext uri="{BB962C8B-B14F-4D97-AF65-F5344CB8AC3E}">
        <p14:creationId xmlns:p14="http://schemas.microsoft.com/office/powerpoint/2010/main" val="90809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1731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Text and Font Styling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8840" y="1676400"/>
            <a:ext cx="10047172" cy="4800600"/>
          </a:xfrm>
        </p:spPr>
        <p:txBody>
          <a:bodyPr>
            <a:normAutofit fontScale="85000" lnSpcReduction="20000"/>
          </a:bodyPr>
          <a:lstStyle/>
          <a:p>
            <a:pPr marL="0" marR="0">
              <a:spcAft>
                <a:spcPts val="800"/>
              </a:spcAft>
            </a:pPr>
            <a:r>
              <a:rPr lang="en-US" sz="2400" b="1" dirty="0"/>
              <a:t>Text Properties</a:t>
            </a:r>
          </a:p>
          <a:p>
            <a:pPr marL="342900" marR="0" lvl="0" indent="-342900">
              <a:spcAft>
                <a:spcPts val="800"/>
              </a:spcAft>
              <a:buFont typeface="Arial" pitchFamily="34" charset="0"/>
              <a:buChar char=""/>
              <a:tabLst>
                <a:tab pos="457200" algn="l"/>
              </a:tabLst>
            </a:pPr>
            <a:r>
              <a:rPr lang="en-US" sz="2400" b="1" dirty="0"/>
              <a:t>text-align</a:t>
            </a:r>
            <a:r>
              <a:rPr lang="en-US" sz="2400" dirty="0"/>
              <a:t>: Aligns the text (left, right, center, justify).</a:t>
            </a:r>
          </a:p>
          <a:p>
            <a:pPr marL="742950" marR="0" lvl="1" indent="-285750">
              <a:spcBef>
                <a:spcPts val="1600"/>
              </a:spcBef>
              <a:spcAft>
                <a:spcPts val="800"/>
              </a:spcAft>
              <a:buSzPct val="100000"/>
              <a:buFont typeface="Arial" pitchFamily="34" charset="0"/>
              <a:buChar char="o"/>
              <a:tabLst>
                <a:tab pos="914400" algn="l"/>
              </a:tabLst>
            </a:pPr>
            <a:r>
              <a:rPr lang="en-US" dirty="0"/>
              <a:t>Example: </a:t>
            </a:r>
            <a:r>
              <a:rPr lang="en-US" dirty="0">
                <a:solidFill>
                  <a:srgbClr val="FFC000"/>
                </a:solidFill>
              </a:rPr>
              <a:t>text-align: center;</a:t>
            </a:r>
            <a:r>
              <a:rPr lang="en-US" dirty="0"/>
              <a:t>.</a:t>
            </a:r>
          </a:p>
          <a:p>
            <a:pPr marL="342900" marR="0" lvl="0" indent="-342900">
              <a:spcAft>
                <a:spcPts val="800"/>
              </a:spcAft>
              <a:buFont typeface="Arial" pitchFamily="34" charset="0"/>
              <a:buChar char=""/>
              <a:tabLst>
                <a:tab pos="457200" algn="l"/>
              </a:tabLst>
            </a:pPr>
            <a:r>
              <a:rPr lang="en-US" sz="2400" b="1" dirty="0"/>
              <a:t>text-decoration:</a:t>
            </a:r>
            <a:r>
              <a:rPr lang="en-US" sz="2400" dirty="0"/>
              <a:t> Adds decorations like underline, overline, or line-through.</a:t>
            </a:r>
          </a:p>
          <a:p>
            <a:pPr marL="742950" marR="0" lvl="1" indent="-285750">
              <a:spcBef>
                <a:spcPts val="1600"/>
              </a:spcBef>
              <a:spcAft>
                <a:spcPts val="800"/>
              </a:spcAft>
              <a:buSzPct val="100000"/>
              <a:buFont typeface="Arial" pitchFamily="34" charset="0"/>
              <a:buChar char="o"/>
              <a:tabLst>
                <a:tab pos="914400" algn="l"/>
              </a:tabLst>
            </a:pPr>
            <a:r>
              <a:rPr lang="en-US" dirty="0"/>
              <a:t>Example: </a:t>
            </a:r>
            <a:r>
              <a:rPr lang="en-US" dirty="0">
                <a:solidFill>
                  <a:srgbClr val="FFC000"/>
                </a:solidFill>
              </a:rPr>
              <a:t>text-decoration: underline;</a:t>
            </a:r>
            <a:r>
              <a:rPr lang="en-US" dirty="0"/>
              <a:t>.</a:t>
            </a:r>
          </a:p>
          <a:p>
            <a:pPr marL="342900" marR="0" lvl="0" indent="-342900">
              <a:spcAft>
                <a:spcPts val="800"/>
              </a:spcAft>
              <a:buFont typeface="Arial" pitchFamily="34" charset="0"/>
              <a:buChar char=""/>
              <a:tabLst>
                <a:tab pos="457200" algn="l"/>
              </a:tabLst>
            </a:pPr>
            <a:r>
              <a:rPr lang="en-US" sz="2400" b="1" dirty="0"/>
              <a:t>text-transform:</a:t>
            </a:r>
            <a:r>
              <a:rPr lang="en-US" sz="2400" dirty="0"/>
              <a:t> Controls capitalization (uppercase, lowercase, capitalize).</a:t>
            </a:r>
          </a:p>
          <a:p>
            <a:pPr marL="742950" marR="0" lvl="1" indent="-285750">
              <a:spcBef>
                <a:spcPts val="1600"/>
              </a:spcBef>
              <a:spcAft>
                <a:spcPts val="800"/>
              </a:spcAft>
              <a:buSzPct val="100000"/>
              <a:buFont typeface="Arial" pitchFamily="34" charset="0"/>
              <a:buChar char="o"/>
              <a:tabLst>
                <a:tab pos="914400" algn="l"/>
              </a:tabLst>
            </a:pPr>
            <a:r>
              <a:rPr lang="en-US" dirty="0"/>
              <a:t>Example: </a:t>
            </a:r>
            <a:r>
              <a:rPr lang="en-US" dirty="0">
                <a:solidFill>
                  <a:srgbClr val="FFC000"/>
                </a:solidFill>
              </a:rPr>
              <a:t>text-transform: uppercase;</a:t>
            </a:r>
            <a:r>
              <a:rPr lang="en-US" dirty="0"/>
              <a:t>.</a:t>
            </a:r>
          </a:p>
          <a:p>
            <a:pPr marL="342900" marR="0" lvl="0" indent="-342900">
              <a:spcAft>
                <a:spcPts val="800"/>
              </a:spcAft>
              <a:buFont typeface="Arial" pitchFamily="34" charset="0"/>
              <a:buChar char=""/>
              <a:tabLst>
                <a:tab pos="457200" algn="l"/>
              </a:tabLst>
            </a:pPr>
            <a:r>
              <a:rPr lang="en-US" sz="2400" b="1" dirty="0"/>
              <a:t>line-height: </a:t>
            </a:r>
            <a:r>
              <a:rPr lang="en-US" sz="2400" dirty="0"/>
              <a:t>Controls the space between lines of text.</a:t>
            </a:r>
          </a:p>
          <a:p>
            <a:pPr marL="742950" marR="0" lvl="1" indent="-285750">
              <a:spcBef>
                <a:spcPts val="1600"/>
              </a:spcBef>
              <a:spcAft>
                <a:spcPts val="800"/>
              </a:spcAft>
              <a:buSzPct val="100000"/>
              <a:buFont typeface="Arial" pitchFamily="34" charset="0"/>
              <a:buChar char="o"/>
              <a:tabLst>
                <a:tab pos="914400" algn="l"/>
              </a:tabLst>
            </a:pPr>
            <a:r>
              <a:rPr lang="en-US" dirty="0"/>
              <a:t>Example: </a:t>
            </a:r>
            <a:r>
              <a:rPr lang="en-US" dirty="0">
                <a:solidFill>
                  <a:srgbClr val="FFC000"/>
                </a:solidFill>
              </a:rPr>
              <a:t>line-height: 1.5;.</a:t>
            </a:r>
          </a:p>
          <a:p>
            <a:pPr marL="457200" lvl="1" indent="0">
              <a:spcBef>
                <a:spcPts val="1600"/>
              </a:spcBef>
              <a:spcAft>
                <a:spcPts val="800"/>
              </a:spcAft>
              <a:buSzPct val="100000"/>
              <a:buNone/>
              <a:tabLst>
                <a:tab pos="914400" algn="l"/>
              </a:tabLst>
            </a:pP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912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1412" y="2590800"/>
            <a:ext cx="10360501" cy="1223963"/>
          </a:xfrm>
        </p:spPr>
        <p:txBody>
          <a:bodyPr>
            <a:normAutofit/>
          </a:bodyPr>
          <a:lstStyle/>
          <a:p>
            <a:r>
              <a:rPr lang="en-US" sz="6000" dirty="0"/>
              <a:t>Thank you </a:t>
            </a:r>
          </a:p>
        </p:txBody>
      </p:sp>
      <p:pic>
        <p:nvPicPr>
          <p:cNvPr id="4" name="Picture 3" descr="A squirrel standing on its hind legs&#10;&#10;Description automatically generated">
            <a:extLst>
              <a:ext uri="{FF2B5EF4-FFF2-40B4-BE49-F238E27FC236}">
                <a16:creationId xmlns:a16="http://schemas.microsoft.com/office/drawing/2014/main" id="{1D6AD2CE-EA85-AA85-CE7A-61D6ACB5F1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08"/>
          <a:stretch/>
        </p:blipFill>
        <p:spPr>
          <a:xfrm>
            <a:off x="7008812" y="838200"/>
            <a:ext cx="439387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TO DO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4723129" cy="4462272"/>
          </a:xfrm>
        </p:spPr>
        <p:txBody>
          <a:bodyPr>
            <a:normAutofit/>
          </a:bodyPr>
          <a:lstStyle/>
          <a:p>
            <a:r>
              <a:rPr lang="en-US" dirty="0"/>
              <a:t>Introduction to CSS</a:t>
            </a:r>
          </a:p>
          <a:p>
            <a:r>
              <a:rPr lang="en-US" dirty="0"/>
              <a:t>CSS Selectors</a:t>
            </a:r>
          </a:p>
          <a:p>
            <a:r>
              <a:rPr lang="en-US" dirty="0"/>
              <a:t>Box Model</a:t>
            </a:r>
          </a:p>
          <a:p>
            <a:r>
              <a:rPr lang="en-US" dirty="0"/>
              <a:t>Colors and Backgrounds</a:t>
            </a:r>
          </a:p>
          <a:p>
            <a:r>
              <a:rPr lang="en-US" dirty="0"/>
              <a:t>Text and Font Styling 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Introduction to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47775" y="1828800"/>
            <a:ext cx="8580437" cy="4617720"/>
          </a:xfrm>
        </p:spPr>
        <p:txBody>
          <a:bodyPr>
            <a:normAutofit/>
          </a:bodyPr>
          <a:lstStyle/>
          <a:p>
            <a:pPr marR="0">
              <a:spcAft>
                <a:spcPts val="800"/>
              </a:spcAft>
            </a:pPr>
            <a:r>
              <a:rPr lang="en-US" sz="2000" b="1" dirty="0"/>
              <a:t>CSS (Cascading Style Sheets) </a:t>
            </a:r>
            <a:r>
              <a:rPr lang="en-US" sz="2000" dirty="0"/>
              <a:t>is a stylesheet language used to describe the presentation of a document written in HTML or XML.</a:t>
            </a:r>
          </a:p>
          <a:p>
            <a:pPr marR="0">
              <a:spcAft>
                <a:spcPts val="800"/>
              </a:spcAft>
            </a:pPr>
            <a:r>
              <a:rPr lang="en-US" sz="2000" dirty="0"/>
              <a:t>It controls the layout, colors, fonts, and overall visual presentation of web pages.</a:t>
            </a:r>
          </a:p>
          <a:p>
            <a:pPr marR="0">
              <a:spcAft>
                <a:spcPts val="800"/>
              </a:spcAft>
            </a:pPr>
            <a:r>
              <a:rPr lang="en-US" sz="2000" b="1" dirty="0"/>
              <a:t>Key Purpose: </a:t>
            </a:r>
            <a:r>
              <a:rPr lang="en-US" sz="2000" dirty="0"/>
              <a:t>To separate content (HTML) from presentation (CSS) for more maintainable and flexible web development.</a:t>
            </a: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Importance of CSS in Web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47775" y="1828800"/>
            <a:ext cx="9342437" cy="4617720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/>
              <a:t>Consistent Design: </a:t>
            </a:r>
            <a:r>
              <a:rPr lang="en-US" sz="2000" dirty="0"/>
              <a:t>CSS allows you to maintain consistent design across multiple web pages.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/>
              <a:t>Enhanced User Experience: </a:t>
            </a:r>
            <a:r>
              <a:rPr lang="en-US" sz="2000" dirty="0"/>
              <a:t>By improving the visual appeal, CSS contributes to a better user experience.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/>
              <a:t>Responsive Design: </a:t>
            </a:r>
            <a:r>
              <a:rPr lang="en-US" sz="2000" dirty="0"/>
              <a:t>CSS enables responsive layouts that adapt to different screen sizes and devices.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/>
              <a:t>Efficiency: </a:t>
            </a:r>
            <a:r>
              <a:rPr lang="en-US" sz="2000" dirty="0"/>
              <a:t>CSS allows developers to style multiple pages with a single stylesheet, saving time and effort.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158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CSS Syntax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8840" y="1981200"/>
            <a:ext cx="8904172" cy="4312920"/>
          </a:xfrm>
        </p:spPr>
        <p:txBody>
          <a:bodyPr>
            <a:normAutofit/>
          </a:bodyPr>
          <a:lstStyle/>
          <a:p>
            <a:pPr marR="0">
              <a:spcAft>
                <a:spcPts val="800"/>
              </a:spcAft>
            </a:pPr>
            <a:r>
              <a:rPr lang="en-US" sz="2400" b="1" dirty="0"/>
              <a:t>Selector: </a:t>
            </a:r>
            <a:r>
              <a:rPr lang="en-US" sz="2400" dirty="0"/>
              <a:t>Define which HTML element the styles should apply to</a:t>
            </a:r>
          </a:p>
          <a:p>
            <a:pPr marR="0">
              <a:spcAft>
                <a:spcPts val="800"/>
              </a:spcAft>
            </a:pPr>
            <a:r>
              <a:rPr lang="en-US" sz="2400" b="1" dirty="0"/>
              <a:t>Property: </a:t>
            </a:r>
            <a:r>
              <a:rPr lang="en-US" sz="2400" dirty="0"/>
              <a:t>Define what aspect of the element you want to style</a:t>
            </a:r>
          </a:p>
          <a:p>
            <a:pPr marR="0">
              <a:spcAft>
                <a:spcPts val="800"/>
              </a:spcAft>
            </a:pPr>
            <a:r>
              <a:rPr lang="en-US" sz="2400" b="1" dirty="0"/>
              <a:t>Value: </a:t>
            </a:r>
            <a:r>
              <a:rPr lang="en-US" sz="2400" dirty="0"/>
              <a:t>Define how the property should be styles</a:t>
            </a:r>
          </a:p>
          <a:p>
            <a:pPr marL="0" marR="0" indent="0">
              <a:spcAft>
                <a:spcPts val="800"/>
              </a:spcAft>
              <a:buNone/>
            </a:pPr>
            <a:r>
              <a:rPr lang="en-US" sz="2400" b="1" dirty="0"/>
              <a:t>	</a:t>
            </a:r>
            <a:r>
              <a:rPr lang="en-US" sz="2400" b="1" dirty="0">
                <a:solidFill>
                  <a:srgbClr val="FFC000"/>
                </a:solidFill>
              </a:rPr>
              <a:t>h1 { color: blue; }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0969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8840" y="1600200"/>
            <a:ext cx="10199572" cy="4693920"/>
          </a:xfrm>
        </p:spPr>
        <p:txBody>
          <a:bodyPr>
            <a:normAutofit fontScale="85000" lnSpcReduction="20000"/>
          </a:bodyPr>
          <a:lstStyle/>
          <a:p>
            <a:pPr marL="0" marR="0">
              <a:spcAft>
                <a:spcPts val="800"/>
              </a:spcAft>
            </a:pPr>
            <a:r>
              <a:rPr lang="en-US" sz="2400" b="1" dirty="0"/>
              <a:t>Element Selecto</a:t>
            </a:r>
            <a:r>
              <a:rPr lang="en-US" sz="2400" dirty="0"/>
              <a:t>r</a:t>
            </a:r>
          </a:p>
          <a:p>
            <a:pPr marL="0" marR="0" lvl="0" indent="0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400" dirty="0"/>
              <a:t>	Targets all elements of a specific type.</a:t>
            </a:r>
          </a:p>
          <a:p>
            <a:pPr marL="742950" marR="0" lvl="1" indent="-285750">
              <a:spcBef>
                <a:spcPts val="1600"/>
              </a:spcBef>
              <a:spcAft>
                <a:spcPts val="800"/>
              </a:spcAft>
              <a:buSzPct val="100000"/>
              <a:buFont typeface="Arial" pitchFamily="34" charset="0"/>
              <a:buChar char="o"/>
              <a:tabLst>
                <a:tab pos="914400" algn="l"/>
              </a:tabLst>
            </a:pPr>
            <a:r>
              <a:rPr lang="en-US" dirty="0"/>
              <a:t>Example: </a:t>
            </a:r>
            <a:r>
              <a:rPr lang="en-US" dirty="0">
                <a:solidFill>
                  <a:srgbClr val="FFC000"/>
                </a:solidFill>
              </a:rPr>
              <a:t>p { color: green; } </a:t>
            </a:r>
            <a:r>
              <a:rPr lang="en-US" dirty="0"/>
              <a:t>targets all &lt;p&gt; elements.</a:t>
            </a:r>
          </a:p>
          <a:p>
            <a:pPr marL="0" marR="0">
              <a:spcAft>
                <a:spcPts val="800"/>
              </a:spcAft>
            </a:pPr>
            <a:r>
              <a:rPr lang="en-US" sz="2400" b="1" dirty="0"/>
              <a:t>Class Selector</a:t>
            </a:r>
          </a:p>
          <a:p>
            <a:pPr marL="0" marR="0" lvl="0" indent="0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400" dirty="0"/>
              <a:t>	Target elements with a specific class attribute.</a:t>
            </a:r>
          </a:p>
          <a:p>
            <a:pPr marL="742950" marR="0" lvl="1" indent="-285750">
              <a:spcBef>
                <a:spcPts val="1600"/>
              </a:spcBef>
              <a:spcAft>
                <a:spcPts val="800"/>
              </a:spcAft>
              <a:buSzPct val="100000"/>
              <a:buFont typeface="Arial" pitchFamily="34" charset="0"/>
              <a:buChar char="o"/>
              <a:tabLst>
                <a:tab pos="914400" algn="l"/>
              </a:tabLst>
            </a:pPr>
            <a:r>
              <a:rPr lang="en-US" dirty="0"/>
              <a:t>Example: </a:t>
            </a:r>
            <a:r>
              <a:rPr lang="en-US" dirty="0">
                <a:solidFill>
                  <a:srgbClr val="FFC000"/>
                </a:solidFill>
              </a:rPr>
              <a:t>.intro { font-size: 20px; } </a:t>
            </a:r>
            <a:r>
              <a:rPr lang="en-US" dirty="0"/>
              <a:t>targets all elements with class="intro".</a:t>
            </a:r>
          </a:p>
          <a:p>
            <a:pPr marL="0" marR="0">
              <a:spcAft>
                <a:spcPts val="800"/>
              </a:spcAft>
            </a:pPr>
            <a:r>
              <a:rPr lang="en-US" sz="2400" b="1" dirty="0"/>
              <a:t>ID Selector</a:t>
            </a:r>
          </a:p>
          <a:p>
            <a:pPr marL="0" marR="0" lvl="0" indent="0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400" dirty="0"/>
              <a:t>	Targets a single element with a specific ID.</a:t>
            </a:r>
          </a:p>
          <a:p>
            <a:pPr marL="742950" marR="0" lvl="1" indent="-285750">
              <a:spcBef>
                <a:spcPts val="1600"/>
              </a:spcBef>
              <a:spcAft>
                <a:spcPts val="800"/>
              </a:spcAft>
              <a:buSzPct val="100000"/>
              <a:buFont typeface="Arial" pitchFamily="34" charset="0"/>
              <a:buChar char="o"/>
              <a:tabLst>
                <a:tab pos="914400" algn="l"/>
              </a:tabLst>
            </a:pPr>
            <a:r>
              <a:rPr lang="en-US" dirty="0"/>
              <a:t>Example: </a:t>
            </a:r>
            <a:r>
              <a:rPr lang="en-US" dirty="0">
                <a:solidFill>
                  <a:srgbClr val="FFC000"/>
                </a:solidFill>
              </a:rPr>
              <a:t>#header { background-color: gray; } </a:t>
            </a:r>
            <a:r>
              <a:rPr lang="en-US" dirty="0"/>
              <a:t>targets the element with id="header".</a:t>
            </a:r>
          </a:p>
        </p:txBody>
      </p:sp>
    </p:spTree>
    <p:extLst>
      <p:ext uri="{BB962C8B-B14F-4D97-AF65-F5344CB8AC3E}">
        <p14:creationId xmlns:p14="http://schemas.microsoft.com/office/powerpoint/2010/main" val="49303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0969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8840" y="1600200"/>
            <a:ext cx="10199572" cy="4693920"/>
          </a:xfrm>
        </p:spPr>
        <p:txBody>
          <a:bodyPr>
            <a:normAutofit fontScale="85000" lnSpcReduction="20000"/>
          </a:bodyPr>
          <a:lstStyle/>
          <a:p>
            <a:pPr marL="0">
              <a:spcAft>
                <a:spcPts val="800"/>
              </a:spcAft>
            </a:pPr>
            <a:r>
              <a:rPr lang="en-US" sz="2400" b="1" dirty="0"/>
              <a:t>Grouping Selectors</a:t>
            </a:r>
          </a:p>
          <a:p>
            <a:pPr marL="0" lvl="0" indent="0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400" dirty="0"/>
              <a:t>	Allows you to apply the same styles to multiple elements.</a:t>
            </a:r>
          </a:p>
          <a:p>
            <a:pPr marL="742950" lvl="1" indent="-285750">
              <a:spcBef>
                <a:spcPts val="1600"/>
              </a:spcBef>
              <a:spcAft>
                <a:spcPts val="800"/>
              </a:spcAft>
              <a:buSzPct val="100000"/>
              <a:buFont typeface="Arial" pitchFamily="34" charset="0"/>
              <a:buChar char="o"/>
              <a:tabLst>
                <a:tab pos="914400" algn="l"/>
              </a:tabLst>
            </a:pPr>
            <a:r>
              <a:rPr lang="en-US" dirty="0"/>
              <a:t>Example: </a:t>
            </a:r>
            <a:r>
              <a:rPr lang="en-US" dirty="0">
                <a:solidFill>
                  <a:srgbClr val="FFC000"/>
                </a:solidFill>
              </a:rPr>
              <a:t>h1, h2, h3 { margin-bottom: 10px; } </a:t>
            </a:r>
            <a:r>
              <a:rPr lang="en-US" dirty="0"/>
              <a:t>targets all &lt;h1&gt;, &lt;h2&gt;, and &lt;h3&gt; elements.</a:t>
            </a:r>
          </a:p>
          <a:p>
            <a:pPr marL="0">
              <a:spcAft>
                <a:spcPts val="800"/>
              </a:spcAft>
            </a:pPr>
            <a:r>
              <a:rPr lang="en-US" sz="2400" b="1" dirty="0"/>
              <a:t>Universal Selector (*)</a:t>
            </a:r>
          </a:p>
          <a:p>
            <a:pPr marL="0" lvl="0" indent="0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400" dirty="0"/>
              <a:t>	Targets all elements on the page.</a:t>
            </a:r>
          </a:p>
          <a:p>
            <a:pPr marL="742950" lvl="1" indent="-285750">
              <a:spcBef>
                <a:spcPts val="1600"/>
              </a:spcBef>
              <a:spcAft>
                <a:spcPts val="800"/>
              </a:spcAft>
              <a:buSzPct val="100000"/>
              <a:buFont typeface="Arial" pitchFamily="34" charset="0"/>
              <a:buChar char="o"/>
              <a:tabLst>
                <a:tab pos="914400" algn="l"/>
              </a:tabLst>
            </a:pPr>
            <a:r>
              <a:rPr lang="en-US" dirty="0"/>
              <a:t>Example: </a:t>
            </a:r>
            <a:r>
              <a:rPr lang="en-US" dirty="0">
                <a:solidFill>
                  <a:srgbClr val="FFC000"/>
                </a:solidFill>
              </a:rPr>
              <a:t>* { box-sizing: border-box; }.</a:t>
            </a:r>
          </a:p>
          <a:p>
            <a:pPr marL="0">
              <a:spcAft>
                <a:spcPts val="800"/>
              </a:spcAft>
            </a:pPr>
            <a:r>
              <a:rPr lang="en-US" sz="2400" b="1" dirty="0"/>
              <a:t>Descendant Selector</a:t>
            </a:r>
          </a:p>
          <a:p>
            <a:pPr marL="0" lvl="0" indent="0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400" dirty="0"/>
              <a:t>	Targets elements nested inside another element.</a:t>
            </a:r>
          </a:p>
          <a:p>
            <a:pPr marL="742950" lvl="1" indent="-285750">
              <a:spcBef>
                <a:spcPts val="1600"/>
              </a:spcBef>
              <a:spcAft>
                <a:spcPts val="800"/>
              </a:spcAft>
              <a:buSzPct val="100000"/>
              <a:buFont typeface="Arial" pitchFamily="34" charset="0"/>
              <a:buChar char="o"/>
              <a:tabLst>
                <a:tab pos="914400" algn="l"/>
              </a:tabLst>
            </a:pPr>
            <a:r>
              <a:rPr lang="en-US" dirty="0"/>
              <a:t>Example: </a:t>
            </a:r>
            <a:r>
              <a:rPr lang="en-US" dirty="0">
                <a:solidFill>
                  <a:srgbClr val="FFC000"/>
                </a:solidFill>
              </a:rPr>
              <a:t>div p { color: red; } </a:t>
            </a:r>
            <a:r>
              <a:rPr lang="en-US" dirty="0"/>
              <a:t>targets all &lt;p&gt; elements inside &lt;div&gt; elements.</a:t>
            </a:r>
          </a:p>
        </p:txBody>
      </p:sp>
    </p:spTree>
    <p:extLst>
      <p:ext uri="{BB962C8B-B14F-4D97-AF65-F5344CB8AC3E}">
        <p14:creationId xmlns:p14="http://schemas.microsoft.com/office/powerpoint/2010/main" val="3633996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CSS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8840" y="1600199"/>
            <a:ext cx="9208972" cy="4983163"/>
          </a:xfrm>
        </p:spPr>
        <p:txBody>
          <a:bodyPr>
            <a:normAutofit lnSpcReduction="10000"/>
          </a:bodyPr>
          <a:lstStyle/>
          <a:p>
            <a:pPr marR="0">
              <a:spcAft>
                <a:spcPts val="800"/>
              </a:spcAft>
            </a:pPr>
            <a:r>
              <a:rPr lang="en-US" sz="2400" dirty="0"/>
              <a:t>Every element in CSS is treated as a box.</a:t>
            </a:r>
          </a:p>
          <a:p>
            <a:pPr marR="0">
              <a:spcAft>
                <a:spcPts val="800"/>
              </a:spcAft>
            </a:pPr>
            <a:r>
              <a:rPr lang="en-US" sz="2400" dirty="0"/>
              <a:t>The box model describes the spacing around elements and consists of:</a:t>
            </a:r>
          </a:p>
          <a:p>
            <a:pPr marL="0" marR="0" lvl="0" indent="0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400" dirty="0"/>
              <a:t>	</a:t>
            </a:r>
            <a:r>
              <a:rPr lang="en-US" sz="2400" b="1" dirty="0"/>
              <a:t>Content</a:t>
            </a:r>
            <a:r>
              <a:rPr lang="en-US" sz="2400" dirty="0"/>
              <a:t>: The actual content of the element (e.g., text or image).</a:t>
            </a:r>
          </a:p>
          <a:p>
            <a:pPr marL="0" marR="0" lvl="0" indent="0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400" dirty="0"/>
              <a:t>	</a:t>
            </a:r>
            <a:r>
              <a:rPr lang="en-US" sz="2400" b="1" dirty="0"/>
              <a:t>Padding</a:t>
            </a:r>
            <a:r>
              <a:rPr lang="en-US" sz="2400" dirty="0"/>
              <a:t>: Space between the content and the border.</a:t>
            </a:r>
          </a:p>
          <a:p>
            <a:pPr marL="0" marR="0" lvl="0" indent="0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400" dirty="0"/>
              <a:t>	</a:t>
            </a:r>
            <a:r>
              <a:rPr lang="en-US" sz="2400" b="1" dirty="0"/>
              <a:t>Border</a:t>
            </a:r>
            <a:r>
              <a:rPr lang="en-US" sz="2400" dirty="0"/>
              <a:t>: The border surrounding the padding (optional).</a:t>
            </a:r>
          </a:p>
          <a:p>
            <a:pPr marL="0" marR="0" lvl="0" indent="0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400" dirty="0"/>
              <a:t>	</a:t>
            </a:r>
            <a:r>
              <a:rPr lang="en-US" sz="2400" b="1" dirty="0"/>
              <a:t>Margin</a:t>
            </a:r>
            <a:r>
              <a:rPr lang="en-US" sz="2400" dirty="0"/>
              <a:t>: Space outside the border that separates elements from each other.</a:t>
            </a:r>
          </a:p>
          <a:p>
            <a:pPr>
              <a:spcAft>
                <a:spcPts val="800"/>
              </a:spcAft>
              <a:tabLst>
                <a:tab pos="457200" algn="l"/>
              </a:tabLst>
            </a:pPr>
            <a:r>
              <a:rPr lang="en-US" sz="2400" dirty="0"/>
              <a:t>Inspect in Dev tools.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468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Colors and Background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8840" y="1676400"/>
            <a:ext cx="10275772" cy="4617720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800"/>
              </a:spcAft>
              <a:tabLst>
                <a:tab pos="457200" algn="l"/>
              </a:tabLst>
            </a:pPr>
            <a:r>
              <a:rPr lang="en-US" sz="2500" b="1" dirty="0"/>
              <a:t>Setting Text Colors (color)</a:t>
            </a:r>
          </a:p>
          <a:p>
            <a:pPr marL="0" marR="0" lvl="0" indent="0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400" dirty="0"/>
              <a:t>	Example: color: blue; sets the text color to blue.</a:t>
            </a:r>
          </a:p>
          <a:p>
            <a:pPr marL="0" marR="0" lvl="0" indent="0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400" dirty="0"/>
              <a:t>	You can use named colors, </a:t>
            </a:r>
            <a:r>
              <a:rPr lang="en-US" sz="2400" dirty="0">
                <a:solidFill>
                  <a:srgbClr val="FFC000"/>
                </a:solidFill>
              </a:rPr>
              <a:t>HEX codes (e.g., #0000FF), RGB (e.g., </a:t>
            </a:r>
            <a:r>
              <a:rPr lang="en-US" sz="2400" dirty="0" err="1">
                <a:solidFill>
                  <a:srgbClr val="FFC000"/>
                </a:solidFill>
              </a:rPr>
              <a:t>rgb</a:t>
            </a:r>
            <a:r>
              <a:rPr lang="en-US" sz="2400" dirty="0">
                <a:solidFill>
                  <a:srgbClr val="FFC000"/>
                </a:solidFill>
              </a:rPr>
              <a:t>(0, 0, 255)), and RGBA for transparency.</a:t>
            </a:r>
          </a:p>
          <a:p>
            <a:pPr marL="0" marR="0">
              <a:spcAft>
                <a:spcPts val="800"/>
              </a:spcAft>
            </a:pPr>
            <a:r>
              <a:rPr lang="en-US" sz="2400" b="1" dirty="0"/>
              <a:t>Background Colors (background color)</a:t>
            </a:r>
          </a:p>
          <a:p>
            <a:pPr marL="0" marR="0" lvl="0" indent="0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400" dirty="0"/>
              <a:t>	Example: </a:t>
            </a:r>
            <a:r>
              <a:rPr lang="en-US" sz="2400" dirty="0">
                <a:solidFill>
                  <a:srgbClr val="FFC000"/>
                </a:solidFill>
              </a:rPr>
              <a:t>background-color: </a:t>
            </a:r>
            <a:r>
              <a:rPr lang="en-US" sz="2400" dirty="0" err="1">
                <a:solidFill>
                  <a:srgbClr val="FFC000"/>
                </a:solidFill>
              </a:rPr>
              <a:t>lightgray</a:t>
            </a:r>
            <a:r>
              <a:rPr lang="en-US" sz="2400" dirty="0">
                <a:solidFill>
                  <a:srgbClr val="FFC000"/>
                </a:solidFill>
              </a:rPr>
              <a:t>;</a:t>
            </a:r>
            <a:r>
              <a:rPr lang="en-US" sz="2400" dirty="0"/>
              <a:t> sets the background color to light gray.</a:t>
            </a:r>
          </a:p>
          <a:p>
            <a:pPr marL="0" marR="0" lvl="0" indent="0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400" dirty="0"/>
              <a:t>	Can be applied to any block-level or inline element.</a:t>
            </a:r>
          </a:p>
          <a:p>
            <a:pPr marL="0" marR="0">
              <a:spcAft>
                <a:spcPts val="800"/>
              </a:spcAft>
            </a:pPr>
            <a:r>
              <a:rPr lang="en-US" sz="2400" b="1" dirty="0"/>
              <a:t>Background Images</a:t>
            </a:r>
          </a:p>
          <a:p>
            <a:pPr marL="0" marR="0" lvl="0" indent="0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400" dirty="0"/>
              <a:t>	Example: </a:t>
            </a:r>
            <a:r>
              <a:rPr lang="en-US" sz="2400" dirty="0">
                <a:solidFill>
                  <a:srgbClr val="FFC000"/>
                </a:solidFill>
              </a:rPr>
              <a:t>background-image: </a:t>
            </a:r>
            <a:r>
              <a:rPr lang="en-US" sz="2400" dirty="0" err="1">
                <a:solidFill>
                  <a:srgbClr val="FFC000"/>
                </a:solidFill>
              </a:rPr>
              <a:t>url</a:t>
            </a:r>
            <a:r>
              <a:rPr lang="en-US" sz="2400" dirty="0">
                <a:solidFill>
                  <a:srgbClr val="FFC000"/>
                </a:solidFill>
              </a:rPr>
              <a:t>('image.jpg'); </a:t>
            </a:r>
            <a:r>
              <a:rPr lang="en-US" sz="2400" dirty="0"/>
              <a:t>sets a background image.</a:t>
            </a:r>
          </a:p>
          <a:p>
            <a:pPr marL="0" marR="0" lvl="0" indent="0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400" dirty="0"/>
              <a:t>	Discuss options like background-repeat, background-size, and background-position.</a:t>
            </a:r>
          </a:p>
        </p:txBody>
      </p:sp>
    </p:spTree>
    <p:extLst>
      <p:ext uri="{BB962C8B-B14F-4D97-AF65-F5344CB8AC3E}">
        <p14:creationId xmlns:p14="http://schemas.microsoft.com/office/powerpoint/2010/main" val="161340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1176</TotalTime>
  <Words>849</Words>
  <Application>Microsoft Office PowerPoint</Application>
  <PresentationFormat>Custom</PresentationFormat>
  <Paragraphs>99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Tech 16x9</vt:lpstr>
      <vt:lpstr>WEB DEVELOPMENT </vt:lpstr>
      <vt:lpstr>TO DO LIST</vt:lpstr>
      <vt:lpstr>Introduction to CSS</vt:lpstr>
      <vt:lpstr>Importance of CSS in Web Development</vt:lpstr>
      <vt:lpstr>CSS Syntax </vt:lpstr>
      <vt:lpstr>CSS Selectors</vt:lpstr>
      <vt:lpstr>Cond…</vt:lpstr>
      <vt:lpstr>CSS Box Model</vt:lpstr>
      <vt:lpstr>Colors and Background </vt:lpstr>
      <vt:lpstr>Colors and Background </vt:lpstr>
      <vt:lpstr>Text and Font Styling </vt:lpstr>
      <vt:lpstr>Text and Font Styling </vt:lpstr>
      <vt:lpstr>Thank you 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Zil-E-Huma</dc:creator>
  <cp:lastModifiedBy>Zil-E-Huma</cp:lastModifiedBy>
  <cp:revision>9</cp:revision>
  <dcterms:created xsi:type="dcterms:W3CDTF">2024-08-09T12:15:45Z</dcterms:created>
  <dcterms:modified xsi:type="dcterms:W3CDTF">2024-08-11T03:49:53Z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