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c8825e1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c8825e1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8e5f130ab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8e5f130ab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41e8309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41e8309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ea44a11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ea44a11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8a9fa998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8a9fa998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8a9fa998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8a9fa998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9539695f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9539695f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d8234c2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d8234c2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a4802d7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3a4802d7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gif"/><Relationship Id="rId4" Type="http://schemas.openxmlformats.org/officeDocument/2006/relationships/image" Target="../media/image8.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3D Object Based Model of Solar System</a:t>
            </a:r>
            <a:endParaRPr/>
          </a:p>
        </p:txBody>
      </p:sp>
      <p:sp>
        <p:nvSpPr>
          <p:cNvPr id="135" name="Google Shape;135;p13"/>
          <p:cNvSpPr txBox="1"/>
          <p:nvPr>
            <p:ph idx="1" type="subTitle"/>
          </p:nvPr>
        </p:nvSpPr>
        <p:spPr>
          <a:xfrm>
            <a:off x="311700" y="3468125"/>
            <a:ext cx="8755500" cy="139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T</a:t>
            </a:r>
            <a:r>
              <a:rPr lang="en" sz="3000"/>
              <a:t>eam: Fake Astronauts</a:t>
            </a:r>
            <a:endParaRPr sz="3000"/>
          </a:p>
          <a:p>
            <a:pPr indent="0" lvl="0" marL="0" rtl="0" algn="l">
              <a:spcBef>
                <a:spcPts val="0"/>
              </a:spcBef>
              <a:spcAft>
                <a:spcPts val="0"/>
              </a:spcAft>
              <a:buNone/>
            </a:pPr>
            <a:r>
              <a:rPr lang="en" sz="1600"/>
              <a:t>Nikolai Panergo, Zilin Dong, Zachary Hosek, Claudia Soria, David Saval</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204" name="Google Shape;204;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Create a class based 3D model and animation of our Solar System</a:t>
            </a:r>
            <a:endParaRPr/>
          </a:p>
          <a:p>
            <a:pPr indent="0" lvl="0" marL="0" rtl="0" algn="l">
              <a:spcBef>
                <a:spcPts val="1200"/>
              </a:spcBef>
              <a:spcAft>
                <a:spcPts val="1200"/>
              </a:spcAft>
              <a:buNone/>
            </a:pPr>
            <a:r>
              <a:rPr lang="en"/>
              <a:t>Overview: We had class based system set up for our solar system which had an add body, draw,  get position, and motion functions. We had a second body class for generating the bodies(planets). We had used different a couple different ODE methods to try and decide what we wanted to use. We tested Euler, Euler Cromer, Midpoint, and 4th Runge-Kutta methods. We finished the project by completing our class based system, finding actual data for planet positions using the skyfield library, creating graphics and datasets, and finally using our class based system  to animate the solar system using plotly.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Actual Data</a:t>
            </a:r>
            <a:endParaRPr/>
          </a:p>
        </p:txBody>
      </p:sp>
      <p:sp>
        <p:nvSpPr>
          <p:cNvPr id="147" name="Google Shape;147;p15"/>
          <p:cNvSpPr txBox="1"/>
          <p:nvPr>
            <p:ph idx="1" type="body"/>
          </p:nvPr>
        </p:nvSpPr>
        <p:spPr>
          <a:xfrm>
            <a:off x="4694350" y="1101025"/>
            <a:ext cx="43215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Used the python skyfield astronomy library, which has accurate estimations of planet positions up to 0.0005 arcseconds (very very accurate) with the astronomical almanac by the Navy</a:t>
            </a:r>
            <a:endParaRPr/>
          </a:p>
          <a:p>
            <a:pPr indent="-311150" lvl="0" marL="457200" rtl="0" algn="l">
              <a:spcBef>
                <a:spcPts val="0"/>
              </a:spcBef>
              <a:spcAft>
                <a:spcPts val="0"/>
              </a:spcAft>
              <a:buSzPts val="1300"/>
              <a:buChar char="●"/>
            </a:pPr>
            <a:r>
              <a:rPr lang="en"/>
              <a:t>Heliocentric orbits, converting heliocentric coordinates into x,y,z, with the Sun’s position at (0,0,1)</a:t>
            </a:r>
            <a:endParaRPr/>
          </a:p>
          <a:p>
            <a:pPr indent="-311150" lvl="0" marL="457200" rtl="0" algn="l">
              <a:spcBef>
                <a:spcPts val="0"/>
              </a:spcBef>
              <a:spcAft>
                <a:spcPts val="0"/>
              </a:spcAft>
              <a:buSzPts val="1300"/>
              <a:buChar char="●"/>
            </a:pPr>
            <a:r>
              <a:rPr lang="en"/>
              <a:t>Units are in AU, which are 150 million kilometers</a:t>
            </a:r>
            <a:endParaRPr/>
          </a:p>
          <a:p>
            <a:pPr indent="-311150" lvl="0" marL="457200" rtl="0" algn="l">
              <a:spcBef>
                <a:spcPts val="0"/>
              </a:spcBef>
              <a:spcAft>
                <a:spcPts val="0"/>
              </a:spcAft>
              <a:buSzPts val="1300"/>
              <a:buChar char="●"/>
            </a:pPr>
            <a:r>
              <a:rPr lang="en"/>
              <a:t>Data is incremented by a day, every day in 2000 upto 2001</a:t>
            </a:r>
            <a:endParaRPr/>
          </a:p>
          <a:p>
            <a:pPr indent="-311150" lvl="0" marL="457200" rtl="0" algn="l">
              <a:spcBef>
                <a:spcPts val="0"/>
              </a:spcBef>
              <a:spcAft>
                <a:spcPts val="0"/>
              </a:spcAft>
              <a:buSzPts val="1300"/>
              <a:buChar char="●"/>
            </a:pPr>
            <a:r>
              <a:rPr lang="en"/>
              <a:t>Time measured in UTC, or Greenwich time</a:t>
            </a:r>
            <a:endParaRPr/>
          </a:p>
        </p:txBody>
      </p:sp>
      <p:pic>
        <p:nvPicPr>
          <p:cNvPr id="148" name="Google Shape;148;p15"/>
          <p:cNvPicPr preferRelativeResize="0"/>
          <p:nvPr/>
        </p:nvPicPr>
        <p:blipFill>
          <a:blip r:embed="rId3">
            <a:alphaModFix/>
          </a:blip>
          <a:stretch>
            <a:fillRect/>
          </a:stretch>
        </p:blipFill>
        <p:spPr>
          <a:xfrm>
            <a:off x="694975" y="3174950"/>
            <a:ext cx="2591974" cy="1885800"/>
          </a:xfrm>
          <a:prstGeom prst="rect">
            <a:avLst/>
          </a:prstGeom>
          <a:noFill/>
          <a:ln>
            <a:noFill/>
          </a:ln>
        </p:spPr>
      </p:pic>
      <p:pic>
        <p:nvPicPr>
          <p:cNvPr id="149" name="Google Shape;149;p15"/>
          <p:cNvPicPr preferRelativeResize="0"/>
          <p:nvPr/>
        </p:nvPicPr>
        <p:blipFill>
          <a:blip r:embed="rId4">
            <a:alphaModFix/>
          </a:blip>
          <a:stretch>
            <a:fillRect/>
          </a:stretch>
        </p:blipFill>
        <p:spPr>
          <a:xfrm>
            <a:off x="1662250" y="901475"/>
            <a:ext cx="2264418" cy="2273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a Simulation</a:t>
            </a:r>
            <a:endParaRPr/>
          </a:p>
        </p:txBody>
      </p:sp>
      <p:sp>
        <p:nvSpPr>
          <p:cNvPr id="155" name="Google Shape;155;p16"/>
          <p:cNvSpPr txBox="1"/>
          <p:nvPr>
            <p:ph idx="1" type="body"/>
          </p:nvPr>
        </p:nvSpPr>
        <p:spPr>
          <a:xfrm>
            <a:off x="1067275" y="1078300"/>
            <a:ext cx="4555500" cy="340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the initial data from the SkyField dataframe, we were able take the first known position as the position vector, and used the next few positions to roughly estimate the velocity vectors  for each body.</a:t>
            </a:r>
            <a:endParaRPr/>
          </a:p>
          <a:p>
            <a:pPr indent="0" lvl="0" marL="0" rtl="0" algn="l">
              <a:spcBef>
                <a:spcPts val="1200"/>
              </a:spcBef>
              <a:spcAft>
                <a:spcPts val="1200"/>
              </a:spcAft>
              <a:buNone/>
            </a:pPr>
            <a:r>
              <a:rPr lang="en"/>
              <a:t>Then we just used those vectors and real-world data (mass, relative size, etc.) to create a body object for every planet in the </a:t>
            </a:r>
            <a:r>
              <a:rPr lang="en"/>
              <a:t>solar</a:t>
            </a:r>
            <a:r>
              <a:rPr lang="en"/>
              <a:t> </a:t>
            </a:r>
            <a:r>
              <a:rPr lang="en"/>
              <a:t>system. </a:t>
            </a:r>
            <a:endParaRPr/>
          </a:p>
        </p:txBody>
      </p:sp>
      <p:pic>
        <p:nvPicPr>
          <p:cNvPr id="156" name="Google Shape;156;p16"/>
          <p:cNvPicPr preferRelativeResize="0"/>
          <p:nvPr/>
        </p:nvPicPr>
        <p:blipFill>
          <a:blip r:embed="rId3">
            <a:alphaModFix/>
          </a:blip>
          <a:stretch>
            <a:fillRect/>
          </a:stretch>
        </p:blipFill>
        <p:spPr>
          <a:xfrm>
            <a:off x="5622775" y="1646482"/>
            <a:ext cx="3474550" cy="31112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Graphics and Datasets</a:t>
            </a:r>
            <a:endParaRPr/>
          </a:p>
        </p:txBody>
      </p:sp>
      <p:sp>
        <p:nvSpPr>
          <p:cNvPr id="162" name="Google Shape;162;p17"/>
          <p:cNvSpPr txBox="1"/>
          <p:nvPr>
            <p:ph idx="1" type="body"/>
          </p:nvPr>
        </p:nvSpPr>
        <p:spPr>
          <a:xfrm>
            <a:off x="5476600" y="847888"/>
            <a:ext cx="35124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Using dataframe objects to animate graphs in plotly</a:t>
            </a:r>
            <a:endParaRPr/>
          </a:p>
          <a:p>
            <a:pPr indent="-311150" lvl="0" marL="457200" rtl="0" algn="l">
              <a:spcBef>
                <a:spcPts val="0"/>
              </a:spcBef>
              <a:spcAft>
                <a:spcPts val="0"/>
              </a:spcAft>
              <a:buSzPts val="1300"/>
              <a:buChar char="●"/>
            </a:pPr>
            <a:r>
              <a:rPr lang="en"/>
              <a:t>Solar system objects are able to keep body objects in lists</a:t>
            </a:r>
            <a:endParaRPr/>
          </a:p>
          <a:p>
            <a:pPr indent="-311150" lvl="0" marL="457200" rtl="0" algn="l">
              <a:spcBef>
                <a:spcPts val="0"/>
              </a:spcBef>
              <a:spcAft>
                <a:spcPts val="0"/>
              </a:spcAft>
              <a:buSzPts val="1300"/>
              <a:buChar char="●"/>
            </a:pPr>
            <a:r>
              <a:rPr lang="en"/>
              <a:t>Body objects have coordinates which are changed based on different numerical methods</a:t>
            </a:r>
            <a:endParaRPr/>
          </a:p>
          <a:p>
            <a:pPr indent="-311150" lvl="0" marL="457200" rtl="0" algn="l">
              <a:spcBef>
                <a:spcPts val="0"/>
              </a:spcBef>
              <a:spcAft>
                <a:spcPts val="0"/>
              </a:spcAft>
              <a:buSzPts val="1300"/>
              <a:buChar char="●"/>
            </a:pPr>
            <a:r>
              <a:rPr lang="en"/>
              <a:t>(Barycentric just means center of gravity)</a:t>
            </a:r>
            <a:endParaRPr/>
          </a:p>
          <a:p>
            <a:pPr indent="-311150" lvl="0" marL="457200" rtl="0" algn="l">
              <a:spcBef>
                <a:spcPts val="0"/>
              </a:spcBef>
              <a:spcAft>
                <a:spcPts val="0"/>
              </a:spcAft>
              <a:buSzPts val="1300"/>
              <a:buChar char="●"/>
            </a:pPr>
            <a:r>
              <a:rPr lang="en"/>
              <a:t>Initial velocity- secant method</a:t>
            </a:r>
            <a:endParaRPr/>
          </a:p>
          <a:p>
            <a:pPr indent="-311150" lvl="0" marL="457200" rtl="0" algn="l">
              <a:spcBef>
                <a:spcPts val="0"/>
              </a:spcBef>
              <a:spcAft>
                <a:spcPts val="0"/>
              </a:spcAft>
              <a:buSzPts val="1300"/>
              <a:buChar char="●"/>
            </a:pPr>
            <a:r>
              <a:rPr lang="en"/>
              <a:t>Initial position- from skyfield data</a:t>
            </a:r>
            <a:endParaRPr/>
          </a:p>
          <a:p>
            <a:pPr indent="0" lvl="0" marL="457200" rtl="0" algn="l">
              <a:spcBef>
                <a:spcPts val="1200"/>
              </a:spcBef>
              <a:spcAft>
                <a:spcPts val="1200"/>
              </a:spcAft>
              <a:buNone/>
            </a:pPr>
            <a:r>
              <a:t/>
            </a:r>
            <a:endParaRPr/>
          </a:p>
        </p:txBody>
      </p:sp>
      <p:pic>
        <p:nvPicPr>
          <p:cNvPr id="163" name="Google Shape;163;p17"/>
          <p:cNvPicPr preferRelativeResize="0"/>
          <p:nvPr/>
        </p:nvPicPr>
        <p:blipFill rotWithShape="1">
          <a:blip r:embed="rId3">
            <a:alphaModFix/>
          </a:blip>
          <a:srcRect b="4916" l="23760" r="16630" t="38509"/>
          <a:stretch/>
        </p:blipFill>
        <p:spPr>
          <a:xfrm>
            <a:off x="631650" y="1131500"/>
            <a:ext cx="4609825" cy="2343976"/>
          </a:xfrm>
          <a:prstGeom prst="rect">
            <a:avLst/>
          </a:prstGeom>
          <a:noFill/>
          <a:ln>
            <a:noFill/>
          </a:ln>
        </p:spPr>
      </p:pic>
      <p:pic>
        <p:nvPicPr>
          <p:cNvPr id="164" name="Google Shape;164;p17"/>
          <p:cNvPicPr preferRelativeResize="0"/>
          <p:nvPr/>
        </p:nvPicPr>
        <p:blipFill rotWithShape="1">
          <a:blip r:embed="rId4">
            <a:alphaModFix/>
          </a:blip>
          <a:srcRect b="15966" l="0" r="0" t="0"/>
          <a:stretch/>
        </p:blipFill>
        <p:spPr>
          <a:xfrm>
            <a:off x="116750" y="3326200"/>
            <a:ext cx="3324499" cy="1714424"/>
          </a:xfrm>
          <a:prstGeom prst="rect">
            <a:avLst/>
          </a:prstGeom>
          <a:noFill/>
          <a:ln>
            <a:noFill/>
          </a:ln>
        </p:spPr>
      </p:pic>
      <p:pic>
        <p:nvPicPr>
          <p:cNvPr id="165" name="Google Shape;165;p17"/>
          <p:cNvPicPr preferRelativeResize="0"/>
          <p:nvPr/>
        </p:nvPicPr>
        <p:blipFill rotWithShape="1">
          <a:blip r:embed="rId5">
            <a:alphaModFix/>
          </a:blip>
          <a:srcRect b="-3225" l="-3225" r="-3236" t="-3236"/>
          <a:stretch/>
        </p:blipFill>
        <p:spPr>
          <a:xfrm>
            <a:off x="3435563" y="3207738"/>
            <a:ext cx="2762774" cy="1951350"/>
          </a:xfrm>
          <a:prstGeom prst="rect">
            <a:avLst/>
          </a:prstGeom>
          <a:noFill/>
          <a:ln>
            <a:noFill/>
          </a:ln>
        </p:spPr>
      </p:pic>
      <p:sp>
        <p:nvSpPr>
          <p:cNvPr id="166" name="Google Shape;166;p17"/>
          <p:cNvSpPr txBox="1"/>
          <p:nvPr/>
        </p:nvSpPr>
        <p:spPr>
          <a:xfrm>
            <a:off x="2574200" y="4274000"/>
            <a:ext cx="86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(Simulated)</a:t>
            </a:r>
            <a:endParaRPr sz="1000">
              <a:latin typeface="Lato"/>
              <a:ea typeface="Lato"/>
              <a:cs typeface="Lato"/>
              <a:sym typeface="Lato"/>
            </a:endParaRPr>
          </a:p>
        </p:txBody>
      </p:sp>
      <p:sp>
        <p:nvSpPr>
          <p:cNvPr id="167" name="Google Shape;167;p17"/>
          <p:cNvSpPr txBox="1"/>
          <p:nvPr/>
        </p:nvSpPr>
        <p:spPr>
          <a:xfrm>
            <a:off x="4345025" y="2392950"/>
            <a:ext cx="74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(Actual)</a:t>
            </a:r>
            <a:endParaRPr sz="10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Interesting Observations</a:t>
            </a:r>
            <a:endParaRPr/>
          </a:p>
        </p:txBody>
      </p:sp>
      <p:sp>
        <p:nvSpPr>
          <p:cNvPr id="173" name="Google Shape;173;p18"/>
          <p:cNvSpPr txBox="1"/>
          <p:nvPr>
            <p:ph idx="1" type="body"/>
          </p:nvPr>
        </p:nvSpPr>
        <p:spPr>
          <a:xfrm>
            <a:off x="1194650" y="1244225"/>
            <a:ext cx="3076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Mercury’s Strange Orbit</a:t>
            </a:r>
            <a:endParaRPr/>
          </a:p>
        </p:txBody>
      </p:sp>
      <p:pic>
        <p:nvPicPr>
          <p:cNvPr id="174" name="Google Shape;174;p18"/>
          <p:cNvPicPr preferRelativeResize="0"/>
          <p:nvPr/>
        </p:nvPicPr>
        <p:blipFill>
          <a:blip r:embed="rId3">
            <a:alphaModFix/>
          </a:blip>
          <a:stretch>
            <a:fillRect/>
          </a:stretch>
        </p:blipFill>
        <p:spPr>
          <a:xfrm>
            <a:off x="5248825" y="3057625"/>
            <a:ext cx="2182300" cy="1835975"/>
          </a:xfrm>
          <a:prstGeom prst="rect">
            <a:avLst/>
          </a:prstGeom>
          <a:noFill/>
          <a:ln>
            <a:noFill/>
          </a:ln>
        </p:spPr>
      </p:pic>
      <p:sp>
        <p:nvSpPr>
          <p:cNvPr id="175" name="Google Shape;175;p18"/>
          <p:cNvSpPr txBox="1"/>
          <p:nvPr/>
        </p:nvSpPr>
        <p:spPr>
          <a:xfrm>
            <a:off x="4749175" y="1408350"/>
            <a:ext cx="24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76" name="Google Shape;176;p18"/>
          <p:cNvSpPr txBox="1"/>
          <p:nvPr>
            <p:ph idx="1" type="body"/>
          </p:nvPr>
        </p:nvSpPr>
        <p:spPr>
          <a:xfrm>
            <a:off x="4660950" y="1440725"/>
            <a:ext cx="30768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Graph is from 1900 to 2050</a:t>
            </a:r>
            <a:endParaRPr/>
          </a:p>
          <a:p>
            <a:pPr indent="-311150" lvl="0" marL="457200" rtl="0" algn="l">
              <a:spcBef>
                <a:spcPts val="0"/>
              </a:spcBef>
              <a:spcAft>
                <a:spcPts val="0"/>
              </a:spcAft>
              <a:buSzPts val="1300"/>
              <a:buChar char="●"/>
            </a:pPr>
            <a:r>
              <a:rPr lang="en"/>
              <a:t>Mercury’s precession of perihelion not found (Sun at (0,0))</a:t>
            </a:r>
            <a:endParaRPr/>
          </a:p>
          <a:p>
            <a:pPr indent="-311150" lvl="0" marL="457200" rtl="0" algn="l">
              <a:spcBef>
                <a:spcPts val="0"/>
              </a:spcBef>
              <a:spcAft>
                <a:spcPts val="0"/>
              </a:spcAft>
              <a:buSzPts val="1300"/>
              <a:buChar char="●"/>
            </a:pPr>
            <a:r>
              <a:rPr lang="en"/>
              <a:t>9.5 arcminutes per century, so wasn’t very visible on our time range</a:t>
            </a:r>
            <a:endParaRPr/>
          </a:p>
        </p:txBody>
      </p:sp>
      <p:pic>
        <p:nvPicPr>
          <p:cNvPr id="177" name="Google Shape;177;p18"/>
          <p:cNvPicPr preferRelativeResize="0"/>
          <p:nvPr/>
        </p:nvPicPr>
        <p:blipFill>
          <a:blip r:embed="rId4">
            <a:alphaModFix/>
          </a:blip>
          <a:stretch>
            <a:fillRect/>
          </a:stretch>
        </p:blipFill>
        <p:spPr>
          <a:xfrm>
            <a:off x="670300" y="1710375"/>
            <a:ext cx="3601151" cy="3283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Numerical Methods &amp; Errors</a:t>
            </a:r>
            <a:endParaRPr/>
          </a:p>
        </p:txBody>
      </p:sp>
      <p:sp>
        <p:nvSpPr>
          <p:cNvPr id="183" name="Google Shape;183;p19"/>
          <p:cNvSpPr txBox="1"/>
          <p:nvPr/>
        </p:nvSpPr>
        <p:spPr>
          <a:xfrm>
            <a:off x="6031850" y="613750"/>
            <a:ext cx="3000000" cy="18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Space Complexity of ODE methods:</a:t>
            </a:r>
            <a:endParaRPr sz="1300">
              <a:solidFill>
                <a:schemeClr val="lt1"/>
              </a:solidFill>
              <a:latin typeface="Lato"/>
              <a:ea typeface="Lato"/>
              <a:cs typeface="Lato"/>
              <a:sym typeface="Lato"/>
            </a:endParaRPr>
          </a:p>
          <a:p>
            <a:pPr indent="-311150" lvl="0" marL="457200" rtl="0" algn="l">
              <a:lnSpc>
                <a:spcPct val="115000"/>
              </a:lnSpc>
              <a:spcBef>
                <a:spcPts val="1200"/>
              </a:spcBef>
              <a:spcAft>
                <a:spcPts val="0"/>
              </a:spcAft>
              <a:buClr>
                <a:schemeClr val="lt1"/>
              </a:buClr>
              <a:buSzPts val="1300"/>
              <a:buFont typeface="Lato"/>
              <a:buChar char="●"/>
            </a:pPr>
            <a:r>
              <a:rPr lang="en" sz="1300">
                <a:solidFill>
                  <a:schemeClr val="lt1"/>
                </a:solidFill>
                <a:latin typeface="Lato"/>
                <a:ea typeface="Lato"/>
                <a:cs typeface="Lato"/>
                <a:sym typeface="Lato"/>
              </a:rPr>
              <a:t>Euler’s method: O(N)</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Euler Cromer’s method: O(N)</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Midpoint Method: O(N)</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4th Runge-Kutta O(4N)</a:t>
            </a:r>
            <a:endParaRPr sz="1300">
              <a:solidFill>
                <a:schemeClr val="lt1"/>
              </a:solidFill>
              <a:latin typeface="Lato"/>
              <a:ea typeface="Lato"/>
              <a:cs typeface="Lato"/>
              <a:sym typeface="Lato"/>
            </a:endParaRPr>
          </a:p>
          <a:p>
            <a:pPr indent="0" lvl="0" marL="457200" rtl="0" algn="l">
              <a:lnSpc>
                <a:spcPct val="115000"/>
              </a:lnSpc>
              <a:spcBef>
                <a:spcPts val="1200"/>
              </a:spcBef>
              <a:spcAft>
                <a:spcPts val="1200"/>
              </a:spcAft>
              <a:buNone/>
            </a:pPr>
            <a:r>
              <a:t/>
            </a:r>
            <a:endParaRPr sz="1300">
              <a:solidFill>
                <a:schemeClr val="lt1"/>
              </a:solidFill>
              <a:latin typeface="Lato"/>
              <a:ea typeface="Lato"/>
              <a:cs typeface="Lato"/>
              <a:sym typeface="Lato"/>
            </a:endParaRPr>
          </a:p>
        </p:txBody>
      </p:sp>
      <p:pic>
        <p:nvPicPr>
          <p:cNvPr id="184" name="Google Shape;184;p19"/>
          <p:cNvPicPr preferRelativeResize="0"/>
          <p:nvPr/>
        </p:nvPicPr>
        <p:blipFill>
          <a:blip r:embed="rId3">
            <a:alphaModFix/>
          </a:blip>
          <a:stretch>
            <a:fillRect/>
          </a:stretch>
        </p:blipFill>
        <p:spPr>
          <a:xfrm>
            <a:off x="149775" y="1700256"/>
            <a:ext cx="3225800" cy="2419344"/>
          </a:xfrm>
          <a:prstGeom prst="rect">
            <a:avLst/>
          </a:prstGeom>
          <a:noFill/>
          <a:ln>
            <a:noFill/>
          </a:ln>
        </p:spPr>
      </p:pic>
      <p:pic>
        <p:nvPicPr>
          <p:cNvPr id="185" name="Google Shape;185;p19"/>
          <p:cNvPicPr preferRelativeResize="0"/>
          <p:nvPr/>
        </p:nvPicPr>
        <p:blipFill>
          <a:blip r:embed="rId4">
            <a:alphaModFix/>
          </a:blip>
          <a:stretch>
            <a:fillRect/>
          </a:stretch>
        </p:blipFill>
        <p:spPr>
          <a:xfrm>
            <a:off x="3278925" y="1700250"/>
            <a:ext cx="3225800" cy="2419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 of Error </a:t>
            </a:r>
            <a:endParaRPr/>
          </a:p>
        </p:txBody>
      </p:sp>
      <p:sp>
        <p:nvSpPr>
          <p:cNvPr id="191" name="Google Shape;191;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Timestep length, limited amount of data to be stored, total time</a:t>
            </a:r>
            <a:endParaRPr/>
          </a:p>
          <a:p>
            <a:pPr indent="-298450" lvl="1" marL="914400" rtl="0" algn="l">
              <a:spcBef>
                <a:spcPts val="0"/>
              </a:spcBef>
              <a:spcAft>
                <a:spcPts val="0"/>
              </a:spcAft>
              <a:buSzPts val="1100"/>
              <a:buChar char="○"/>
            </a:pPr>
            <a:r>
              <a:rPr lang="en"/>
              <a:t>Running the code would take a very long time to run if we set the time-step to be extremely small or set total time very high.  (Animation would be very buggy and the data set would be huge).</a:t>
            </a:r>
            <a:endParaRPr/>
          </a:p>
          <a:p>
            <a:pPr indent="-298450" lvl="2" marL="1371600" rtl="0" algn="l">
              <a:spcBef>
                <a:spcPts val="0"/>
              </a:spcBef>
              <a:spcAft>
                <a:spcPts val="0"/>
              </a:spcAft>
              <a:buSzPts val="1100"/>
              <a:buChar char="■"/>
            </a:pPr>
            <a:r>
              <a:rPr lang="en"/>
              <a:t>As a result, we could only run the simulation for about a year and had limited data to work with.</a:t>
            </a:r>
            <a:endParaRPr/>
          </a:p>
          <a:p>
            <a:pPr indent="-311150" lvl="0" marL="457200" rtl="0" algn="l">
              <a:spcBef>
                <a:spcPts val="0"/>
              </a:spcBef>
              <a:spcAft>
                <a:spcPts val="0"/>
              </a:spcAft>
              <a:buSzPts val="1300"/>
              <a:buChar char="●"/>
            </a:pPr>
            <a:r>
              <a:rPr lang="en"/>
              <a:t>Velocity approximation from secant line method as a possible source of error</a:t>
            </a:r>
            <a:endParaRPr/>
          </a:p>
          <a:p>
            <a:pPr indent="-298450" lvl="1" marL="914400" rtl="0" algn="l">
              <a:spcBef>
                <a:spcPts val="0"/>
              </a:spcBef>
              <a:spcAft>
                <a:spcPts val="0"/>
              </a:spcAft>
              <a:buSzPts val="1100"/>
              <a:buChar char="○"/>
            </a:pPr>
            <a:r>
              <a:rPr lang="en"/>
              <a:t>Positions of Mars and Earth would be extremely off by a astronomically large proportion</a:t>
            </a:r>
            <a:endParaRPr/>
          </a:p>
          <a:p>
            <a:pPr indent="-298450" lvl="2" marL="1371600" rtl="0" algn="l">
              <a:spcBef>
                <a:spcPts val="0"/>
              </a:spcBef>
              <a:spcAft>
                <a:spcPts val="0"/>
              </a:spcAft>
              <a:buSzPts val="1100"/>
              <a:buChar char="■"/>
            </a:pPr>
            <a:r>
              <a:rPr lang="en"/>
              <a:t>All other planets were able to be simulated somewhat accurately despite this.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Difficulties/Complications</a:t>
            </a:r>
            <a:endParaRPr/>
          </a:p>
        </p:txBody>
      </p:sp>
      <p:sp>
        <p:nvSpPr>
          <p:cNvPr id="197" name="Google Shape;197;p21"/>
          <p:cNvSpPr txBox="1"/>
          <p:nvPr>
            <p:ph idx="1" type="body"/>
          </p:nvPr>
        </p:nvSpPr>
        <p:spPr>
          <a:xfrm>
            <a:off x="187225" y="1450400"/>
            <a:ext cx="5714100" cy="33453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2174"/>
              <a:t>Format of model:</a:t>
            </a:r>
            <a:endParaRPr sz="2174"/>
          </a:p>
          <a:p>
            <a:pPr indent="-304534" lvl="0" marL="457200" rtl="0" algn="l">
              <a:spcBef>
                <a:spcPts val="1200"/>
              </a:spcBef>
              <a:spcAft>
                <a:spcPts val="0"/>
              </a:spcAft>
              <a:buSzPct val="100000"/>
              <a:buChar char="●"/>
            </a:pPr>
            <a:r>
              <a:rPr lang="en" sz="2174"/>
              <a:t>Having too many variables and different parameters.</a:t>
            </a:r>
            <a:endParaRPr sz="2174"/>
          </a:p>
          <a:p>
            <a:pPr indent="-304534" lvl="0" marL="457200" rtl="0" algn="l">
              <a:spcBef>
                <a:spcPts val="0"/>
              </a:spcBef>
              <a:spcAft>
                <a:spcPts val="0"/>
              </a:spcAft>
              <a:buSzPct val="100000"/>
              <a:buChar char="●"/>
            </a:pPr>
            <a:r>
              <a:rPr lang="en" sz="2174"/>
              <a:t>Solved with class-based code</a:t>
            </a:r>
            <a:endParaRPr sz="2174"/>
          </a:p>
          <a:p>
            <a:pPr indent="0" lvl="0" marL="0" rtl="0" algn="l">
              <a:spcBef>
                <a:spcPts val="1200"/>
              </a:spcBef>
              <a:spcAft>
                <a:spcPts val="0"/>
              </a:spcAft>
              <a:buNone/>
            </a:pPr>
            <a:r>
              <a:rPr lang="en" sz="2174"/>
              <a:t>Animation not working:</a:t>
            </a:r>
            <a:endParaRPr sz="2174"/>
          </a:p>
          <a:p>
            <a:pPr indent="-304534" lvl="0" marL="457200" rtl="0" algn="l">
              <a:spcBef>
                <a:spcPts val="1200"/>
              </a:spcBef>
              <a:spcAft>
                <a:spcPts val="0"/>
              </a:spcAft>
              <a:buSzPct val="100000"/>
              <a:buChar char="●"/>
            </a:pPr>
            <a:r>
              <a:rPr lang="en" sz="2174"/>
              <a:t>Problems arose when running the code for too long. (Time-step and total time)</a:t>
            </a:r>
            <a:endParaRPr sz="2174"/>
          </a:p>
          <a:p>
            <a:pPr indent="-304534" lvl="0" marL="457200" rtl="0" algn="l">
              <a:spcBef>
                <a:spcPts val="0"/>
              </a:spcBef>
              <a:spcAft>
                <a:spcPts val="0"/>
              </a:spcAft>
              <a:buSzPct val="100000"/>
              <a:buChar char="●"/>
            </a:pPr>
            <a:r>
              <a:rPr lang="en" sz="2174"/>
              <a:t>Resolved by only running the simulation for about a year.</a:t>
            </a:r>
            <a:endParaRPr sz="2174"/>
          </a:p>
          <a:p>
            <a:pPr indent="0" lvl="0" marL="0" rtl="0" algn="l">
              <a:spcBef>
                <a:spcPts val="1200"/>
              </a:spcBef>
              <a:spcAft>
                <a:spcPts val="0"/>
              </a:spcAft>
              <a:buNone/>
            </a:pPr>
            <a:r>
              <a:rPr lang="en" sz="2174"/>
              <a:t>Equations giving NaN values for the z-axis</a:t>
            </a:r>
            <a:endParaRPr sz="2174"/>
          </a:p>
          <a:p>
            <a:pPr indent="0" lvl="0" marL="0" rtl="0" algn="l">
              <a:spcBef>
                <a:spcPts val="1200"/>
              </a:spcBef>
              <a:spcAft>
                <a:spcPts val="0"/>
              </a:spcAft>
              <a:buNone/>
            </a:pPr>
            <a:r>
              <a:rPr lang="en" sz="2174"/>
              <a:t> Planets moving incorrectly in simulation</a:t>
            </a:r>
            <a:endParaRPr sz="2174"/>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8" name="Google Shape;198;p21"/>
          <p:cNvPicPr preferRelativeResize="0"/>
          <p:nvPr/>
        </p:nvPicPr>
        <p:blipFill>
          <a:blip r:embed="rId3">
            <a:alphaModFix/>
          </a:blip>
          <a:stretch>
            <a:fillRect/>
          </a:stretch>
        </p:blipFill>
        <p:spPr>
          <a:xfrm>
            <a:off x="5563875" y="1853125"/>
            <a:ext cx="3538075" cy="3147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