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e5f130ab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e5f130ab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41e8309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41e8309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8a9fa99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8a9fa99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41e8309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41e8309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c8825e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c8825e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gif"/><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3D Object Based Model of Solar System</a:t>
            </a:r>
            <a:endParaRPr/>
          </a:p>
        </p:txBody>
      </p:sp>
      <p:sp>
        <p:nvSpPr>
          <p:cNvPr id="135" name="Google Shape;135;p13"/>
          <p:cNvSpPr txBox="1"/>
          <p:nvPr>
            <p:ph idx="1" type="subTitle"/>
          </p:nvPr>
        </p:nvSpPr>
        <p:spPr>
          <a:xfrm>
            <a:off x="311700" y="3468125"/>
            <a:ext cx="8755500" cy="13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a:t>
            </a:r>
            <a:r>
              <a:rPr lang="en" sz="3000"/>
              <a:t>eam: Fake Astronauts</a:t>
            </a:r>
            <a:endParaRPr sz="3000"/>
          </a:p>
          <a:p>
            <a:pPr indent="0" lvl="0" marL="0" rtl="0" algn="l">
              <a:spcBef>
                <a:spcPts val="0"/>
              </a:spcBef>
              <a:spcAft>
                <a:spcPts val="0"/>
              </a:spcAft>
              <a:buNone/>
            </a:pPr>
            <a:r>
              <a:rPr lang="en" sz="1600"/>
              <a:t>Nikolai Panergo, Zilin Dong, Zachary Hosek, Claudia Soria, David Saval</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Create a class based 3D model and animation of our Solar System</a:t>
            </a:r>
            <a:endParaRPr/>
          </a:p>
          <a:p>
            <a:pPr indent="0" lvl="0" marL="0" rtl="0" algn="l">
              <a:spcBef>
                <a:spcPts val="1200"/>
              </a:spcBef>
              <a:spcAft>
                <a:spcPts val="0"/>
              </a:spcAft>
              <a:buNone/>
            </a:pPr>
            <a:r>
              <a:rPr lang="en"/>
              <a:t>Recap: Previously we had class based system set up for our solar system which had an add body, draw,  get position, and motion functions. We had a second body class for generating the bodies(planets). We had used different a couple different ODE methods to try and decide what we wanted to use. We tested Euler, Euler Kromer, Midpoint, and Runge-Kutta methods.</a:t>
            </a:r>
            <a:endParaRPr/>
          </a:p>
          <a:p>
            <a:pPr indent="0" lvl="0" marL="0" rtl="0" algn="l">
              <a:spcBef>
                <a:spcPts val="1200"/>
              </a:spcBef>
              <a:spcAft>
                <a:spcPts val="1200"/>
              </a:spcAft>
              <a:buNone/>
            </a:pPr>
            <a:r>
              <a:rPr lang="en"/>
              <a:t>Overview: We finished the project by completing our class based system, finding actual data for planet positions using the skyfield library, creating graphics and datasets, and finally using our class based system  to animate the solar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Actual Data</a:t>
            </a:r>
            <a:endParaRPr/>
          </a:p>
        </p:txBody>
      </p:sp>
      <p:sp>
        <p:nvSpPr>
          <p:cNvPr id="147" name="Google Shape;147;p15"/>
          <p:cNvSpPr txBox="1"/>
          <p:nvPr>
            <p:ph idx="1" type="body"/>
          </p:nvPr>
        </p:nvSpPr>
        <p:spPr>
          <a:xfrm>
            <a:off x="4694350" y="1101025"/>
            <a:ext cx="43215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the python skyfield astronomy library, which has accurate estimations of planet positions up to 0.0005 arcseconds (very very accurate) with the astronomical almanac by the Navy</a:t>
            </a:r>
            <a:endParaRPr/>
          </a:p>
          <a:p>
            <a:pPr indent="-311150" lvl="0" marL="457200" rtl="0" algn="l">
              <a:spcBef>
                <a:spcPts val="0"/>
              </a:spcBef>
              <a:spcAft>
                <a:spcPts val="0"/>
              </a:spcAft>
              <a:buSzPts val="1300"/>
              <a:buChar char="●"/>
            </a:pPr>
            <a:r>
              <a:rPr lang="en"/>
              <a:t>Heliocentric orbits, converting heliocentric coordinates into x,y,z, with the Sun’s position at (0,0,1)</a:t>
            </a:r>
            <a:endParaRPr/>
          </a:p>
          <a:p>
            <a:pPr indent="-311150" lvl="0" marL="457200" rtl="0" algn="l">
              <a:spcBef>
                <a:spcPts val="0"/>
              </a:spcBef>
              <a:spcAft>
                <a:spcPts val="0"/>
              </a:spcAft>
              <a:buSzPts val="1300"/>
              <a:buChar char="●"/>
            </a:pPr>
            <a:r>
              <a:rPr lang="en"/>
              <a:t>Units are in AU, which are 150 million kilometers</a:t>
            </a:r>
            <a:endParaRPr/>
          </a:p>
          <a:p>
            <a:pPr indent="-311150" lvl="0" marL="457200" rtl="0" algn="l">
              <a:spcBef>
                <a:spcPts val="0"/>
              </a:spcBef>
              <a:spcAft>
                <a:spcPts val="0"/>
              </a:spcAft>
              <a:buSzPts val="1300"/>
              <a:buChar char="●"/>
            </a:pPr>
            <a:r>
              <a:rPr lang="en"/>
              <a:t>Data is incremented by a day, every day in 2000 upto 2001</a:t>
            </a:r>
            <a:endParaRPr/>
          </a:p>
          <a:p>
            <a:pPr indent="-311150" lvl="0" marL="457200" rtl="0" algn="l">
              <a:spcBef>
                <a:spcPts val="0"/>
              </a:spcBef>
              <a:spcAft>
                <a:spcPts val="0"/>
              </a:spcAft>
              <a:buSzPts val="1300"/>
              <a:buChar char="●"/>
            </a:pPr>
            <a:r>
              <a:rPr lang="en"/>
              <a:t>Time measured in UTC, or Greenwich time</a:t>
            </a:r>
            <a:endParaRPr/>
          </a:p>
        </p:txBody>
      </p:sp>
      <p:pic>
        <p:nvPicPr>
          <p:cNvPr id="148" name="Google Shape;148;p15"/>
          <p:cNvPicPr preferRelativeResize="0"/>
          <p:nvPr/>
        </p:nvPicPr>
        <p:blipFill>
          <a:blip r:embed="rId3">
            <a:alphaModFix/>
          </a:blip>
          <a:stretch>
            <a:fillRect/>
          </a:stretch>
        </p:blipFill>
        <p:spPr>
          <a:xfrm>
            <a:off x="694975" y="3174950"/>
            <a:ext cx="2591974" cy="1885800"/>
          </a:xfrm>
          <a:prstGeom prst="rect">
            <a:avLst/>
          </a:prstGeom>
          <a:noFill/>
          <a:ln>
            <a:noFill/>
          </a:ln>
        </p:spPr>
      </p:pic>
      <p:pic>
        <p:nvPicPr>
          <p:cNvPr id="149" name="Google Shape;149;p15"/>
          <p:cNvPicPr preferRelativeResize="0"/>
          <p:nvPr/>
        </p:nvPicPr>
        <p:blipFill>
          <a:blip r:embed="rId4">
            <a:alphaModFix/>
          </a:blip>
          <a:stretch>
            <a:fillRect/>
          </a:stretch>
        </p:blipFill>
        <p:spPr>
          <a:xfrm>
            <a:off x="1662250" y="901475"/>
            <a:ext cx="2264418" cy="227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Graphics and Datasets</a:t>
            </a:r>
            <a:endParaRPr/>
          </a:p>
        </p:txBody>
      </p:sp>
      <p:sp>
        <p:nvSpPr>
          <p:cNvPr id="155" name="Google Shape;155;p16"/>
          <p:cNvSpPr txBox="1"/>
          <p:nvPr>
            <p:ph idx="1" type="body"/>
          </p:nvPr>
        </p:nvSpPr>
        <p:spPr>
          <a:xfrm>
            <a:off x="5476600" y="847888"/>
            <a:ext cx="35124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dataframe objects to animate graphs in plotly</a:t>
            </a:r>
            <a:endParaRPr/>
          </a:p>
          <a:p>
            <a:pPr indent="-311150" lvl="0" marL="457200" rtl="0" algn="l">
              <a:spcBef>
                <a:spcPts val="0"/>
              </a:spcBef>
              <a:spcAft>
                <a:spcPts val="0"/>
              </a:spcAft>
              <a:buSzPts val="1300"/>
              <a:buChar char="●"/>
            </a:pPr>
            <a:r>
              <a:rPr lang="en"/>
              <a:t>Solar system objects are able to keep body objects in lists</a:t>
            </a:r>
            <a:endParaRPr/>
          </a:p>
          <a:p>
            <a:pPr indent="-311150" lvl="0" marL="457200" rtl="0" algn="l">
              <a:spcBef>
                <a:spcPts val="0"/>
              </a:spcBef>
              <a:spcAft>
                <a:spcPts val="0"/>
              </a:spcAft>
              <a:buSzPts val="1300"/>
              <a:buChar char="●"/>
            </a:pPr>
            <a:r>
              <a:rPr lang="en"/>
              <a:t>Body objects have coordinates which are changed based on different numerical methods</a:t>
            </a:r>
            <a:endParaRPr/>
          </a:p>
          <a:p>
            <a:pPr indent="-311150" lvl="0" marL="457200" rtl="0" algn="l">
              <a:spcBef>
                <a:spcPts val="0"/>
              </a:spcBef>
              <a:spcAft>
                <a:spcPts val="0"/>
              </a:spcAft>
              <a:buSzPts val="1300"/>
              <a:buChar char="●"/>
            </a:pPr>
            <a:r>
              <a:rPr lang="en"/>
              <a:t>(Barycentric just means center of gravity)</a:t>
            </a:r>
            <a:endParaRPr/>
          </a:p>
          <a:p>
            <a:pPr indent="0" lvl="0" marL="457200" rtl="0" algn="l">
              <a:spcBef>
                <a:spcPts val="1200"/>
              </a:spcBef>
              <a:spcAft>
                <a:spcPts val="1200"/>
              </a:spcAft>
              <a:buNone/>
            </a:pPr>
            <a:r>
              <a:t/>
            </a:r>
            <a:endParaRPr/>
          </a:p>
        </p:txBody>
      </p:sp>
      <p:pic>
        <p:nvPicPr>
          <p:cNvPr id="156" name="Google Shape;156;p16"/>
          <p:cNvPicPr preferRelativeResize="0"/>
          <p:nvPr/>
        </p:nvPicPr>
        <p:blipFill rotWithShape="1">
          <a:blip r:embed="rId3">
            <a:alphaModFix/>
          </a:blip>
          <a:srcRect b="4916" l="23760" r="16630" t="38509"/>
          <a:stretch/>
        </p:blipFill>
        <p:spPr>
          <a:xfrm>
            <a:off x="631650" y="1131500"/>
            <a:ext cx="4609825" cy="2343976"/>
          </a:xfrm>
          <a:prstGeom prst="rect">
            <a:avLst/>
          </a:prstGeom>
          <a:noFill/>
          <a:ln>
            <a:noFill/>
          </a:ln>
        </p:spPr>
      </p:pic>
      <p:pic>
        <p:nvPicPr>
          <p:cNvPr id="157" name="Google Shape;157;p16"/>
          <p:cNvPicPr preferRelativeResize="0"/>
          <p:nvPr/>
        </p:nvPicPr>
        <p:blipFill rotWithShape="1">
          <a:blip r:embed="rId4">
            <a:alphaModFix/>
          </a:blip>
          <a:srcRect b="15966" l="0" r="0" t="0"/>
          <a:stretch/>
        </p:blipFill>
        <p:spPr>
          <a:xfrm>
            <a:off x="116750" y="3326200"/>
            <a:ext cx="3324499" cy="1714424"/>
          </a:xfrm>
          <a:prstGeom prst="rect">
            <a:avLst/>
          </a:prstGeom>
          <a:noFill/>
          <a:ln>
            <a:noFill/>
          </a:ln>
        </p:spPr>
      </p:pic>
      <p:pic>
        <p:nvPicPr>
          <p:cNvPr id="158" name="Google Shape;158;p16"/>
          <p:cNvPicPr preferRelativeResize="0"/>
          <p:nvPr/>
        </p:nvPicPr>
        <p:blipFill rotWithShape="1">
          <a:blip r:embed="rId5">
            <a:alphaModFix/>
          </a:blip>
          <a:srcRect b="-3225" l="-3225" r="-3236" t="-3236"/>
          <a:stretch/>
        </p:blipFill>
        <p:spPr>
          <a:xfrm>
            <a:off x="3435563" y="3207738"/>
            <a:ext cx="2762774" cy="1951350"/>
          </a:xfrm>
          <a:prstGeom prst="rect">
            <a:avLst/>
          </a:prstGeom>
          <a:noFill/>
          <a:ln>
            <a:noFill/>
          </a:ln>
        </p:spPr>
      </p:pic>
      <p:sp>
        <p:nvSpPr>
          <p:cNvPr id="159" name="Google Shape;159;p16"/>
          <p:cNvSpPr txBox="1"/>
          <p:nvPr/>
        </p:nvSpPr>
        <p:spPr>
          <a:xfrm>
            <a:off x="2574200" y="4274000"/>
            <a:ext cx="86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(Simulated)</a:t>
            </a:r>
            <a:endParaRPr sz="1000">
              <a:latin typeface="Lato"/>
              <a:ea typeface="Lato"/>
              <a:cs typeface="Lato"/>
              <a:sym typeface="Lato"/>
            </a:endParaRPr>
          </a:p>
        </p:txBody>
      </p:sp>
      <p:sp>
        <p:nvSpPr>
          <p:cNvPr id="160" name="Google Shape;160;p16"/>
          <p:cNvSpPr txBox="1"/>
          <p:nvPr/>
        </p:nvSpPr>
        <p:spPr>
          <a:xfrm>
            <a:off x="4345025" y="2392950"/>
            <a:ext cx="74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(Actual)</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Animation</a:t>
            </a:r>
            <a:endParaRPr/>
          </a:p>
        </p:txBody>
      </p:sp>
      <p:sp>
        <p:nvSpPr>
          <p:cNvPr id="166" name="Google Shape;166;p17"/>
          <p:cNvSpPr txBox="1"/>
          <p:nvPr>
            <p:ph idx="1" type="body"/>
          </p:nvPr>
        </p:nvSpPr>
        <p:spPr>
          <a:xfrm>
            <a:off x="311700" y="12649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Please see github repo for animation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172" name="Google Shape;172;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