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3"/>
  </p:notesMasterIdLst>
  <p:sldIdLst>
    <p:sldId id="256" r:id="rId2"/>
    <p:sldId id="332" r:id="rId3"/>
    <p:sldId id="333" r:id="rId4"/>
    <p:sldId id="337" r:id="rId5"/>
    <p:sldId id="336" r:id="rId6"/>
    <p:sldId id="335" r:id="rId7"/>
    <p:sldId id="338" r:id="rId8"/>
    <p:sldId id="339" r:id="rId9"/>
    <p:sldId id="340" r:id="rId10"/>
    <p:sldId id="341" r:id="rId11"/>
    <p:sldId id="34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FFF5-5A8A-0C48-9BDF-73A23653873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06A0-BB35-7D4A-A299-27A68BF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08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67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8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8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C0C1-E388-0E4D-BDE8-ABF3595B57E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8E43-F822-F97C-4F3E-BC06EA90D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B812A-646B-3F20-E8CD-D7E0F4B9A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2600-4FD4-C66A-159D-4D0A09E55B2C}"/>
              </a:ext>
            </a:extLst>
          </p:cNvPr>
          <p:cNvSpPr txBox="1"/>
          <p:nvPr/>
        </p:nvSpPr>
        <p:spPr>
          <a:xfrm>
            <a:off x="10510" y="6201102"/>
            <a:ext cx="416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Vignesh A</a:t>
            </a:r>
          </a:p>
        </p:txBody>
      </p:sp>
    </p:spTree>
    <p:extLst>
      <p:ext uri="{BB962C8B-B14F-4D97-AF65-F5344CB8AC3E}">
        <p14:creationId xmlns:p14="http://schemas.microsoft.com/office/powerpoint/2010/main" val="140574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CB6B-7C4C-3AAB-41FE-BB9A61BB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5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70F0A-EE09-87D2-1180-45BCF944C81A}"/>
              </a:ext>
            </a:extLst>
          </p:cNvPr>
          <p:cNvSpPr txBox="1"/>
          <p:nvPr/>
        </p:nvSpPr>
        <p:spPr>
          <a:xfrm>
            <a:off x="388881" y="1093074"/>
            <a:ext cx="9259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in Java promotes modular and organized code through classes and objects.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enhances code flexibility and extensibility with features like inheritance and polymorphism.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allows for real-world problem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intuitive and maintainable software designs.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is essential for reading, writing, and managing data, making it a fundamental aspect of software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robust support for file handling, offering a range of classes and libraries for efficient and platform-independent file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file handling practices ensure data integrity, facilitate data persistence, and enable seamless interaction with external data sources.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4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EE7D-54CF-A262-05F2-98A3755F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37" y="26801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60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0" name="Freeform: Shape 49"/>
          <p:cNvSpPr/>
          <p:nvPr/>
        </p:nvSpPr>
        <p:spPr>
          <a:xfrm rot="158526">
            <a:off x="1206762" y="1716544"/>
            <a:ext cx="4141527" cy="655754"/>
          </a:xfrm>
          <a:custGeom>
            <a:avLst/>
            <a:gdLst>
              <a:gd name="connsiteX0" fmla="*/ 0 w 4258374"/>
              <a:gd name="connsiteY0" fmla="*/ 0 h 674255"/>
              <a:gd name="connsiteX1" fmla="*/ 4258374 w 4258374"/>
              <a:gd name="connsiteY1" fmla="*/ 0 h 674255"/>
              <a:gd name="connsiteX2" fmla="*/ 4258374 w 4258374"/>
              <a:gd name="connsiteY2" fmla="*/ 196321 h 674255"/>
              <a:gd name="connsiteX3" fmla="*/ 3938879 w 4258374"/>
              <a:gd name="connsiteY3" fmla="*/ 674255 h 674255"/>
              <a:gd name="connsiteX4" fmla="*/ 0 w 4258374"/>
              <a:gd name="connsiteY4" fmla="*/ 674255 h 67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8374" h="674255">
                <a:moveTo>
                  <a:pt x="0" y="0"/>
                </a:moveTo>
                <a:lnTo>
                  <a:pt x="4258374" y="0"/>
                </a:lnTo>
                <a:lnTo>
                  <a:pt x="4258374" y="196321"/>
                </a:lnTo>
                <a:lnTo>
                  <a:pt x="3938879" y="674255"/>
                </a:lnTo>
                <a:lnTo>
                  <a:pt x="0" y="674255"/>
                </a:lnTo>
                <a:close/>
              </a:path>
            </a:pathLst>
          </a:custGeom>
          <a:ln>
            <a:noFill/>
          </a:ln>
          <a:effectLst>
            <a:outerShdw blurRad="317500" dist="3175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Freeform: Shape 43"/>
          <p:cNvSpPr/>
          <p:nvPr/>
        </p:nvSpPr>
        <p:spPr>
          <a:xfrm flipV="1">
            <a:off x="2995179" y="1488267"/>
            <a:ext cx="3170973" cy="979139"/>
          </a:xfrm>
          <a:custGeom>
            <a:avLst/>
            <a:gdLst>
              <a:gd name="connsiteX0" fmla="*/ 2521527 w 3260437"/>
              <a:gd name="connsiteY0" fmla="*/ 1027545 h 1027545"/>
              <a:gd name="connsiteX1" fmla="*/ 3260437 w 3260437"/>
              <a:gd name="connsiteY1" fmla="*/ 1027545 h 1027545"/>
              <a:gd name="connsiteX2" fmla="*/ 2521527 w 3260437"/>
              <a:gd name="connsiteY2" fmla="*/ 0 h 1027545"/>
              <a:gd name="connsiteX3" fmla="*/ 2521527 w 3260437"/>
              <a:gd name="connsiteY3" fmla="*/ 2306 h 1027545"/>
              <a:gd name="connsiteX4" fmla="*/ 0 w 3260437"/>
              <a:gd name="connsiteY4" fmla="*/ 2306 h 1027545"/>
              <a:gd name="connsiteX5" fmla="*/ 0 w 3260437"/>
              <a:gd name="connsiteY5" fmla="*/ 1027543 h 1027545"/>
              <a:gd name="connsiteX6" fmla="*/ 2521527 w 3260437"/>
              <a:gd name="connsiteY6" fmla="*/ 1027543 h 1027545"/>
              <a:gd name="connsiteX0" fmla="*/ 2521527 w 3260437"/>
              <a:gd name="connsiteY0" fmla="*/ 1027543 h 1027545"/>
              <a:gd name="connsiteX1" fmla="*/ 3260437 w 3260437"/>
              <a:gd name="connsiteY1" fmla="*/ 1027545 h 1027545"/>
              <a:gd name="connsiteX2" fmla="*/ 2521527 w 3260437"/>
              <a:gd name="connsiteY2" fmla="*/ 0 h 1027545"/>
              <a:gd name="connsiteX3" fmla="*/ 2521527 w 3260437"/>
              <a:gd name="connsiteY3" fmla="*/ 2306 h 1027545"/>
              <a:gd name="connsiteX4" fmla="*/ 0 w 3260437"/>
              <a:gd name="connsiteY4" fmla="*/ 2306 h 1027545"/>
              <a:gd name="connsiteX5" fmla="*/ 0 w 3260437"/>
              <a:gd name="connsiteY5" fmla="*/ 1027543 h 1027545"/>
              <a:gd name="connsiteX6" fmla="*/ 2521527 w 3260437"/>
              <a:gd name="connsiteY6" fmla="*/ 1027543 h 102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0437" h="1027545">
                <a:moveTo>
                  <a:pt x="2521527" y="1027543"/>
                </a:moveTo>
                <a:lnTo>
                  <a:pt x="3260437" y="1027545"/>
                </a:lnTo>
                <a:lnTo>
                  <a:pt x="2521527" y="0"/>
                </a:lnTo>
                <a:lnTo>
                  <a:pt x="2521527" y="2306"/>
                </a:lnTo>
                <a:lnTo>
                  <a:pt x="0" y="2306"/>
                </a:lnTo>
                <a:lnTo>
                  <a:pt x="0" y="1027543"/>
                </a:lnTo>
                <a:lnTo>
                  <a:pt x="2521527" y="10275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Freeform: Shape 46"/>
          <p:cNvSpPr/>
          <p:nvPr/>
        </p:nvSpPr>
        <p:spPr>
          <a:xfrm flipV="1">
            <a:off x="1243341" y="1488267"/>
            <a:ext cx="1895566" cy="979139"/>
          </a:xfrm>
          <a:custGeom>
            <a:avLst/>
            <a:gdLst>
              <a:gd name="connsiteX0" fmla="*/ 0 w 1348509"/>
              <a:gd name="connsiteY0" fmla="*/ 1004502 h 1004502"/>
              <a:gd name="connsiteX1" fmla="*/ 1348509 w 1348509"/>
              <a:gd name="connsiteY1" fmla="*/ 1004502 h 1004502"/>
              <a:gd name="connsiteX2" fmla="*/ 1348509 w 1348509"/>
              <a:gd name="connsiteY2" fmla="*/ 0 h 1004502"/>
              <a:gd name="connsiteX3" fmla="*/ 0 w 1348509"/>
              <a:gd name="connsiteY3" fmla="*/ 0 h 100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509" h="1004502">
                <a:moveTo>
                  <a:pt x="0" y="1004502"/>
                </a:moveTo>
                <a:lnTo>
                  <a:pt x="1348509" y="1004502"/>
                </a:lnTo>
                <a:lnTo>
                  <a:pt x="1348509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Rectangle 38"/>
          <p:cNvSpPr/>
          <p:nvPr/>
        </p:nvSpPr>
        <p:spPr>
          <a:xfrm>
            <a:off x="174541" y="1991311"/>
            <a:ext cx="1311507" cy="64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4541" y="1326575"/>
            <a:ext cx="1311507" cy="673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Frame 7"/>
          <p:cNvSpPr/>
          <p:nvPr/>
        </p:nvSpPr>
        <p:spPr>
          <a:xfrm>
            <a:off x="174541" y="1326574"/>
            <a:ext cx="1311507" cy="1311507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outerShdw blurRad="317500" dist="508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6" name="Freeform: Shape 55"/>
          <p:cNvSpPr/>
          <p:nvPr/>
        </p:nvSpPr>
        <p:spPr>
          <a:xfrm rot="21441474" flipH="1">
            <a:off x="3428184" y="3390401"/>
            <a:ext cx="4143141" cy="655754"/>
          </a:xfrm>
          <a:custGeom>
            <a:avLst/>
            <a:gdLst>
              <a:gd name="connsiteX0" fmla="*/ 0 w 4258374"/>
              <a:gd name="connsiteY0" fmla="*/ 0 h 674255"/>
              <a:gd name="connsiteX1" fmla="*/ 4258374 w 4258374"/>
              <a:gd name="connsiteY1" fmla="*/ 0 h 674255"/>
              <a:gd name="connsiteX2" fmla="*/ 4258374 w 4258374"/>
              <a:gd name="connsiteY2" fmla="*/ 196321 h 674255"/>
              <a:gd name="connsiteX3" fmla="*/ 3938879 w 4258374"/>
              <a:gd name="connsiteY3" fmla="*/ 674255 h 674255"/>
              <a:gd name="connsiteX4" fmla="*/ 0 w 4258374"/>
              <a:gd name="connsiteY4" fmla="*/ 674255 h 67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8374" h="674255">
                <a:moveTo>
                  <a:pt x="0" y="0"/>
                </a:moveTo>
                <a:lnTo>
                  <a:pt x="4258374" y="0"/>
                </a:lnTo>
                <a:lnTo>
                  <a:pt x="4258374" y="196321"/>
                </a:lnTo>
                <a:lnTo>
                  <a:pt x="3938879" y="674255"/>
                </a:lnTo>
                <a:lnTo>
                  <a:pt x="0" y="674255"/>
                </a:lnTo>
                <a:close/>
              </a:path>
            </a:pathLst>
          </a:custGeom>
          <a:ln>
            <a:noFill/>
          </a:ln>
          <a:effectLst>
            <a:outerShdw blurRad="317500" dist="3175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9" name="Freeform: Shape 58"/>
          <p:cNvSpPr/>
          <p:nvPr/>
        </p:nvSpPr>
        <p:spPr>
          <a:xfrm flipH="1" flipV="1">
            <a:off x="2610002" y="3162124"/>
            <a:ext cx="3172207" cy="979139"/>
          </a:xfrm>
          <a:custGeom>
            <a:avLst/>
            <a:gdLst>
              <a:gd name="connsiteX0" fmla="*/ 2521527 w 3260437"/>
              <a:gd name="connsiteY0" fmla="*/ 1027545 h 1027545"/>
              <a:gd name="connsiteX1" fmla="*/ 3260437 w 3260437"/>
              <a:gd name="connsiteY1" fmla="*/ 1027545 h 1027545"/>
              <a:gd name="connsiteX2" fmla="*/ 2521527 w 3260437"/>
              <a:gd name="connsiteY2" fmla="*/ 0 h 1027545"/>
              <a:gd name="connsiteX3" fmla="*/ 2521527 w 3260437"/>
              <a:gd name="connsiteY3" fmla="*/ 2306 h 1027545"/>
              <a:gd name="connsiteX4" fmla="*/ 0 w 3260437"/>
              <a:gd name="connsiteY4" fmla="*/ 2306 h 1027545"/>
              <a:gd name="connsiteX5" fmla="*/ 0 w 3260437"/>
              <a:gd name="connsiteY5" fmla="*/ 1027543 h 1027545"/>
              <a:gd name="connsiteX6" fmla="*/ 2521527 w 3260437"/>
              <a:gd name="connsiteY6" fmla="*/ 1027543 h 1027545"/>
              <a:gd name="connsiteX0" fmla="*/ 2521527 w 3260437"/>
              <a:gd name="connsiteY0" fmla="*/ 1027543 h 1027545"/>
              <a:gd name="connsiteX1" fmla="*/ 3260437 w 3260437"/>
              <a:gd name="connsiteY1" fmla="*/ 1027545 h 1027545"/>
              <a:gd name="connsiteX2" fmla="*/ 2521527 w 3260437"/>
              <a:gd name="connsiteY2" fmla="*/ 0 h 1027545"/>
              <a:gd name="connsiteX3" fmla="*/ 2521527 w 3260437"/>
              <a:gd name="connsiteY3" fmla="*/ 2306 h 1027545"/>
              <a:gd name="connsiteX4" fmla="*/ 0 w 3260437"/>
              <a:gd name="connsiteY4" fmla="*/ 2306 h 1027545"/>
              <a:gd name="connsiteX5" fmla="*/ 0 w 3260437"/>
              <a:gd name="connsiteY5" fmla="*/ 1027543 h 1027545"/>
              <a:gd name="connsiteX6" fmla="*/ 2521527 w 3260437"/>
              <a:gd name="connsiteY6" fmla="*/ 1027543 h 102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0437" h="1027545">
                <a:moveTo>
                  <a:pt x="2521527" y="1027543"/>
                </a:moveTo>
                <a:lnTo>
                  <a:pt x="3260437" y="1027545"/>
                </a:lnTo>
                <a:lnTo>
                  <a:pt x="2521527" y="0"/>
                </a:lnTo>
                <a:lnTo>
                  <a:pt x="2521527" y="2306"/>
                </a:lnTo>
                <a:lnTo>
                  <a:pt x="0" y="2306"/>
                </a:lnTo>
                <a:lnTo>
                  <a:pt x="0" y="1027543"/>
                </a:lnTo>
                <a:lnTo>
                  <a:pt x="2521527" y="10275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Freeform: Shape 60"/>
          <p:cNvSpPr/>
          <p:nvPr/>
        </p:nvSpPr>
        <p:spPr>
          <a:xfrm flipH="1" flipV="1">
            <a:off x="5638425" y="3162124"/>
            <a:ext cx="1896304" cy="979139"/>
          </a:xfrm>
          <a:custGeom>
            <a:avLst/>
            <a:gdLst>
              <a:gd name="connsiteX0" fmla="*/ 0 w 1348509"/>
              <a:gd name="connsiteY0" fmla="*/ 1004502 h 1004502"/>
              <a:gd name="connsiteX1" fmla="*/ 1348509 w 1348509"/>
              <a:gd name="connsiteY1" fmla="*/ 1004502 h 1004502"/>
              <a:gd name="connsiteX2" fmla="*/ 1348509 w 1348509"/>
              <a:gd name="connsiteY2" fmla="*/ 0 h 1004502"/>
              <a:gd name="connsiteX3" fmla="*/ 0 w 1348509"/>
              <a:gd name="connsiteY3" fmla="*/ 0 h 100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509" h="1004502">
                <a:moveTo>
                  <a:pt x="0" y="1004502"/>
                </a:moveTo>
                <a:lnTo>
                  <a:pt x="1348509" y="1004502"/>
                </a:lnTo>
                <a:lnTo>
                  <a:pt x="134850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4" name="Rectangle 63"/>
          <p:cNvSpPr/>
          <p:nvPr/>
        </p:nvSpPr>
        <p:spPr>
          <a:xfrm flipH="1">
            <a:off x="7291927" y="3665170"/>
            <a:ext cx="1312018" cy="6467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6" name="Rectangle 65"/>
          <p:cNvSpPr/>
          <p:nvPr/>
        </p:nvSpPr>
        <p:spPr>
          <a:xfrm flipH="1">
            <a:off x="7291927" y="3000432"/>
            <a:ext cx="1312018" cy="673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9" name="Frame 68"/>
          <p:cNvSpPr/>
          <p:nvPr/>
        </p:nvSpPr>
        <p:spPr>
          <a:xfrm flipH="1">
            <a:off x="7291927" y="3000432"/>
            <a:ext cx="1312018" cy="1311507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outerShdw blurRad="317500" dist="508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1" name="Freeform: Shape 70"/>
          <p:cNvSpPr/>
          <p:nvPr/>
        </p:nvSpPr>
        <p:spPr>
          <a:xfrm rot="158526">
            <a:off x="7155601" y="5169362"/>
            <a:ext cx="4141527" cy="655754"/>
          </a:xfrm>
          <a:custGeom>
            <a:avLst/>
            <a:gdLst>
              <a:gd name="connsiteX0" fmla="*/ 0 w 4258374"/>
              <a:gd name="connsiteY0" fmla="*/ 0 h 674255"/>
              <a:gd name="connsiteX1" fmla="*/ 4258374 w 4258374"/>
              <a:gd name="connsiteY1" fmla="*/ 0 h 674255"/>
              <a:gd name="connsiteX2" fmla="*/ 4258374 w 4258374"/>
              <a:gd name="connsiteY2" fmla="*/ 196321 h 674255"/>
              <a:gd name="connsiteX3" fmla="*/ 3938879 w 4258374"/>
              <a:gd name="connsiteY3" fmla="*/ 674255 h 674255"/>
              <a:gd name="connsiteX4" fmla="*/ 0 w 4258374"/>
              <a:gd name="connsiteY4" fmla="*/ 674255 h 67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8374" h="674255">
                <a:moveTo>
                  <a:pt x="0" y="0"/>
                </a:moveTo>
                <a:lnTo>
                  <a:pt x="4258374" y="0"/>
                </a:lnTo>
                <a:lnTo>
                  <a:pt x="4258374" y="196321"/>
                </a:lnTo>
                <a:lnTo>
                  <a:pt x="3938879" y="674255"/>
                </a:lnTo>
                <a:lnTo>
                  <a:pt x="0" y="674255"/>
                </a:lnTo>
                <a:close/>
              </a:path>
            </a:pathLst>
          </a:custGeom>
          <a:ln>
            <a:noFill/>
          </a:ln>
          <a:effectLst>
            <a:outerShdw blurRad="317500" dist="3175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2" name="Freeform: Shape 71"/>
          <p:cNvSpPr/>
          <p:nvPr/>
        </p:nvSpPr>
        <p:spPr>
          <a:xfrm flipV="1">
            <a:off x="8944018" y="4941085"/>
            <a:ext cx="3170973" cy="979139"/>
          </a:xfrm>
          <a:custGeom>
            <a:avLst/>
            <a:gdLst>
              <a:gd name="connsiteX0" fmla="*/ 2521527 w 3260437"/>
              <a:gd name="connsiteY0" fmla="*/ 1027545 h 1027545"/>
              <a:gd name="connsiteX1" fmla="*/ 3260437 w 3260437"/>
              <a:gd name="connsiteY1" fmla="*/ 1027545 h 1027545"/>
              <a:gd name="connsiteX2" fmla="*/ 2521527 w 3260437"/>
              <a:gd name="connsiteY2" fmla="*/ 0 h 1027545"/>
              <a:gd name="connsiteX3" fmla="*/ 2521527 w 3260437"/>
              <a:gd name="connsiteY3" fmla="*/ 2306 h 1027545"/>
              <a:gd name="connsiteX4" fmla="*/ 0 w 3260437"/>
              <a:gd name="connsiteY4" fmla="*/ 2306 h 1027545"/>
              <a:gd name="connsiteX5" fmla="*/ 0 w 3260437"/>
              <a:gd name="connsiteY5" fmla="*/ 1027543 h 1027545"/>
              <a:gd name="connsiteX6" fmla="*/ 2521527 w 3260437"/>
              <a:gd name="connsiteY6" fmla="*/ 1027543 h 1027545"/>
              <a:gd name="connsiteX0" fmla="*/ 2521527 w 3260437"/>
              <a:gd name="connsiteY0" fmla="*/ 1027543 h 1027545"/>
              <a:gd name="connsiteX1" fmla="*/ 3260437 w 3260437"/>
              <a:gd name="connsiteY1" fmla="*/ 1027545 h 1027545"/>
              <a:gd name="connsiteX2" fmla="*/ 2521527 w 3260437"/>
              <a:gd name="connsiteY2" fmla="*/ 0 h 1027545"/>
              <a:gd name="connsiteX3" fmla="*/ 2521527 w 3260437"/>
              <a:gd name="connsiteY3" fmla="*/ 2306 h 1027545"/>
              <a:gd name="connsiteX4" fmla="*/ 0 w 3260437"/>
              <a:gd name="connsiteY4" fmla="*/ 2306 h 1027545"/>
              <a:gd name="connsiteX5" fmla="*/ 0 w 3260437"/>
              <a:gd name="connsiteY5" fmla="*/ 1027543 h 1027545"/>
              <a:gd name="connsiteX6" fmla="*/ 2521527 w 3260437"/>
              <a:gd name="connsiteY6" fmla="*/ 1027543 h 102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0437" h="1027545">
                <a:moveTo>
                  <a:pt x="2521527" y="1027543"/>
                </a:moveTo>
                <a:lnTo>
                  <a:pt x="3260437" y="1027545"/>
                </a:lnTo>
                <a:lnTo>
                  <a:pt x="2521527" y="0"/>
                </a:lnTo>
                <a:lnTo>
                  <a:pt x="2521527" y="2306"/>
                </a:lnTo>
                <a:lnTo>
                  <a:pt x="0" y="2306"/>
                </a:lnTo>
                <a:lnTo>
                  <a:pt x="0" y="1027543"/>
                </a:lnTo>
                <a:lnTo>
                  <a:pt x="2521527" y="102754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3" name="Freeform: Shape 72"/>
          <p:cNvSpPr/>
          <p:nvPr/>
        </p:nvSpPr>
        <p:spPr>
          <a:xfrm flipV="1">
            <a:off x="7192180" y="4941085"/>
            <a:ext cx="1895566" cy="979139"/>
          </a:xfrm>
          <a:custGeom>
            <a:avLst/>
            <a:gdLst>
              <a:gd name="connsiteX0" fmla="*/ 0 w 1348509"/>
              <a:gd name="connsiteY0" fmla="*/ 1004502 h 1004502"/>
              <a:gd name="connsiteX1" fmla="*/ 1348509 w 1348509"/>
              <a:gd name="connsiteY1" fmla="*/ 1004502 h 1004502"/>
              <a:gd name="connsiteX2" fmla="*/ 1348509 w 1348509"/>
              <a:gd name="connsiteY2" fmla="*/ 0 h 1004502"/>
              <a:gd name="connsiteX3" fmla="*/ 0 w 1348509"/>
              <a:gd name="connsiteY3" fmla="*/ 0 h 100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509" h="1004502">
                <a:moveTo>
                  <a:pt x="0" y="1004502"/>
                </a:moveTo>
                <a:lnTo>
                  <a:pt x="1348509" y="1004502"/>
                </a:lnTo>
                <a:lnTo>
                  <a:pt x="134850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6" name="Rectangle 85"/>
          <p:cNvSpPr/>
          <p:nvPr/>
        </p:nvSpPr>
        <p:spPr>
          <a:xfrm>
            <a:off x="6123380" y="5444130"/>
            <a:ext cx="1311507" cy="64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/>
          <p:cNvSpPr/>
          <p:nvPr/>
        </p:nvSpPr>
        <p:spPr>
          <a:xfrm>
            <a:off x="6123380" y="4779394"/>
            <a:ext cx="1311507" cy="673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1" name="Frame 90"/>
          <p:cNvSpPr/>
          <p:nvPr/>
        </p:nvSpPr>
        <p:spPr>
          <a:xfrm>
            <a:off x="6123380" y="4779394"/>
            <a:ext cx="1311507" cy="1311507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outerShdw blurRad="317500" dist="508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75072" y="1620048"/>
            <a:ext cx="710451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5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592712" y="3293904"/>
            <a:ext cx="710451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423911" y="5072865"/>
            <a:ext cx="710451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680549" y="1408074"/>
            <a:ext cx="3730146" cy="1088981"/>
            <a:chOff x="7881041" y="1262778"/>
            <a:chExt cx="2937088" cy="1119704"/>
          </a:xfrm>
        </p:grpSpPr>
        <p:sp>
          <p:nvSpPr>
            <p:cNvPr id="95" name="TextBox 94"/>
            <p:cNvSpPr txBox="1"/>
            <p:nvPr/>
          </p:nvSpPr>
          <p:spPr>
            <a:xfrm>
              <a:off x="7881041" y="1262778"/>
              <a:ext cx="2937088" cy="427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OOPs in java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88836" y="1622978"/>
              <a:ext cx="2929293" cy="75950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OOP in java.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Principles of OOP in java.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Benefits of OOP in java.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54496" y="3091375"/>
            <a:ext cx="4203098" cy="1078254"/>
            <a:chOff x="7508639" y="1284392"/>
            <a:chExt cx="3309490" cy="1108676"/>
          </a:xfrm>
        </p:grpSpPr>
        <p:sp>
          <p:nvSpPr>
            <p:cNvPr id="98" name="TextBox 97"/>
            <p:cNvSpPr txBox="1"/>
            <p:nvPr/>
          </p:nvSpPr>
          <p:spPr>
            <a:xfrm>
              <a:off x="7508639" y="1284392"/>
              <a:ext cx="2937088" cy="42722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handling in java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88836" y="1633563"/>
              <a:ext cx="2929293" cy="75950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file handling in java.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concepts and operations.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 and best practices.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0F8F22-EB17-68DE-4BCF-F068BB011FD8}"/>
              </a:ext>
            </a:extLst>
          </p:cNvPr>
          <p:cNvSpPr txBox="1"/>
          <p:nvPr/>
        </p:nvSpPr>
        <p:spPr>
          <a:xfrm>
            <a:off x="7725100" y="5179527"/>
            <a:ext cx="350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428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50E2A5-BD2A-6266-2714-2B6B2538DBE0}"/>
              </a:ext>
            </a:extLst>
          </p:cNvPr>
          <p:cNvSpPr txBox="1"/>
          <p:nvPr/>
        </p:nvSpPr>
        <p:spPr>
          <a:xfrm>
            <a:off x="0" y="231226"/>
            <a:ext cx="903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Object Oriented Programming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3CAD-BC55-ADC8-6AA8-71DCDA27535C}"/>
              </a:ext>
            </a:extLst>
          </p:cNvPr>
          <p:cNvSpPr txBox="1"/>
          <p:nvPr/>
        </p:nvSpPr>
        <p:spPr>
          <a:xfrm>
            <a:off x="115613" y="1418898"/>
            <a:ext cx="9270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"OOP in Java is a programming paradigm where software is designed and implemented using objects, which are instances of classes. A class is a blueprint or template that defines the structure and behavior of objects.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in Java is a paradigm emphasizing objects and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instances created based on class blueprints.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principles include encapsulation, inheritance, polymorphism, and abstraction.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promotes modular, maintainable code with code reusability and organization.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in Java define the structure and behavior of objects.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ensures data security by controlling access to object attributes.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allows the creation of new classes by inheriting properties and behaviors from existing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alf-frame 23">
            <a:extLst>
              <a:ext uri="{FF2B5EF4-FFF2-40B4-BE49-F238E27FC236}">
                <a16:creationId xmlns:a16="http://schemas.microsoft.com/office/drawing/2014/main" id="{A635E4D7-41BE-10DF-5465-8E2651C9B149}"/>
              </a:ext>
            </a:extLst>
          </p:cNvPr>
          <p:cNvSpPr/>
          <p:nvPr/>
        </p:nvSpPr>
        <p:spPr>
          <a:xfrm>
            <a:off x="1345325" y="4351268"/>
            <a:ext cx="1261242" cy="1124607"/>
          </a:xfrm>
          <a:prstGeom prst="halfFram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alf-frame 22">
            <a:extLst>
              <a:ext uri="{FF2B5EF4-FFF2-40B4-BE49-F238E27FC236}">
                <a16:creationId xmlns:a16="http://schemas.microsoft.com/office/drawing/2014/main" id="{3997D515-0AA8-2223-8BDA-ABF8BECEFCED}"/>
              </a:ext>
            </a:extLst>
          </p:cNvPr>
          <p:cNvSpPr/>
          <p:nvPr/>
        </p:nvSpPr>
        <p:spPr>
          <a:xfrm>
            <a:off x="1345329" y="1555532"/>
            <a:ext cx="1261242" cy="1124607"/>
          </a:xfrm>
          <a:prstGeom prst="halfFram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D674E-E158-06C2-0608-B1368E1FC6E8}"/>
              </a:ext>
            </a:extLst>
          </p:cNvPr>
          <p:cNvSpPr/>
          <p:nvPr/>
        </p:nvSpPr>
        <p:spPr>
          <a:xfrm>
            <a:off x="525516" y="1891998"/>
            <a:ext cx="8776138" cy="1011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CFB0B-621C-4834-D3EF-44214E9EB80F}"/>
              </a:ext>
            </a:extLst>
          </p:cNvPr>
          <p:cNvSpPr txBox="1"/>
          <p:nvPr/>
        </p:nvSpPr>
        <p:spPr>
          <a:xfrm>
            <a:off x="73572" y="220716"/>
            <a:ext cx="877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Object Oriented Programming in Java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B416DA-A920-08FB-9A76-EB4D7BAD9BBB}"/>
              </a:ext>
            </a:extLst>
          </p:cNvPr>
          <p:cNvSpPr/>
          <p:nvPr/>
        </p:nvSpPr>
        <p:spPr>
          <a:xfrm>
            <a:off x="252248" y="1534508"/>
            <a:ext cx="1744718" cy="1629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5BDC7-C004-696E-DA82-72900708D2FE}"/>
              </a:ext>
            </a:extLst>
          </p:cNvPr>
          <p:cNvSpPr/>
          <p:nvPr/>
        </p:nvSpPr>
        <p:spPr>
          <a:xfrm>
            <a:off x="572813" y="4687753"/>
            <a:ext cx="8776138" cy="1011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C92EF7-BC6F-414E-39B5-F65122734F82}"/>
              </a:ext>
            </a:extLst>
          </p:cNvPr>
          <p:cNvSpPr/>
          <p:nvPr/>
        </p:nvSpPr>
        <p:spPr>
          <a:xfrm>
            <a:off x="299545" y="4330263"/>
            <a:ext cx="1744718" cy="1629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26162-8585-A99A-A655-9335BBDBAA74}"/>
              </a:ext>
            </a:extLst>
          </p:cNvPr>
          <p:cNvSpPr txBox="1"/>
          <p:nvPr/>
        </p:nvSpPr>
        <p:spPr>
          <a:xfrm>
            <a:off x="367862" y="2049652"/>
            <a:ext cx="17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B16DD2-59D8-FE1F-0A9F-D1EDEE4786E7}"/>
              </a:ext>
            </a:extLst>
          </p:cNvPr>
          <p:cNvSpPr txBox="1"/>
          <p:nvPr/>
        </p:nvSpPr>
        <p:spPr>
          <a:xfrm>
            <a:off x="530775" y="4987279"/>
            <a:ext cx="17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0DB9CC-BE1A-1B58-10AB-C9751DA5BCAE}"/>
              </a:ext>
            </a:extLst>
          </p:cNvPr>
          <p:cNvSpPr txBox="1"/>
          <p:nvPr/>
        </p:nvSpPr>
        <p:spPr>
          <a:xfrm>
            <a:off x="1996966" y="1975945"/>
            <a:ext cx="717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Explained with an example of a Java class with private fields and getter/setter methods.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0F9B91-F818-17EE-7713-7DE85B36938A}"/>
              </a:ext>
            </a:extLst>
          </p:cNvPr>
          <p:cNvSpPr txBox="1"/>
          <p:nvPr/>
        </p:nvSpPr>
        <p:spPr>
          <a:xfrm>
            <a:off x="2123092" y="4908329"/>
            <a:ext cx="718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using a superclass and subclass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alf-frame 16">
            <a:extLst>
              <a:ext uri="{FF2B5EF4-FFF2-40B4-BE49-F238E27FC236}">
                <a16:creationId xmlns:a16="http://schemas.microsoft.com/office/drawing/2014/main" id="{49557289-6450-111C-3C41-1AF69B642242}"/>
              </a:ext>
            </a:extLst>
          </p:cNvPr>
          <p:cNvSpPr/>
          <p:nvPr/>
        </p:nvSpPr>
        <p:spPr>
          <a:xfrm>
            <a:off x="1471449" y="4162221"/>
            <a:ext cx="1261242" cy="1124607"/>
          </a:xfrm>
          <a:prstGeom prst="halfFram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Half-frame 14">
            <a:extLst>
              <a:ext uri="{FF2B5EF4-FFF2-40B4-BE49-F238E27FC236}">
                <a16:creationId xmlns:a16="http://schemas.microsoft.com/office/drawing/2014/main" id="{61083E58-769C-38DD-BEDA-9B5268693078}"/>
              </a:ext>
            </a:extLst>
          </p:cNvPr>
          <p:cNvSpPr/>
          <p:nvPr/>
        </p:nvSpPr>
        <p:spPr>
          <a:xfrm>
            <a:off x="1387365" y="1292771"/>
            <a:ext cx="1261242" cy="1124607"/>
          </a:xfrm>
          <a:prstGeom prst="halfFram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0E921-952A-F612-7B6C-2F193EBBB6D8}"/>
              </a:ext>
            </a:extLst>
          </p:cNvPr>
          <p:cNvSpPr/>
          <p:nvPr/>
        </p:nvSpPr>
        <p:spPr>
          <a:xfrm>
            <a:off x="546536" y="1629241"/>
            <a:ext cx="8776138" cy="1011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6FA9-2C00-25F3-5C70-EA8E75EB880D}"/>
              </a:ext>
            </a:extLst>
          </p:cNvPr>
          <p:cNvSpPr/>
          <p:nvPr/>
        </p:nvSpPr>
        <p:spPr>
          <a:xfrm>
            <a:off x="273268" y="1271751"/>
            <a:ext cx="1744718" cy="1629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370CC-8F3F-D629-7C9D-5CC4453B2CF2}"/>
              </a:ext>
            </a:extLst>
          </p:cNvPr>
          <p:cNvSpPr/>
          <p:nvPr/>
        </p:nvSpPr>
        <p:spPr>
          <a:xfrm>
            <a:off x="630620" y="4493309"/>
            <a:ext cx="8776138" cy="1011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A168E6-FAEA-E9D6-D2E5-A4C92CA1461E}"/>
              </a:ext>
            </a:extLst>
          </p:cNvPr>
          <p:cNvSpPr/>
          <p:nvPr/>
        </p:nvSpPr>
        <p:spPr>
          <a:xfrm>
            <a:off x="357352" y="4135819"/>
            <a:ext cx="1744718" cy="1629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F96FD-F408-5746-AC6D-CF39953965FD}"/>
              </a:ext>
            </a:extLst>
          </p:cNvPr>
          <p:cNvSpPr txBox="1"/>
          <p:nvPr/>
        </p:nvSpPr>
        <p:spPr>
          <a:xfrm>
            <a:off x="572815" y="4703505"/>
            <a:ext cx="1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2453-A121-9953-B75B-A91BE5967DBD}"/>
              </a:ext>
            </a:extLst>
          </p:cNvPr>
          <p:cNvSpPr txBox="1"/>
          <p:nvPr/>
        </p:nvSpPr>
        <p:spPr>
          <a:xfrm>
            <a:off x="325823" y="1839439"/>
            <a:ext cx="17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Polymorphism: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3D262-074F-707A-2F47-E3CC447CC330}"/>
              </a:ext>
            </a:extLst>
          </p:cNvPr>
          <p:cNvSpPr txBox="1"/>
          <p:nvPr/>
        </p:nvSpPr>
        <p:spPr>
          <a:xfrm>
            <a:off x="2070541" y="1839439"/>
            <a:ext cx="706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Illustrated through method overriding and interface implementation.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77567-0C42-5796-743C-C485256CB7AE}"/>
              </a:ext>
            </a:extLst>
          </p:cNvPr>
          <p:cNvSpPr txBox="1"/>
          <p:nvPr/>
        </p:nvSpPr>
        <p:spPr>
          <a:xfrm>
            <a:off x="2180898" y="4619424"/>
            <a:ext cx="690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abstract classes and interfaces as mechanisms for abstraction.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CF5639-5B3F-B88E-FBAE-5DA47BD946EF}"/>
              </a:ext>
            </a:extLst>
          </p:cNvPr>
          <p:cNvSpPr txBox="1"/>
          <p:nvPr/>
        </p:nvSpPr>
        <p:spPr>
          <a:xfrm>
            <a:off x="115614" y="168167"/>
            <a:ext cx="866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Object Oriented Programming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4B55-6A82-C219-E8F4-AEFDD1241A33}"/>
              </a:ext>
            </a:extLst>
          </p:cNvPr>
          <p:cNvSpPr txBox="1"/>
          <p:nvPr/>
        </p:nvSpPr>
        <p:spPr>
          <a:xfrm>
            <a:off x="136634" y="1566041"/>
            <a:ext cx="92596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Reusability:</a:t>
            </a:r>
          </a:p>
          <a:p>
            <a:pPr lvl="1"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how OOP promotes code reusability through inheritance and interfaces.</a:t>
            </a:r>
          </a:p>
          <a:p>
            <a:pPr lvl="1" algn="just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Modularity:</a:t>
            </a:r>
          </a:p>
          <a:p>
            <a:pPr lvl="1"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modular structure of Java programs using classes and packages.</a:t>
            </a:r>
          </a:p>
          <a:p>
            <a:pPr lvl="1" algn="just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</a:t>
            </a:r>
          </a:p>
          <a:p>
            <a:pPr lvl="1"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how OOP principles make code easier to maintain and extend.</a:t>
            </a:r>
          </a:p>
          <a:p>
            <a:pPr lvl="1" algn="just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</a:p>
          <a:p>
            <a:pPr lvl="1"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examples of Java applications (e.g., GUI development, game development) where OOP is crucial.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9DEF-6C94-BB9F-95B4-DD72C138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4" y="115613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File Handling in Java</a:t>
            </a:r>
            <a:b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E901B-E214-E326-BCB9-6608478C7445}"/>
              </a:ext>
            </a:extLst>
          </p:cNvPr>
          <p:cNvSpPr txBox="1"/>
          <p:nvPr/>
        </p:nvSpPr>
        <p:spPr>
          <a:xfrm>
            <a:off x="57224" y="956441"/>
            <a:ext cx="9170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handling: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involves tasks related to working with files and directories, including creating, reading, writing, and managing data stored on a computer's storage system.</a:t>
            </a:r>
          </a:p>
          <a:p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file handling:</a:t>
            </a:r>
            <a:endParaRPr lang="en-IN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reading configuration files, storing and retrieving user data, logging application events, and managing data persistence.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interaction with external data sources and ensures data integrity and reliability.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Java's Robust Support for File Handling: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a rich set of classes and libraries for file manipulation.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abstractions like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simplify common file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Low-level stream-based operations via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flexibility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platform independence, allowing consistent file handling across different operating systems.</a:t>
            </a:r>
          </a:p>
          <a:p>
            <a:pPr algn="l"/>
            <a:b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4FF9-5C31-22DD-E991-23C5D4FE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6" y="126125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and Operations</a:t>
            </a:r>
            <a:b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1CAA5-4849-B915-331A-FF26638C953C}"/>
              </a:ext>
            </a:extLst>
          </p:cNvPr>
          <p:cNvSpPr txBox="1"/>
          <p:nvPr/>
        </p:nvSpPr>
        <p:spPr>
          <a:xfrm>
            <a:off x="210207" y="1261241"/>
            <a:ext cx="894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Manipulation:</a:t>
            </a: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how to create, read, update, and delete files and directories.</a:t>
            </a:r>
          </a:p>
          <a:p>
            <a:pPr lvl="1" algn="l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Input and Output Streams:</a:t>
            </a: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classes for reading and writing files.</a:t>
            </a:r>
          </a:p>
          <a:p>
            <a:pPr lvl="1" algn="l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 I/O:</a:t>
            </a: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buffered streams (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efficient I/O operations.</a:t>
            </a:r>
          </a:p>
          <a:p>
            <a:pPr lvl="1" algn="l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Handling:</a:t>
            </a: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potential exceptions when working with files using try-catch blocks.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8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72C-8615-754C-A827-C978B07E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9" y="16816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and Best Practices</a:t>
            </a:r>
            <a:b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87788-273D-C96C-8E7B-0EC05ECC8044}"/>
              </a:ext>
            </a:extLst>
          </p:cNvPr>
          <p:cNvSpPr txBox="1"/>
          <p:nvPr/>
        </p:nvSpPr>
        <p:spPr>
          <a:xfrm>
            <a:off x="115611" y="1313794"/>
            <a:ext cx="7756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Examples:</a:t>
            </a: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code snippets illustrating common file handling tasks such as reading from a text file, writing to a file, and navigating directories.</a:t>
            </a:r>
          </a:p>
          <a:p>
            <a:pPr lvl="1" algn="l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</a:t>
            </a: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best practices for efficient and safe file handling, including proper resource management, exception handling, and error reporting.</a:t>
            </a:r>
          </a:p>
          <a:p>
            <a:pPr lvl="1" algn="l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Considerations:</a:t>
            </a: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Briefly discuss security considerations when handling files, such as file permissions and access control.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43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{608BB39D-6BF2-B048-9596-B00910D2E7C6}tf10001060</Template>
  <TotalTime>116</TotalTime>
  <Words>733</Words>
  <Application>Microsoft Macintosh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Java Programming </vt:lpstr>
      <vt:lpstr>Contents</vt:lpstr>
      <vt:lpstr>PowerPoint Presentation</vt:lpstr>
      <vt:lpstr>PowerPoint Presentation</vt:lpstr>
      <vt:lpstr>PowerPoint Presentation</vt:lpstr>
      <vt:lpstr>PowerPoint Presentation</vt:lpstr>
      <vt:lpstr>Introduction to File Handling in Java </vt:lpstr>
      <vt:lpstr>Key Concepts and Operations </vt:lpstr>
      <vt:lpstr>Examples and Best Practices 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</dc:title>
  <dc:creator>1NH21AI118_Vignesh _A</dc:creator>
  <cp:lastModifiedBy>1NH21AI118_Vignesh _A</cp:lastModifiedBy>
  <cp:revision>4</cp:revision>
  <dcterms:created xsi:type="dcterms:W3CDTF">2023-10-09T08:08:19Z</dcterms:created>
  <dcterms:modified xsi:type="dcterms:W3CDTF">2023-10-09T10:05:06Z</dcterms:modified>
</cp:coreProperties>
</file>