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6"/>
  </p:notesMasterIdLst>
  <p:sldIdLst>
    <p:sldId id="260" r:id="rId2"/>
    <p:sldId id="261" r:id="rId3"/>
    <p:sldId id="273" r:id="rId4"/>
    <p:sldId id="318" r:id="rId5"/>
    <p:sldId id="262" r:id="rId6"/>
    <p:sldId id="266" r:id="rId7"/>
    <p:sldId id="320" r:id="rId8"/>
    <p:sldId id="321" r:id="rId9"/>
    <p:sldId id="309" r:id="rId10"/>
    <p:sldId id="311" r:id="rId11"/>
    <p:sldId id="312" r:id="rId12"/>
    <p:sldId id="313" r:id="rId13"/>
    <p:sldId id="314" r:id="rId14"/>
    <p:sldId id="283" r:id="rId15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lo" initials="n" lastIdx="2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2.jpe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2.jpeg"/><Relationship Id="rId4" Type="http://schemas.openxmlformats.org/officeDocument/2006/relationships/tags" Target="../tags/tag4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2.jpeg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2.jpe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形用户界面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" hasCustomPrompt="1"/>
            <p:custDataLst>
              <p:tags r:id="rId2"/>
            </p:custDataLst>
          </p:nvPr>
        </p:nvSpPr>
        <p:spPr>
          <a:xfrm>
            <a:off x="4994501" y="2801289"/>
            <a:ext cx="6753225" cy="1122924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200" b="1" i="0" u="none" strike="noStrike" kern="1200" cap="none" spc="9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2" hasCustomPrompt="1"/>
            <p:custDataLst>
              <p:tags r:id="rId3"/>
            </p:custDataLst>
          </p:nvPr>
        </p:nvSpPr>
        <p:spPr>
          <a:xfrm>
            <a:off x="8290695" y="1873021"/>
            <a:ext cx="3326400" cy="906496"/>
          </a:xfrm>
          <a:noFill/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4994501" y="2801289"/>
            <a:ext cx="6753225" cy="1122924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200" b="1" i="0" u="none" strike="noStrike" kern="1200" cap="none" spc="9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8290695" y="1873021"/>
            <a:ext cx="3326400" cy="906496"/>
          </a:xfrm>
          <a:noFill/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ctrTitle" idx="1" hasCustomPrompt="1"/>
            <p:custDataLst>
              <p:tags r:id="rId2"/>
            </p:custDataLst>
          </p:nvPr>
        </p:nvSpPr>
        <p:spPr>
          <a:xfrm>
            <a:off x="4770750" y="2863251"/>
            <a:ext cx="4915397" cy="1130935"/>
          </a:xfrm>
          <a:noFill/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700" b="1" i="0" u="none" strike="noStrike" kern="1200" cap="none" spc="100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润圆-65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形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正圆-3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正圆-35S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正圆-35S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正圆-35S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0.png"/><Relationship Id="rId4" Type="http://schemas.openxmlformats.org/officeDocument/2006/relationships/tags" Target="../tags/tag140.xml"/><Relationship Id="rId9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image" Target="../media/image11.png"/><Relationship Id="rId4" Type="http://schemas.openxmlformats.org/officeDocument/2006/relationships/tags" Target="../tags/tag147.xml"/><Relationship Id="rId9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10" Type="http://schemas.openxmlformats.org/officeDocument/2006/relationships/image" Target="../media/image12.png"/><Relationship Id="rId4" Type="http://schemas.openxmlformats.org/officeDocument/2006/relationships/tags" Target="../tags/tag154.xml"/><Relationship Id="rId9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image" Target="../media/image5.png"/><Relationship Id="rId4" Type="http://schemas.openxmlformats.org/officeDocument/2006/relationships/tags" Target="../tags/tag105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6.png"/><Relationship Id="rId4" Type="http://schemas.openxmlformats.org/officeDocument/2006/relationships/tags" Target="../tags/tag112.xml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7.png"/><Relationship Id="rId4" Type="http://schemas.openxmlformats.org/officeDocument/2006/relationships/tags" Target="../tags/tag119.xm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10" Type="http://schemas.openxmlformats.org/officeDocument/2006/relationships/image" Target="../media/image8.png"/><Relationship Id="rId4" Type="http://schemas.openxmlformats.org/officeDocument/2006/relationships/tags" Target="../tags/tag126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250" dirty="0">
                <a:solidFill>
                  <a:schemeClr val="dk1"/>
                </a:solidFill>
              </a:rPr>
              <a:t>基于CC2530模块的RFID汽车道闸控制系统</a:t>
            </a: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7408568" y="4096456"/>
            <a:ext cx="4132325" cy="0"/>
          </a:xfrm>
          <a:prstGeom prst="line">
            <a:avLst/>
          </a:prstGeom>
          <a:ln w="28575">
            <a:gradFill flip="none" rotWithShape="1">
              <a:gsLst>
                <a:gs pos="700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877038" y="4268700"/>
            <a:ext cx="3663857" cy="716271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76200" bIns="3810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endParaRPr lang="zh-CN" altLang="en-US" sz="2600" spc="400" dirty="0">
              <a:solidFill>
                <a:schemeClr val="dk1"/>
              </a:solidFill>
              <a:uFillTx/>
              <a:latin typeface="Arial" panose="020B0604020202020204" pitchFamily="34" charset="0"/>
              <a:ea typeface="汉仪正圆-35S" panose="0002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3</a:t>
            </a:r>
            <a:r>
              <a:rPr 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. </a:t>
            </a:r>
            <a:r>
              <a:rPr lang="zh-CN" sz="2800" spc="120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车辆添加成功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7AADEAA-2963-754C-2F88-161B09E827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9017" y="1239321"/>
            <a:ext cx="5532773" cy="4704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开启道闸控制系统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9AF8A12-9F6F-3B8F-F0A1-A7CCEBBEB24A}"/>
              </a:ext>
            </a:extLst>
          </p:cNvPr>
          <p:cNvSpPr txBox="1"/>
          <p:nvPr/>
        </p:nvSpPr>
        <p:spPr>
          <a:xfrm>
            <a:off x="6245226" y="1511054"/>
            <a:ext cx="4651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点击“进入运营模式”按钮，系统将进入运营模式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该模式会持续检测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卡，并判断车辆是进入还是离开停车场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如果车辆是进入停车场，那么系统会存储车辆进入的时间到数据库，并弹窗提示：开始计费。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如果车辆是离开停车场，那么系统会根据车辆进入的时间以及当前离开的时间，计算停车费，并将这些数据全部存入数据库中。并且弹窗提示费用。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D50456-C004-F47F-214F-1FD7179C09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737" y="1399882"/>
            <a:ext cx="4772241" cy="40582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车辆进入</a:t>
            </a: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，显示提示信息，板子亮灯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D72DFAAC-FC8A-8A48-6C48-ABEFD0D563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9469" y="1239321"/>
            <a:ext cx="5693061" cy="48412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车辆</a:t>
            </a: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离开，显示收费信息，板子亮灯</a:t>
            </a:r>
            <a:endParaRPr lang="zh-CN" alt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7004AC4-0BCD-328B-F5D7-C731E33592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593" y="1368530"/>
            <a:ext cx="5554608" cy="47235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谢谢观看</a:t>
            </a: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7408568" y="4096456"/>
            <a:ext cx="4132325" cy="0"/>
          </a:xfrm>
          <a:prstGeom prst="line">
            <a:avLst/>
          </a:prstGeom>
          <a:ln w="28575">
            <a:gradFill flip="none" rotWithShape="1">
              <a:gsLst>
                <a:gs pos="700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汉仪正圆-35S" panose="00020600040101010101" charset="-122"/>
              <a:ea typeface="汉仪正圆-35S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润圆-65简" charset="0"/>
                <a:ea typeface="汉仪润圆-65简" charset="0"/>
              </a:rPr>
              <a:t>目录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447855" y="2666473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uFillTx/>
                <a:latin typeface="汉仪正圆-35S" panose="00020600040101010101" charset="-122"/>
                <a:ea typeface="汉仪正圆-35S" panose="00020600040101010101" charset="-122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5424486" y="2724814"/>
            <a:ext cx="2320290" cy="466883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汉仪正圆-35S" panose="00020600040101010101" charset="-122"/>
                <a:ea typeface="汉仪正圆-35S" panose="00020600040101010101" charset="-122"/>
                <a:cs typeface="汉仪正圆-35S" panose="00020600040101010101" charset="-122"/>
              </a:rPr>
              <a:t>系统架构设计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447855" y="3685102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en-US" altLang="zh-CN" sz="3200" b="1" dirty="0">
                <a:solidFill>
                  <a:schemeClr val="dk1"/>
                </a:solidFill>
                <a:uFillTx/>
                <a:latin typeface="汉仪正圆-35S" panose="00020600040101010101" charset="-122"/>
                <a:ea typeface="汉仪正圆-35S" panose="00020600040101010101" charset="-122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424486" y="3743443"/>
            <a:ext cx="2320290" cy="466883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汉仪正圆-35S" panose="00020600040101010101" charset="-122"/>
                <a:ea typeface="汉仪正圆-35S" panose="00020600040101010101" charset="-122"/>
                <a:cs typeface="汉仪正圆-35S" panose="00020600040101010101" charset="-122"/>
              </a:rPr>
              <a:t>系统功能与实现</a:t>
            </a: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447855" y="4697494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3200" b="1" dirty="0">
              <a:solidFill>
                <a:schemeClr val="dk1"/>
              </a:solidFill>
              <a:uFillTx/>
              <a:latin typeface="汉仪正圆-35S" panose="00020600040101010101" charset="-122"/>
              <a:ea typeface="汉仪正圆-35S" panose="00020600040101010101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8060197" y="4707802"/>
            <a:ext cx="74803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3200" b="1" dirty="0">
              <a:solidFill>
                <a:schemeClr val="dk1"/>
              </a:solidFill>
              <a:uFillTx/>
              <a:latin typeface="汉仪正圆-35S" panose="00020600040101010101" charset="-122"/>
              <a:ea typeface="汉仪正圆-35S" panose="00020600040101010101" charset="-122"/>
              <a:cs typeface="Arial" panose="020B0604020202020204" pitchFamily="34" charset="0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11"/>
            </p:custDataLst>
          </p:nvPr>
        </p:nvCxnSpPr>
        <p:spPr>
          <a:xfrm>
            <a:off x="4570410" y="19596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系统架构设计</a:t>
            </a: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2481241" y="2692716"/>
            <a:ext cx="1954434" cy="1472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/>
            <a:r>
              <a:rPr lang="en-US" altLang="zh-CN" sz="7800" b="1" spc="600" dirty="0">
                <a:solidFill>
                  <a:schemeClr val="dk1"/>
                </a:solidFill>
                <a:latin typeface="Arial" panose="020B0604020202020204" pitchFamily="34" charset="0"/>
                <a:ea typeface="汉仪正圆-35S" panose="00020600040101010101" charset="-122"/>
              </a:rPr>
              <a:t>01</a:t>
            </a: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4770596" y="2656521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4770596" y="4201476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37827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spc="120" dirty="0" err="1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图形 7">
            <a:extLst>
              <a:ext uri="{FF2B5EF4-FFF2-40B4-BE49-F238E27FC236}">
                <a16:creationId xmlns:a16="http://schemas.microsoft.com/office/drawing/2014/main" id="{A3349EFE-9B2D-A9BD-2A21-0BB7A2019466}"/>
              </a:ext>
            </a:extLst>
          </p:cNvPr>
          <p:cNvGrpSpPr/>
          <p:nvPr/>
        </p:nvGrpSpPr>
        <p:grpSpPr>
          <a:xfrm>
            <a:off x="2756452" y="601158"/>
            <a:ext cx="6374294" cy="5725655"/>
            <a:chOff x="2756452" y="601157"/>
            <a:chExt cx="4899500" cy="4146532"/>
          </a:xfrm>
        </p:grpSpPr>
        <p:sp>
          <p:nvSpPr>
            <p:cNvPr id="14" name="任意形状 13">
              <a:extLst>
                <a:ext uri="{FF2B5EF4-FFF2-40B4-BE49-F238E27FC236}">
                  <a16:creationId xmlns:a16="http://schemas.microsoft.com/office/drawing/2014/main" id="{434F60F0-6E74-0C16-B361-E16E3F7A6B13}"/>
                </a:ext>
              </a:extLst>
            </p:cNvPr>
            <p:cNvSpPr/>
            <p:nvPr/>
          </p:nvSpPr>
          <p:spPr>
            <a:xfrm>
              <a:off x="6097020" y="2822477"/>
              <a:ext cx="1336227" cy="1629069"/>
            </a:xfrm>
            <a:custGeom>
              <a:avLst/>
              <a:gdLst>
                <a:gd name="connsiteX0" fmla="*/ 0 w 1336227"/>
                <a:gd name="connsiteY0" fmla="*/ 207364 h 1629069"/>
                <a:gd name="connsiteX1" fmla="*/ 1336228 w 1336227"/>
                <a:gd name="connsiteY1" fmla="*/ 207364 h 1629069"/>
                <a:gd name="connsiteX2" fmla="*/ 1336228 w 1336227"/>
                <a:gd name="connsiteY2" fmla="*/ 1421706 h 1629069"/>
                <a:gd name="connsiteX3" fmla="*/ 0 w 1336227"/>
                <a:gd name="connsiteY3" fmla="*/ 1421706 h 16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227" h="1629069">
                  <a:moveTo>
                    <a:pt x="0" y="207364"/>
                  </a:moveTo>
                  <a:cubicBezTo>
                    <a:pt x="0" y="-69121"/>
                    <a:pt x="1336228" y="-69121"/>
                    <a:pt x="1336228" y="207364"/>
                  </a:cubicBezTo>
                  <a:lnTo>
                    <a:pt x="1336228" y="1421706"/>
                  </a:lnTo>
                  <a:cubicBezTo>
                    <a:pt x="1336228" y="1698191"/>
                    <a:pt x="0" y="1698191"/>
                    <a:pt x="0" y="1421706"/>
                  </a:cubicBez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A7188D3C-C308-6A55-6DCC-732603EE7F1C}"/>
                </a:ext>
              </a:extLst>
            </p:cNvPr>
            <p:cNvSpPr/>
            <p:nvPr/>
          </p:nvSpPr>
          <p:spPr>
            <a:xfrm>
              <a:off x="6097020" y="3029841"/>
              <a:ext cx="1336227" cy="362821"/>
            </a:xfrm>
            <a:custGeom>
              <a:avLst/>
              <a:gdLst>
                <a:gd name="connsiteX0" fmla="*/ 0 w 1336227"/>
                <a:gd name="connsiteY0" fmla="*/ 0 h 362821"/>
                <a:gd name="connsiteX1" fmla="*/ 1336228 w 1336227"/>
                <a:gd name="connsiteY1" fmla="*/ 0 h 362821"/>
                <a:gd name="connsiteX2" fmla="*/ 0 w 1336227"/>
                <a:gd name="connsiteY2" fmla="*/ 103663 h 362821"/>
                <a:gd name="connsiteX3" fmla="*/ 1336228 w 1336227"/>
                <a:gd name="connsiteY3" fmla="*/ 103663 h 362821"/>
                <a:gd name="connsiteX4" fmla="*/ 0 w 1336227"/>
                <a:gd name="connsiteY4" fmla="*/ 207327 h 362821"/>
                <a:gd name="connsiteX5" fmla="*/ 1336228 w 1336227"/>
                <a:gd name="connsiteY5" fmla="*/ 207327 h 36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227" h="362821">
                  <a:moveTo>
                    <a:pt x="0" y="0"/>
                  </a:moveTo>
                  <a:cubicBezTo>
                    <a:pt x="0" y="207327"/>
                    <a:pt x="1336228" y="207327"/>
                    <a:pt x="1336228" y="0"/>
                  </a:cubicBezTo>
                  <a:moveTo>
                    <a:pt x="0" y="103663"/>
                  </a:moveTo>
                  <a:cubicBezTo>
                    <a:pt x="0" y="310990"/>
                    <a:pt x="1336228" y="310990"/>
                    <a:pt x="1336228" y="103663"/>
                  </a:cubicBezTo>
                  <a:moveTo>
                    <a:pt x="0" y="207327"/>
                  </a:moveTo>
                  <a:cubicBezTo>
                    <a:pt x="0" y="414653"/>
                    <a:pt x="1336228" y="414653"/>
                    <a:pt x="1336228" y="207327"/>
                  </a:cubicBezTo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D3FD49-E7BC-D20D-AA6D-C707BA4D9CC0}"/>
                </a:ext>
              </a:extLst>
            </p:cNvPr>
            <p:cNvSpPr txBox="1"/>
            <p:nvPr/>
          </p:nvSpPr>
          <p:spPr>
            <a:xfrm>
              <a:off x="6344701" y="3726755"/>
              <a:ext cx="1177627" cy="2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Mysql</a:t>
              </a:r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数据库</a:t>
              </a:r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E76C8E03-98C4-959D-9AAF-CB9E0D0EE44D}"/>
                </a:ext>
              </a:extLst>
            </p:cNvPr>
            <p:cNvSpPr/>
            <p:nvPr/>
          </p:nvSpPr>
          <p:spPr>
            <a:xfrm>
              <a:off x="2756452" y="601157"/>
              <a:ext cx="1781636" cy="888542"/>
            </a:xfrm>
            <a:custGeom>
              <a:avLst/>
              <a:gdLst>
                <a:gd name="connsiteX0" fmla="*/ 0 w 1781636"/>
                <a:gd name="connsiteY0" fmla="*/ 0 h 888542"/>
                <a:gd name="connsiteX1" fmla="*/ 1781637 w 1781636"/>
                <a:gd name="connsiteY1" fmla="*/ 0 h 888542"/>
                <a:gd name="connsiteX2" fmla="*/ 1781637 w 1781636"/>
                <a:gd name="connsiteY2" fmla="*/ 888543 h 888542"/>
                <a:gd name="connsiteX3" fmla="*/ 0 w 1781636"/>
                <a:gd name="connsiteY3" fmla="*/ 888543 h 8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636" h="888542">
                  <a:moveTo>
                    <a:pt x="0" y="0"/>
                  </a:moveTo>
                  <a:lnTo>
                    <a:pt x="1781637" y="0"/>
                  </a:lnTo>
                  <a:lnTo>
                    <a:pt x="1781637" y="888543"/>
                  </a:lnTo>
                  <a:lnTo>
                    <a:pt x="0" y="888543"/>
                  </a:ln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AB67B2-4690-A6F9-1A13-3E095C0D50E6}"/>
                </a:ext>
              </a:extLst>
            </p:cNvPr>
            <p:cNvSpPr txBox="1"/>
            <p:nvPr/>
          </p:nvSpPr>
          <p:spPr>
            <a:xfrm>
              <a:off x="3296239" y="969544"/>
              <a:ext cx="836146" cy="26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CC2530</a:t>
              </a:r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41158DD-5CEB-7671-B8C6-510FAFE7336C}"/>
                </a:ext>
              </a:extLst>
            </p:cNvPr>
            <p:cNvSpPr/>
            <p:nvPr/>
          </p:nvSpPr>
          <p:spPr>
            <a:xfrm>
              <a:off x="5874316" y="601157"/>
              <a:ext cx="1781636" cy="888542"/>
            </a:xfrm>
            <a:custGeom>
              <a:avLst/>
              <a:gdLst>
                <a:gd name="connsiteX0" fmla="*/ 0 w 1781636"/>
                <a:gd name="connsiteY0" fmla="*/ 0 h 888542"/>
                <a:gd name="connsiteX1" fmla="*/ 1781637 w 1781636"/>
                <a:gd name="connsiteY1" fmla="*/ 0 h 888542"/>
                <a:gd name="connsiteX2" fmla="*/ 1781637 w 1781636"/>
                <a:gd name="connsiteY2" fmla="*/ 888543 h 888542"/>
                <a:gd name="connsiteX3" fmla="*/ 0 w 1781636"/>
                <a:gd name="connsiteY3" fmla="*/ 888543 h 88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636" h="888542">
                  <a:moveTo>
                    <a:pt x="0" y="0"/>
                  </a:moveTo>
                  <a:lnTo>
                    <a:pt x="1781637" y="0"/>
                  </a:lnTo>
                  <a:lnTo>
                    <a:pt x="1781637" y="888543"/>
                  </a:lnTo>
                  <a:lnTo>
                    <a:pt x="0" y="888543"/>
                  </a:ln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796E39-E19D-2E2F-4564-9AE94E98AFB0}"/>
                </a:ext>
              </a:extLst>
            </p:cNvPr>
            <p:cNvSpPr txBox="1"/>
            <p:nvPr/>
          </p:nvSpPr>
          <p:spPr>
            <a:xfrm>
              <a:off x="6344701" y="970053"/>
              <a:ext cx="1088545" cy="2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Python</a:t>
              </a:r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后端</a:t>
              </a: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2BE49CAA-44E9-25FA-5CA5-FEE1B062905F}"/>
                </a:ext>
              </a:extLst>
            </p:cNvPr>
            <p:cNvSpPr/>
            <p:nvPr/>
          </p:nvSpPr>
          <p:spPr>
            <a:xfrm>
              <a:off x="4545512" y="815888"/>
              <a:ext cx="1321380" cy="459080"/>
            </a:xfrm>
            <a:custGeom>
              <a:avLst/>
              <a:gdLst>
                <a:gd name="connsiteX0" fmla="*/ 282092 w 1321380"/>
                <a:gd name="connsiteY0" fmla="*/ 303586 h 459080"/>
                <a:gd name="connsiteX1" fmla="*/ 282092 w 1321380"/>
                <a:gd name="connsiteY1" fmla="*/ 459081 h 459080"/>
                <a:gd name="connsiteX2" fmla="*/ 0 w 1321380"/>
                <a:gd name="connsiteY2" fmla="*/ 229540 h 459080"/>
                <a:gd name="connsiteX3" fmla="*/ 282092 w 1321380"/>
                <a:gd name="connsiteY3" fmla="*/ 0 h 459080"/>
                <a:gd name="connsiteX4" fmla="*/ 282092 w 1321380"/>
                <a:gd name="connsiteY4" fmla="*/ 155495 h 459080"/>
                <a:gd name="connsiteX5" fmla="*/ 1039288 w 1321380"/>
                <a:gd name="connsiteY5" fmla="*/ 155495 h 459080"/>
                <a:gd name="connsiteX6" fmla="*/ 1039288 w 1321380"/>
                <a:gd name="connsiteY6" fmla="*/ 0 h 459080"/>
                <a:gd name="connsiteX7" fmla="*/ 1321381 w 1321380"/>
                <a:gd name="connsiteY7" fmla="*/ 229540 h 459080"/>
                <a:gd name="connsiteX8" fmla="*/ 1039288 w 1321380"/>
                <a:gd name="connsiteY8" fmla="*/ 459081 h 459080"/>
                <a:gd name="connsiteX9" fmla="*/ 1039288 w 1321380"/>
                <a:gd name="connsiteY9" fmla="*/ 303586 h 4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1380" h="459080">
                  <a:moveTo>
                    <a:pt x="282092" y="303586"/>
                  </a:moveTo>
                  <a:lnTo>
                    <a:pt x="282092" y="459081"/>
                  </a:lnTo>
                  <a:lnTo>
                    <a:pt x="0" y="229540"/>
                  </a:lnTo>
                  <a:lnTo>
                    <a:pt x="282092" y="0"/>
                  </a:lnTo>
                  <a:lnTo>
                    <a:pt x="282092" y="155495"/>
                  </a:lnTo>
                  <a:lnTo>
                    <a:pt x="1039288" y="155495"/>
                  </a:lnTo>
                  <a:lnTo>
                    <a:pt x="1039288" y="0"/>
                  </a:lnTo>
                  <a:lnTo>
                    <a:pt x="1321381" y="229540"/>
                  </a:lnTo>
                  <a:lnTo>
                    <a:pt x="1039288" y="459081"/>
                  </a:lnTo>
                  <a:lnTo>
                    <a:pt x="1039288" y="303586"/>
                  </a:lnTo>
                  <a:close/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7D8EDC0-BE3E-F77D-6156-0E23B7544025}"/>
                </a:ext>
              </a:extLst>
            </p:cNvPr>
            <p:cNvSpPr txBox="1"/>
            <p:nvPr/>
          </p:nvSpPr>
          <p:spPr>
            <a:xfrm>
              <a:off x="4878449" y="933068"/>
              <a:ext cx="836146" cy="25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串口通信</a:t>
              </a:r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65287F9D-700E-9E86-0CAE-980F466C350D}"/>
                </a:ext>
              </a:extLst>
            </p:cNvPr>
            <p:cNvSpPr/>
            <p:nvPr/>
          </p:nvSpPr>
          <p:spPr>
            <a:xfrm>
              <a:off x="3053391" y="3118695"/>
              <a:ext cx="1187757" cy="592361"/>
            </a:xfrm>
            <a:custGeom>
              <a:avLst/>
              <a:gdLst>
                <a:gd name="connsiteX0" fmla="*/ 0 w 1187757"/>
                <a:gd name="connsiteY0" fmla="*/ 0 h 592361"/>
                <a:gd name="connsiteX1" fmla="*/ 1187758 w 1187757"/>
                <a:gd name="connsiteY1" fmla="*/ 0 h 592361"/>
                <a:gd name="connsiteX2" fmla="*/ 1187758 w 1187757"/>
                <a:gd name="connsiteY2" fmla="*/ 592362 h 592361"/>
                <a:gd name="connsiteX3" fmla="*/ 0 w 1187757"/>
                <a:gd name="connsiteY3" fmla="*/ 592362 h 5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57" h="592361">
                  <a:moveTo>
                    <a:pt x="0" y="0"/>
                  </a:moveTo>
                  <a:lnTo>
                    <a:pt x="1187758" y="0"/>
                  </a:lnTo>
                  <a:lnTo>
                    <a:pt x="1187758" y="592362"/>
                  </a:lnTo>
                  <a:lnTo>
                    <a:pt x="0" y="592362"/>
                  </a:ln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60043BE-9428-6961-517E-A74341A05AE4}"/>
                </a:ext>
              </a:extLst>
            </p:cNvPr>
            <p:cNvSpPr txBox="1"/>
            <p:nvPr/>
          </p:nvSpPr>
          <p:spPr>
            <a:xfrm>
              <a:off x="3415015" y="3329764"/>
              <a:ext cx="598595" cy="26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RFID</a:t>
              </a: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7B9FB631-8D0C-4B9A-71AC-A1981635135B}"/>
                </a:ext>
              </a:extLst>
            </p:cNvPr>
            <p:cNvSpPr/>
            <p:nvPr/>
          </p:nvSpPr>
          <p:spPr>
            <a:xfrm>
              <a:off x="3417142" y="1497104"/>
              <a:ext cx="460256" cy="1614186"/>
            </a:xfrm>
            <a:custGeom>
              <a:avLst/>
              <a:gdLst>
                <a:gd name="connsiteX0" fmla="*/ 304363 w 460256"/>
                <a:gd name="connsiteY0" fmla="*/ 1332815 h 1614186"/>
                <a:gd name="connsiteX1" fmla="*/ 460256 w 460256"/>
                <a:gd name="connsiteY1" fmla="*/ 1332815 h 1614186"/>
                <a:gd name="connsiteX2" fmla="*/ 230128 w 460256"/>
                <a:gd name="connsiteY2" fmla="*/ 1614186 h 1614186"/>
                <a:gd name="connsiteX3" fmla="*/ 0 w 460256"/>
                <a:gd name="connsiteY3" fmla="*/ 1332815 h 1614186"/>
                <a:gd name="connsiteX4" fmla="*/ 155893 w 460256"/>
                <a:gd name="connsiteY4" fmla="*/ 1332815 h 1614186"/>
                <a:gd name="connsiteX5" fmla="*/ 155893 w 460256"/>
                <a:gd name="connsiteY5" fmla="*/ 281372 h 1614186"/>
                <a:gd name="connsiteX6" fmla="*/ 0 w 460256"/>
                <a:gd name="connsiteY6" fmla="*/ 281372 h 1614186"/>
                <a:gd name="connsiteX7" fmla="*/ 230128 w 460256"/>
                <a:gd name="connsiteY7" fmla="*/ 0 h 1614186"/>
                <a:gd name="connsiteX8" fmla="*/ 460256 w 460256"/>
                <a:gd name="connsiteY8" fmla="*/ 281372 h 1614186"/>
                <a:gd name="connsiteX9" fmla="*/ 304363 w 460256"/>
                <a:gd name="connsiteY9" fmla="*/ 281372 h 161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256" h="1614186">
                  <a:moveTo>
                    <a:pt x="304363" y="1332815"/>
                  </a:moveTo>
                  <a:lnTo>
                    <a:pt x="460256" y="1332815"/>
                  </a:lnTo>
                  <a:lnTo>
                    <a:pt x="230128" y="1614186"/>
                  </a:lnTo>
                  <a:lnTo>
                    <a:pt x="0" y="1332815"/>
                  </a:lnTo>
                  <a:lnTo>
                    <a:pt x="155893" y="1332815"/>
                  </a:lnTo>
                  <a:lnTo>
                    <a:pt x="155893" y="281372"/>
                  </a:lnTo>
                  <a:lnTo>
                    <a:pt x="0" y="281372"/>
                  </a:lnTo>
                  <a:lnTo>
                    <a:pt x="230128" y="0"/>
                  </a:lnTo>
                  <a:lnTo>
                    <a:pt x="460256" y="281372"/>
                  </a:lnTo>
                  <a:lnTo>
                    <a:pt x="304363" y="281372"/>
                  </a:lnTo>
                  <a:close/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FA4BB75-2396-887D-0017-5D87A9196454}"/>
                </a:ext>
              </a:extLst>
            </p:cNvPr>
            <p:cNvSpPr txBox="1"/>
            <p:nvPr/>
          </p:nvSpPr>
          <p:spPr>
            <a:xfrm>
              <a:off x="3415015" y="2211411"/>
              <a:ext cx="598595" cy="254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GPIO</a:t>
              </a:r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CDAEDCCF-6101-AF67-389F-9C827EE9A8A6}"/>
                </a:ext>
              </a:extLst>
            </p:cNvPr>
            <p:cNvSpPr/>
            <p:nvPr/>
          </p:nvSpPr>
          <p:spPr>
            <a:xfrm>
              <a:off x="6535006" y="1497104"/>
              <a:ext cx="460256" cy="1318005"/>
            </a:xfrm>
            <a:custGeom>
              <a:avLst/>
              <a:gdLst>
                <a:gd name="connsiteX0" fmla="*/ 304363 w 460256"/>
                <a:gd name="connsiteY0" fmla="*/ 1036634 h 1318005"/>
                <a:gd name="connsiteX1" fmla="*/ 460256 w 460256"/>
                <a:gd name="connsiteY1" fmla="*/ 1036634 h 1318005"/>
                <a:gd name="connsiteX2" fmla="*/ 230128 w 460256"/>
                <a:gd name="connsiteY2" fmla="*/ 1318005 h 1318005"/>
                <a:gd name="connsiteX3" fmla="*/ 0 w 460256"/>
                <a:gd name="connsiteY3" fmla="*/ 1036634 h 1318005"/>
                <a:gd name="connsiteX4" fmla="*/ 155893 w 460256"/>
                <a:gd name="connsiteY4" fmla="*/ 1036634 h 1318005"/>
                <a:gd name="connsiteX5" fmla="*/ 155893 w 460256"/>
                <a:gd name="connsiteY5" fmla="*/ 281372 h 1318005"/>
                <a:gd name="connsiteX6" fmla="*/ 0 w 460256"/>
                <a:gd name="connsiteY6" fmla="*/ 281372 h 1318005"/>
                <a:gd name="connsiteX7" fmla="*/ 230128 w 460256"/>
                <a:gd name="connsiteY7" fmla="*/ 0 h 1318005"/>
                <a:gd name="connsiteX8" fmla="*/ 460256 w 460256"/>
                <a:gd name="connsiteY8" fmla="*/ 281372 h 1318005"/>
                <a:gd name="connsiteX9" fmla="*/ 304363 w 460256"/>
                <a:gd name="connsiteY9" fmla="*/ 281372 h 131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256" h="1318005">
                  <a:moveTo>
                    <a:pt x="304363" y="1036634"/>
                  </a:moveTo>
                  <a:lnTo>
                    <a:pt x="460256" y="1036634"/>
                  </a:lnTo>
                  <a:lnTo>
                    <a:pt x="230128" y="1318005"/>
                  </a:lnTo>
                  <a:lnTo>
                    <a:pt x="0" y="1036634"/>
                  </a:lnTo>
                  <a:lnTo>
                    <a:pt x="155893" y="1036634"/>
                  </a:lnTo>
                  <a:lnTo>
                    <a:pt x="155893" y="281372"/>
                  </a:lnTo>
                  <a:lnTo>
                    <a:pt x="0" y="281372"/>
                  </a:lnTo>
                  <a:lnTo>
                    <a:pt x="230128" y="0"/>
                  </a:lnTo>
                  <a:lnTo>
                    <a:pt x="460256" y="281372"/>
                  </a:lnTo>
                  <a:lnTo>
                    <a:pt x="304363" y="281372"/>
                  </a:lnTo>
                  <a:close/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CE33F18-168D-7F11-CA87-2A128FBB85F8}"/>
                </a:ext>
              </a:extLst>
            </p:cNvPr>
            <p:cNvSpPr txBox="1"/>
            <p:nvPr/>
          </p:nvSpPr>
          <p:spPr>
            <a:xfrm>
              <a:off x="6376755" y="2028937"/>
              <a:ext cx="969769" cy="26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PyMysql</a:t>
              </a:r>
              <a:r>
                <a:rPr lang="zh-CN" altLang="en-US" sz="1286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库</a:t>
              </a:r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E2688807-083D-14ED-7456-24A2A31DCD3F}"/>
                </a:ext>
              </a:extLst>
            </p:cNvPr>
            <p:cNvSpPr/>
            <p:nvPr/>
          </p:nvSpPr>
          <p:spPr>
            <a:xfrm>
              <a:off x="4270991" y="3800504"/>
              <a:ext cx="118627" cy="354824"/>
            </a:xfrm>
            <a:custGeom>
              <a:avLst/>
              <a:gdLst>
                <a:gd name="connsiteX0" fmla="*/ 118627 w 118627"/>
                <a:gd name="connsiteY0" fmla="*/ 354825 h 354824"/>
                <a:gd name="connsiteX1" fmla="*/ 0 w 118627"/>
                <a:gd name="connsiteY1" fmla="*/ 0 h 35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627" h="354824">
                  <a:moveTo>
                    <a:pt x="118627" y="354825"/>
                  </a:moveTo>
                  <a:lnTo>
                    <a:pt x="0" y="0"/>
                  </a:lnTo>
                </a:path>
              </a:pathLst>
            </a:custGeom>
            <a:noFill/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42AEBBB8-239A-7A39-CA7B-3EA45A6DE244}"/>
                </a:ext>
              </a:extLst>
            </p:cNvPr>
            <p:cNvSpPr/>
            <p:nvPr/>
          </p:nvSpPr>
          <p:spPr>
            <a:xfrm>
              <a:off x="4230014" y="3726755"/>
              <a:ext cx="98583" cy="114770"/>
            </a:xfrm>
            <a:custGeom>
              <a:avLst/>
              <a:gdLst>
                <a:gd name="connsiteX0" fmla="*/ 16332 w 98583"/>
                <a:gd name="connsiteY0" fmla="*/ 0 h 114770"/>
                <a:gd name="connsiteX1" fmla="*/ 98584 w 98583"/>
                <a:gd name="connsiteY1" fmla="*/ 81894 h 114770"/>
                <a:gd name="connsiteX2" fmla="*/ 40978 w 98583"/>
                <a:gd name="connsiteY2" fmla="*/ 73749 h 114770"/>
                <a:gd name="connsiteX3" fmla="*/ 0 w 98583"/>
                <a:gd name="connsiteY3" fmla="*/ 114770 h 11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83" h="114770">
                  <a:moveTo>
                    <a:pt x="16332" y="0"/>
                  </a:moveTo>
                  <a:lnTo>
                    <a:pt x="98584" y="81894"/>
                  </a:lnTo>
                  <a:lnTo>
                    <a:pt x="40978" y="73749"/>
                  </a:lnTo>
                  <a:lnTo>
                    <a:pt x="0" y="114770"/>
                  </a:lnTo>
                  <a:close/>
                </a:path>
              </a:pathLst>
            </a:custGeom>
            <a:solidFill>
              <a:srgbClr val="000000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形状 30">
              <a:extLst>
                <a:ext uri="{FF2B5EF4-FFF2-40B4-BE49-F238E27FC236}">
                  <a16:creationId xmlns:a16="http://schemas.microsoft.com/office/drawing/2014/main" id="{3C0FE3EC-64C9-5DF4-A366-A14AFDEFAA94}"/>
                </a:ext>
              </a:extLst>
            </p:cNvPr>
            <p:cNvSpPr/>
            <p:nvPr/>
          </p:nvSpPr>
          <p:spPr>
            <a:xfrm>
              <a:off x="4389619" y="4155328"/>
              <a:ext cx="1039288" cy="592361"/>
            </a:xfrm>
            <a:custGeom>
              <a:avLst/>
              <a:gdLst>
                <a:gd name="connsiteX0" fmla="*/ 950206 w 1039288"/>
                <a:gd name="connsiteY0" fmla="*/ 0 h 592361"/>
                <a:gd name="connsiteX1" fmla="*/ 1039288 w 1039288"/>
                <a:gd name="connsiteY1" fmla="*/ 88854 h 592361"/>
                <a:gd name="connsiteX2" fmla="*/ 1039288 w 1039288"/>
                <a:gd name="connsiteY2" fmla="*/ 503508 h 592361"/>
                <a:gd name="connsiteX3" fmla="*/ 950206 w 1039288"/>
                <a:gd name="connsiteY3" fmla="*/ 592362 h 592361"/>
                <a:gd name="connsiteX4" fmla="*/ 89082 w 1039288"/>
                <a:gd name="connsiteY4" fmla="*/ 592362 h 592361"/>
                <a:gd name="connsiteX5" fmla="*/ 0 w 1039288"/>
                <a:gd name="connsiteY5" fmla="*/ 503508 h 592361"/>
                <a:gd name="connsiteX6" fmla="*/ 0 w 1039288"/>
                <a:gd name="connsiteY6" fmla="*/ 88854 h 592361"/>
                <a:gd name="connsiteX7" fmla="*/ 89082 w 1039288"/>
                <a:gd name="connsiteY7" fmla="*/ 0 h 5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88" h="592361">
                  <a:moveTo>
                    <a:pt x="950206" y="0"/>
                  </a:moveTo>
                  <a:cubicBezTo>
                    <a:pt x="999405" y="0"/>
                    <a:pt x="1039288" y="39781"/>
                    <a:pt x="1039288" y="88854"/>
                  </a:cubicBezTo>
                  <a:lnTo>
                    <a:pt x="1039288" y="503508"/>
                  </a:lnTo>
                  <a:cubicBezTo>
                    <a:pt x="1039288" y="552581"/>
                    <a:pt x="999405" y="592362"/>
                    <a:pt x="950206" y="592362"/>
                  </a:cubicBezTo>
                  <a:lnTo>
                    <a:pt x="89082" y="592362"/>
                  </a:lnTo>
                  <a:cubicBezTo>
                    <a:pt x="39883" y="592362"/>
                    <a:pt x="0" y="552581"/>
                    <a:pt x="0" y="503508"/>
                  </a:cubicBezTo>
                  <a:lnTo>
                    <a:pt x="0" y="88854"/>
                  </a:lnTo>
                  <a:cubicBezTo>
                    <a:pt x="0" y="39781"/>
                    <a:pt x="39883" y="0"/>
                    <a:pt x="89082" y="0"/>
                  </a:cubicBez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形状 31">
              <a:extLst>
                <a:ext uri="{FF2B5EF4-FFF2-40B4-BE49-F238E27FC236}">
                  <a16:creationId xmlns:a16="http://schemas.microsoft.com/office/drawing/2014/main" id="{A577BD22-4310-3F1A-64A1-E5966FF2802B}"/>
                </a:ext>
              </a:extLst>
            </p:cNvPr>
            <p:cNvSpPr/>
            <p:nvPr/>
          </p:nvSpPr>
          <p:spPr>
            <a:xfrm>
              <a:off x="4419312" y="4184947"/>
              <a:ext cx="979900" cy="533125"/>
            </a:xfrm>
            <a:custGeom>
              <a:avLst/>
              <a:gdLst>
                <a:gd name="connsiteX0" fmla="*/ 899727 w 979900"/>
                <a:gd name="connsiteY0" fmla="*/ 0 h 533125"/>
                <a:gd name="connsiteX1" fmla="*/ 979900 w 979900"/>
                <a:gd name="connsiteY1" fmla="*/ 79969 h 533125"/>
                <a:gd name="connsiteX2" fmla="*/ 979900 w 979900"/>
                <a:gd name="connsiteY2" fmla="*/ 453157 h 533125"/>
                <a:gd name="connsiteX3" fmla="*/ 899727 w 979900"/>
                <a:gd name="connsiteY3" fmla="*/ 533126 h 533125"/>
                <a:gd name="connsiteX4" fmla="*/ 80174 w 979900"/>
                <a:gd name="connsiteY4" fmla="*/ 533126 h 533125"/>
                <a:gd name="connsiteX5" fmla="*/ 0 w 979900"/>
                <a:gd name="connsiteY5" fmla="*/ 453157 h 533125"/>
                <a:gd name="connsiteX6" fmla="*/ 0 w 979900"/>
                <a:gd name="connsiteY6" fmla="*/ 79969 h 533125"/>
                <a:gd name="connsiteX7" fmla="*/ 80174 w 979900"/>
                <a:gd name="connsiteY7" fmla="*/ 0 h 53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9900" h="533125">
                  <a:moveTo>
                    <a:pt x="899727" y="0"/>
                  </a:moveTo>
                  <a:cubicBezTo>
                    <a:pt x="944005" y="0"/>
                    <a:pt x="979900" y="35803"/>
                    <a:pt x="979900" y="79969"/>
                  </a:cubicBezTo>
                  <a:lnTo>
                    <a:pt x="979900" y="453157"/>
                  </a:lnTo>
                  <a:cubicBezTo>
                    <a:pt x="979900" y="497323"/>
                    <a:pt x="944005" y="533126"/>
                    <a:pt x="899727" y="533126"/>
                  </a:cubicBezTo>
                  <a:lnTo>
                    <a:pt x="80174" y="533126"/>
                  </a:lnTo>
                  <a:cubicBezTo>
                    <a:pt x="35895" y="533126"/>
                    <a:pt x="0" y="497323"/>
                    <a:pt x="0" y="453157"/>
                  </a:cubicBezTo>
                  <a:lnTo>
                    <a:pt x="0" y="79969"/>
                  </a:lnTo>
                  <a:cubicBezTo>
                    <a:pt x="0" y="35804"/>
                    <a:pt x="35895" y="0"/>
                    <a:pt x="80174" y="0"/>
                  </a:cubicBezTo>
                  <a:close/>
                </a:path>
              </a:pathLst>
            </a:custGeom>
            <a:solidFill>
              <a:srgbClr val="FFFFFF"/>
            </a:solidFill>
            <a:ln w="1482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BCF119F-2F72-81F3-0EC3-AA1D99A47497}"/>
                </a:ext>
              </a:extLst>
            </p:cNvPr>
            <p:cNvSpPr txBox="1"/>
            <p:nvPr/>
          </p:nvSpPr>
          <p:spPr>
            <a:xfrm>
              <a:off x="4704112" y="4350642"/>
              <a:ext cx="539207" cy="2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IC</a:t>
              </a:r>
              <a:r>
                <a:rPr lang="zh-CN" altLang="en-US" sz="1403" spc="0" baseline="0" dirty="0">
                  <a:ln/>
                  <a:solidFill>
                    <a:srgbClr val="000000"/>
                  </a:solidFill>
                  <a:latin typeface="宋体"/>
                  <a:ea typeface="宋体"/>
                  <a:sym typeface="宋体"/>
                  <a:rtl val="0"/>
                </a:rPr>
                <a:t>卡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73556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dk1"/>
                </a:solidFill>
              </a:rPr>
              <a:t>系统与功能实现</a:t>
            </a: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2481241" y="2692716"/>
            <a:ext cx="1954434" cy="14725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r"/>
            <a:r>
              <a:rPr lang="en-US" altLang="zh-CN" sz="7800" b="1" spc="600" dirty="0">
                <a:solidFill>
                  <a:schemeClr val="dk1"/>
                </a:solidFill>
                <a:latin typeface="Arial" panose="020B0604020202020204" pitchFamily="34" charset="0"/>
                <a:ea typeface="汉仪正圆-35S" panose="00020600040101010101" charset="-122"/>
              </a:rPr>
              <a:t>02</a:t>
            </a: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4770596" y="2656521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4770596" y="4201476"/>
            <a:ext cx="4940155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登录</a:t>
            </a:r>
            <a:r>
              <a:rPr lang="zh-CN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界面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0800000">
            <a:off x="5772151" y="3132137"/>
            <a:ext cx="946150" cy="4794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3B38D-69A9-17B0-1EAE-F20C136044C2}"/>
              </a:ext>
            </a:extLst>
          </p:cNvPr>
          <p:cNvSpPr txBox="1"/>
          <p:nvPr/>
        </p:nvSpPr>
        <p:spPr>
          <a:xfrm>
            <a:off x="7010400" y="2457400"/>
            <a:ext cx="3723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Pyqt6</a:t>
            </a:r>
            <a:r>
              <a:rPr kumimoji="1" lang="zh-CN" altLang="en-US" dirty="0"/>
              <a:t>实现的主界面，使用了</a:t>
            </a:r>
            <a:r>
              <a:rPr kumimoji="1" lang="en-US" altLang="zh-CN" dirty="0"/>
              <a:t>Fluent Design</a:t>
            </a:r>
            <a:r>
              <a:rPr kumimoji="1" lang="zh-CN" altLang="en-US" dirty="0"/>
              <a:t>风格化组件库，提高程序界面美观度。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输入用户名密码后点击登录按钮，程序会检测用户是否存在，密码是否正确，验证成功可以跳转到主程序。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DA16D3-0D1D-BD00-4C34-F77A8C530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260" y="1413110"/>
            <a:ext cx="4633362" cy="40770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8" y="-296863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主程序界面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0800000">
            <a:off x="5772151" y="3132137"/>
            <a:ext cx="946150" cy="4794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3B38D-69A9-17B0-1EAE-F20C136044C2}"/>
              </a:ext>
            </a:extLst>
          </p:cNvPr>
          <p:cNvSpPr txBox="1"/>
          <p:nvPr/>
        </p:nvSpPr>
        <p:spPr>
          <a:xfrm>
            <a:off x="6957383" y="2693354"/>
            <a:ext cx="372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有三个功能，添加车辆，修改管理员密码，以及开启道闸控制系统。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点击对应的按钮进入对应功能。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A3CEF-3BAD-7566-A274-CAA162055F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01" y="1364991"/>
            <a:ext cx="4719889" cy="4013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3275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-296863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密码修改界面</a:t>
            </a:r>
            <a:endParaRPr lang="zh-CN" sz="2800" spc="120" dirty="0">
              <a:solidFill>
                <a:schemeClr val="dk1">
                  <a:lumMod val="85000"/>
                  <a:lumOff val="15000"/>
                </a:schemeClr>
              </a:solidFill>
              <a:latin typeface="汉仪润圆-65简" charset="0"/>
              <a:ea typeface="汉仪润圆-65简" charset="0"/>
              <a:cs typeface="汉仪润圆-65简" charset="0"/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 rot="10800000">
            <a:off x="5772151" y="3132137"/>
            <a:ext cx="946150" cy="4794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A3B38D-69A9-17B0-1EAE-F20C136044C2}"/>
              </a:ext>
            </a:extLst>
          </p:cNvPr>
          <p:cNvSpPr txBox="1"/>
          <p:nvPr/>
        </p:nvSpPr>
        <p:spPr>
          <a:xfrm>
            <a:off x="6987200" y="2865562"/>
            <a:ext cx="37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点击确认后，程序会判断用户信息是否正确，如果修改成功将会自动返回主界面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1330C5-AA24-238B-2AC2-0272DC4576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032" y="1415025"/>
            <a:ext cx="4320914" cy="37569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79569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形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-37" y="-57150"/>
            <a:ext cx="12192075" cy="6858000"/>
          </a:xfrm>
          <a:prstGeom prst="rect">
            <a:avLst/>
          </a:pr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58782" y="152402"/>
            <a:ext cx="10972888" cy="13586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12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润圆-65简" charset="0"/>
                <a:ea typeface="汉仪润圆-65简" charset="0"/>
                <a:cs typeface="汉仪润圆-65简" charset="0"/>
                <a:sym typeface="微软雅黑" panose="020B0503020204020204" charset="-122"/>
              </a:rPr>
              <a:t>添加车辆信息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0180" y="424129"/>
            <a:ext cx="0" cy="81519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0330088" y="1795876"/>
            <a:ext cx="298140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10330088" y="1867926"/>
            <a:ext cx="238512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0330088" y="1939977"/>
            <a:ext cx="178884" cy="0"/>
          </a:xfrm>
          <a:prstGeom prst="line">
            <a:avLst/>
          </a:prstGeom>
          <a:ln w="158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984506C-8907-9045-CBC1-362EE7419876}"/>
              </a:ext>
            </a:extLst>
          </p:cNvPr>
          <p:cNvSpPr txBox="1"/>
          <p:nvPr/>
        </p:nvSpPr>
        <p:spPr>
          <a:xfrm>
            <a:off x="6944141" y="2491406"/>
            <a:ext cx="4396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输入车牌号，并点击“添加车辆”按钮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将弹出提示窗口，并开始检测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如果检测到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卡，车牌号和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卡信息将存入数据库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如果检测到的</a:t>
            </a:r>
            <a:r>
              <a:rPr kumimoji="1" lang="en-US" altLang="zh-CN" dirty="0"/>
              <a:t>IC</a:t>
            </a:r>
            <a:r>
              <a:rPr kumimoji="1" lang="zh-CN" altLang="en-US" dirty="0"/>
              <a:t>卡已经注册过，会提示车辆已注册。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A91CF-5550-7F85-33B6-12C3FBEB66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757" y="1392088"/>
            <a:ext cx="5071798" cy="43129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A3ODk1ODg1NjliNjNiYzNmYzQyMTVlYmUyYjI4M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12d0e4dd999f491584143d8f78c12757"/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  <p:tag name="KSO_WM_TEMPLATE_ASSEMBLE_XID" val="61add14df43d82924ffd8290"/>
  <p:tag name="KSO_WM_TEMPLATE_ASSEMBLE_GROUPID" val="61a82d99f40d6225060c5a8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c53012bdaf94495bfeed4ef77efe59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7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12d0e4dd999f491584143d8f78c12757&quot;,&quot;X&quot;:{&quot;Pos&quot;:1},&quot;Y&quot;:{&quot;Pos&quot;:0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4ed530a71c540a3907b445eb9d310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1225_7*i*2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12d0e4dd999f491584143d8f78c12757&quot;,&quot;X&quot;:{&quot;Pos&quot;:1},&quot;Y&quot;:{&quot;Pos&quot;:2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4*i*1"/>
  <p:tag name="KSO_WM_BEAUTIFY_FLAG" val="#wm#"/>
  <p:tag name="KSO_WM_TAG_VERSION" val="1.0"/>
  <p:tag name="KSO_WM_CHIP_GROUPID" val="61a82d99f40d6225060c5a8d"/>
  <p:tag name="KSO_WM_CHIP_XID" val="61a87da77f1731ae2a1c98e2"/>
  <p:tag name="KSO_WM_UNIT_DEC_AREA_ID" val="86afc8cc6b2e46388c2449a3902741f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e6eba1dd6f94ff88c77654fd3a3bc9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374_1*i*1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70ddfdcb3c64a239e5702c6dc4104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374_1*i*2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1d05f5920ab4faa98c6ac4ec217b8e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374_1*i*3"/>
  <p:tag name="KSO_WM_TEMPLATE_CATEGORY" val="diagram"/>
  <p:tag name="KSO_WM_TEMPLATE_INDEX" val="2021137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507b5e27a4f4e699ba58557b5cab2e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6db1f49c98c299aacce6af"/>
  <p:tag name="KSO_WM_CHIP_XID" val="5f6db1f49c98c299aacce6b0"/>
  <p:tag name="KSO_WM_UNIT_LINE_FORE_SCHEMECOLOR_INDEX_BRIGHTNESS" val="0"/>
  <p:tag name="KSO_WM_UNIT_LINE_FORE_SCHEMECOLOR_INDEX" val="13"/>
  <p:tag name="KSO_WM_UNIT_LINE_FILL_TYPE" val="2"/>
  <p:tag name="KSO_WM_TEMPLATE_ASSEMBLE_XID" val="60656efc4054ed1e2fb801da"/>
  <p:tag name="KSO_WM_TEMPLATE_ASSEMBLE_GROUPID" val="60656efc4054ed1e2fb801da"/>
  <p:tag name="WM_BEAUTIFY_ZORDER_FLAG_TAG" val="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21225"/>
  <p:tag name="KSO_WM_SLIDE_ID" val="custom20221225_24"/>
  <p:tag name="KSO_WM_TEMPLATE_SUBCATEGORY" val="21"/>
  <p:tag name="KSO_WM_TEMPLATE_MASTER_TYPE" val="1"/>
  <p:tag name="KSO_WM_TEMPLATE_COLOR_TYPE" val="1"/>
  <p:tag name="KSO_WM_SLIDE_ITEM_CNT" val="0"/>
  <p:tag name="KSO_WM_SLIDE_INDEX" val="24"/>
  <p:tag name="KSO_WM_TAG_VERSION" val="1.0"/>
  <p:tag name="KSO_WM_SLIDE_LAYOUT" val="a_b_f"/>
  <p:tag name="KSO_WM_SLIDE_LAYOUT_CNT" val="1_1_1"/>
  <p:tag name="KSO_WM_CHIP_INFOS" val="{&quot;type&quot;:0,&quot;layout_type&quot;:&quot;1_NF_RC_3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e3cd3dcef8fee32c272"/>
  <p:tag name="KSO_WM_CHIP_FILLPROP" val="[[{&quot;text_align&quot;:&quot;rm&quot;,&quot;text_direction&quot;:&quot;horizontal&quot;,&quot;support_big_font&quot;:false,&quot;picture_toward&quot;:0,&quot;picture_dockside&quot;:[],&quot;fill_id&quot;:&quot;fcb3b71683b946d2bc4da97831ca3c23&quot;,&quot;fill_align&quot;:&quot;rm&quot;,&quot;chip_types&quot;:[&quot;diagram&quot;,&quot;header&quot;]}]]"/>
  <p:tag name="KSO_WM_CHIP_DECFILLPROP" val="[]"/>
  <p:tag name="KSO_WM_CHIP_GROUPID" val="61513e3cd3dcef8fee32c271"/>
  <p:tag name="KSO_WM_SLIDE_LAYOUT_INFO" val="{&quot;id&quot;:&quot;2021-12-06T17:01:11&quot;,&quot;margin&quot;:{&quot;bottom&quot;:5.202857494354248,&quot;left&quot;:13.873612403869629,&quot;right&quot;:1.2340946197509766,&quot;top&quot;:5.202836036682129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2"/>
  <p:tag name="KSO_WM_SLIDE_SUBTYPE" val="pureTxt"/>
  <p:tag name="KSO_WM_TEMPLATE_ASSEMBLE_XID" val="61add14d10c80d8195a6e125"/>
  <p:tag name="KSO_WM_TEMPLATE_ASSEMBLE_GROUPID" val="61a82d99f40d6225060c5a8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各位的观看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24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be4238e0e1e24ccc8b5ceadd7f61cb5c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0f54159975aa40b48b683a2da348cf83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24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a40fa50ab254ed2b04af43c71f3b0dd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0},&quot;ReferentInfo&quot;:{&quot;Id&quot;:&quot;be4238e0e1e24ccc8b5ceadd7f61cb5c&quot;,&quot;X&quot;:{&quot;Pos&quot;:2},&quot;Y&quot;:{&quot;Pos&quot;:2}},&quot;whChangeMode&quot;:0}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UNIT_DEC_SUPPORTCHANGEPIC" val="0"/>
  <p:tag name="KSO_WM_UNIT_DEC_CHANGEPICRESERVED" val="0"/>
  <p:tag name="KSO_WM_ASSEMBLE_CHIP_INDEX" val="0f54159975aa40b48b683a2da348cf83"/>
  <p:tag name="KSO_WM_UNIT_LINE_FORE_SCHEMECOLOR_INDEX_1_BRIGHTNESS" val="0"/>
  <p:tag name="KSO_WM_UNIT_LINE_FORE_SCHEMECOLOR_INDEX_1" val="13"/>
  <p:tag name="KSO_WM_UNIT_LINE_FORE_SCHEMECOLOR_INDEX_1_POS" val="0.07"/>
  <p:tag name="KSO_WM_UNIT_LINE_FORE_SCHEMECOLOR_INDEX_1_TRANS" val="0"/>
  <p:tag name="KSO_WM_UNIT_LINE_FORE_SCHEMECOLOR_INDEX_2_BRIGHTNESS" val="0"/>
  <p:tag name="KSO_WM_UNIT_LINE_FORE_SCHEMECOLOR_INDEX_2" val="14"/>
  <p:tag name="KSO_WM_UNIT_LINE_FORE_SCHEMECOLOR_INDEX_2_POS" val="1"/>
  <p:tag name="KSO_WM_UNIT_LINE_FORE_SCHEMECOLOR_INDEX_2_TRANS" val="1"/>
  <p:tag name="KSO_WM_UNIT_LINE_GRADIENT_TYPE" val="0"/>
  <p:tag name="KSO_WM_UNIT_LINE_GRADIENT_ANGLE" val="180"/>
  <p:tag name="KSO_WM_UNIT_LINE_GRADIENT_DIRECTION" val="4"/>
  <p:tag name="KSO_WM_UNIT_LINE_FILL_TYP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5*i*1"/>
  <p:tag name="KSO_WM_BEAUTIFY_FLAG" val="#wm#"/>
  <p:tag name="KSO_WM_TAG_VERSION" val="1.0"/>
  <p:tag name="KSO_WM_CHIP_GROUPID" val="61a82d99f40d6225060c5a8d"/>
  <p:tag name="KSO_WM_CHIP_XID" val="61a87da77f1731ae2a1c98e3"/>
  <p:tag name="KSO_WM_UNIT_DEC_AREA_ID" val="29474b4cfae645e3882a957c8f2d63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e8cf0961eeb42bcb29dfa6ead413c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各位的观看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be4238e0e1e24ccc8b5ceadd7f61cb5c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0f54159975aa40b48b683a2da348cf83"/>
  <p:tag name="KSO_WM_UNIT_TEXT_FILL_FORE_SCHEMECOLOR_INDEX_BRIGHTNESS" val="0"/>
  <p:tag name="KSO_WM_UNIT_TEXT_FILL_FORE_SCHEMECOLOR_INDEX" val="13"/>
  <p:tag name="KSO_WM_UNIT_TEXT_FILL_TYPE" val="1"/>
  <p:tag name="KSO_WM_TEMPLATE_ASSEMBLE_XID" val="61add14d10c80d8195a6e125"/>
  <p:tag name="KSO_WM_TEMPLATE_ASSEMBLE_GROUPID" val="61a82d99f40d6225060c5a8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TITL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25_1*b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32;48;2"/>
  <p:tag name="KSO_WM_UNIT_BLOCK" val="0"/>
  <p:tag name="KSO_WM_UNIT_DEC_AREA_ID" val="074954597f8d43e1bcccca0bbe4bf630"/>
  <p:tag name="KSO_WM_UNIT_ISCONTENTSTITLE" val="0"/>
  <p:tag name="KSO_WM_UNIT_ISNUMDGMTITLE" val="0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0f54159975aa40b48b683a2da348cf83"/>
  <p:tag name="KSO_WM_UNIT_TEXT_FILL_FORE_SCHEMECOLOR_INDEX_BRIGHTNESS" val="0"/>
  <p:tag name="KSO_WM_UNIT_TEXT_FILL_FORE_SCHEMECOLOR_INDEX" val="13"/>
  <p:tag name="KSO_WM_UNIT_TEXT_FILL_TYPE" val="1"/>
  <p:tag name="KSO_WM_TEMPLATE_ASSEMBLE_XID" val="61add14d10c80d8195a6e125"/>
  <p:tag name="KSO_WM_TEMPLATE_ASSEMBLE_GROUPID" val="61a82d99f40d6225060c5a8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212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2c529c208bd5476585a10a9782121f1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1f5970e91da43a7aa448a96b8dcb55b"/>
  <p:tag name="KSO_WM_SLIDE_BACKGROUND_TYPE" val="fram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212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5e8cf38929bd4d82b35b850057c0e98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175cf4453a4eb4b3c19ec36ad74833"/>
  <p:tag name="KSO_WM_SLIDE_BACKGROUND_TYPE" val="leftRigh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21225"/>
  <p:tag name="KSO_WM_CHIP_COLORING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83df9c6aa6ae45b8ae43e5efcb50016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0a9fe16b712426ab25d7796fc7950b5"/>
  <p:tag name="KSO_WM_SLIDE_BACKGROUND_TYPE" val="topBotto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9b5590b134324652849c0ec4e8556df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8b3477ab798448687630ee1a7722ee8"/>
  <p:tag name="KSO_WM_SLIDE_BACKGROUND_TYPE" val="bottomTo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3*i*1"/>
  <p:tag name="KSO_WM_BEAUTIFY_FLAG" val="#wm#"/>
  <p:tag name="KSO_WM_TAG_VERSION" val="1.0"/>
  <p:tag name="KSO_WM_CHIP_GROUPID" val="61a82d99f40d6225060c5a8d"/>
  <p:tag name="KSO_WM_CHIP_XID" val="61a87da77f1731ae2a1c98e6"/>
  <p:tag name="KSO_WM_UNIT_DEC_AREA_ID" val="6d0c929b4ff34dc0bf3534c2fdf4d73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63ad2937e544e458295ea85489683f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81fbce2c3a824b3e9b0ccd7d5e37b61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18904dec85840de8479a86c0de2b013"/>
  <p:tag name="KSO_WM_SLIDE_BACKGROUND_TYPE" val="navigati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774b6beadb734981b5f95271f7139b8f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  <p:tag name="KSO_WM_TEMPLATE_ASSEMBLE_XID" val="61add14df43d82924ffd8242"/>
  <p:tag name="KSO_WM_TEMPLATE_ASSEMBLE_GROUPID" val="61a82d99f40d6225060c5a8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e82977e59aa6440983c298f338f8c85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c04b92ef35d46909e216ae0ffd0fcd1"/>
  <p:tag name="KSO_WM_SLIDE_BACKGROUND_TYPE" val="bel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TITL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1225_1*b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32;48;2"/>
  <p:tag name="KSO_WM_UNIT_BLOCK" val="0"/>
  <p:tag name="KSO_WM_UNIT_DEC_AREA_ID" val="e0621999cf7d4d77a12b7b5f0740b6d8"/>
  <p:tag name="KSO_WM_UNIT_ISCONTENTSTITLE" val="0"/>
  <p:tag name="KSO_WM_UNIT_ISNUMDGMTITLE" val="0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  <p:tag name="KSO_WM_TEMPLATE_ASSEMBLE_XID" val="61add14df43d82924ffd8242"/>
  <p:tag name="KSO_WM_TEMPLATE_ASSEMBLE_GROUPID" val="61a82d99f40d6225060c5a8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21225_1"/>
  <p:tag name="KSO_WM_TEMPLATE_SUBCATEGORY" val="21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1225"/>
  <p:tag name="KSO_WM_SLIDE_LAYOUT" val="a_b_f"/>
  <p:tag name="KSO_WM_SLIDE_LAYOUT_CNT" val="1_1_1"/>
  <p:tag name="KSO_WM_CHIP_INFOS" val="{&quot;type&quot;:0,&quot;layout_type&quot;:&quot;1_NF_RC_3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e3cd3dcef8fee32c272"/>
  <p:tag name="KSO_WM_CHIP_FILLPROP" val="[[{&quot;text_align&quot;:&quot;rm&quot;,&quot;text_direction&quot;:&quot;horizontal&quot;,&quot;support_big_font&quot;:false,&quot;picture_toward&quot;:0,&quot;picture_dockside&quot;:[],&quot;fill_id&quot;:&quot;fcb3b71683b946d2bc4da97831ca3c23&quot;,&quot;fill_align&quot;:&quot;rm&quot;,&quot;chip_types&quot;:[&quot;diagram&quot;,&quot;header&quot;]}]]"/>
  <p:tag name="KSO_WM_CHIP_DECFILLPROP" val="[]"/>
  <p:tag name="KSO_WM_CHIP_GROUPID" val="61513e3cd3dcef8fee32c271"/>
  <p:tag name="KSO_WM_SLIDE_LAYOUT_INFO" val="{&quot;id&quot;:&quot;2021-12-06T17:01:11&quot;,&quot;margin&quot;:{&quot;bottom&quot;:5.202857494354248,&quot;left&quot;:13.873612403869629,&quot;right&quot;:1.2340946197509766,&quot;top&quot;:5.202836036682129},&quot;type&quot;:0}"/>
  <p:tag name="KSO_WM_SLIDE_BK_DARK_LIGHT" val="2"/>
  <p:tag name="KSO_WM_SLIDE_BACKGROUND_TYPE" val="general"/>
  <p:tag name="KSO_WM_SLIDE_SUPPORT_FEATURE_TYPE" val="0"/>
  <p:tag name="KSO_WM_SLIDE_TYPE" val="title"/>
  <p:tag name="KSO_WM_TEMPLATE_MASTER_THUMB_INDEX" val="13"/>
  <p:tag name="KSO_WM_CHIP_COLORING" val="2"/>
  <p:tag name="KSO_WM_SLIDE_SUBTYPE" val="pureTxt"/>
  <p:tag name="KSO_WM_TEMPLATE_ASSEMBLE_XID" val="61add14df43d82924ffd8242"/>
  <p:tag name="KSO_WM_TEMPLATE_ASSEMBLE_GROUPID" val="61a82d99f40d6225060c5a8d"/>
  <p:tag name="KSO_WM_TEMPLATE_THUMBS_INDEX" val="1、2、4、5、7、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1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54;66;2"/>
  <p:tag name="KSO_WM_UNIT_BLOCK" val="0"/>
  <p:tag name="KSO_WM_UNIT_DEC_AREA_ID" val="774b6beadb734981b5f95271f7139b8f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1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505703801e9b46799d1f09b33d4d58e7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0},&quot;ReferentInfo&quot;:{&quot;Id&quot;:&quot;774b6beadb734981b5f95271f7139b8f&quot;,&quot;X&quot;:{&quot;Pos&quot;:2},&quot;Y&quot;:{&quot;Pos&quot;:2}},&quot;whChangeMode&quot;:0}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UNIT_DEC_SUPPORTCHANGEPIC" val="0"/>
  <p:tag name="KSO_WM_UNIT_DEC_CHANGEPICRESERVED" val="0"/>
  <p:tag name="KSO_WM_ASSEMBLE_CHIP_INDEX" val="149cefdea999440db426fea0d2abf95d"/>
  <p:tag name="KSO_WM_UNIT_LINE_FORE_SCHEMECOLOR_INDEX_1_BRIGHTNESS" val="0"/>
  <p:tag name="KSO_WM_UNIT_LINE_FORE_SCHEMECOLOR_INDEX_1" val="13"/>
  <p:tag name="KSO_WM_UNIT_LINE_FORE_SCHEMECOLOR_INDEX_1_POS" val="0.07"/>
  <p:tag name="KSO_WM_UNIT_LINE_FORE_SCHEMECOLOR_INDEX_1_TRANS" val="0"/>
  <p:tag name="KSO_WM_UNIT_LINE_FORE_SCHEMECOLOR_INDEX_2_BRIGHTNESS" val="0"/>
  <p:tag name="KSO_WM_UNIT_LINE_FORE_SCHEMECOLOR_INDEX_2" val="14"/>
  <p:tag name="KSO_WM_UNIT_LINE_FORE_SCHEMECOLOR_INDEX_2_POS" val="1"/>
  <p:tag name="KSO_WM_UNIT_LINE_FORE_SCHEMECOLOR_INDEX_2_TRANS" val="1"/>
  <p:tag name="KSO_WM_UNIT_LINE_GRADIENT_TYPE" val="0"/>
  <p:tag name="KSO_WM_UNIT_LINE_GRADIENT_ANGLE" val="180"/>
  <p:tag name="KSO_WM_UNIT_LINE_GRADIENT_DIRECTION" val="4"/>
  <p:tag name="KSO_WM_UNIT_LINE_FILL_TYPE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演讲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1225_1*f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DEFAULT_FONT" val="18;26;2"/>
  <p:tag name="KSO_WM_UNIT_BLOCK" val="0"/>
  <p:tag name="KSO_WM_UNIT_DEC_AREA_ID" val="60224fd176044a43bb7ae410c973a05c"/>
  <p:tag name="KSO_WM_UNIT_SUBTYPE" val="b"/>
  <p:tag name="KSO_WM_CHIP_GROUPID" val="615163aed3dcef8fee32c2a0"/>
  <p:tag name="KSO_WM_CHIP_XID" val="615163aed3dcef8fee32c2a1"/>
  <p:tag name="KSO_WM_CHIP_FILLAREA_FILL_RULE" val="{&quot;fill_align&quot;:&quot;rm&quot;,&quot;fill_mode&quot;:&quot;adaptive&quot;,&quot;sacle_strategy&quot;:&quot;smart&quot;}"/>
  <p:tag name="KSO_WM_ASSEMBLE_CHIP_INDEX" val="149cefdea999440db426fea0d2abf95d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990_6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6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6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6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6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2990_6*l_h_i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990_6*l_h_f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2990_6*l_h_i*1_5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2990_6*l_h_i*1_6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6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21225"/>
  <p:tag name="KSO_WM_SLIDE_ID" val="custom20221225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1_NF_C_14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45bd3dcef8fee32c238"/>
  <p:tag name="KSO_WM_CHIP_FILLPROP" val="[[{&quot;text_align&quot;:&quot;cm&quot;,&quot;text_direction&quot;:&quot;horizontal&quot;,&quot;support_big_font&quot;:false,&quot;picture_toward&quot;:0,&quot;picture_dockside&quot;:[],&quot;fill_id&quot;:&quot;b0eabfa3615b4574b61aa0e7df4bd3c6&quot;,&quot;fill_align&quot;:&quot;cm&quot;,&quot;chip_types&quot;:[&quot;header&quot;]}]]"/>
  <p:tag name="KSO_WM_CHIP_DECFILLPROP" val="[]"/>
  <p:tag name="KSO_WM_CHIP_GROUPID" val="6151345bd3dcef8fee32c237"/>
  <p:tag name="KSO_WM_SLIDE_LAYOUT_INFO" val="{&quot;id&quot;:&quot;2021-12-06T17:01:06&quot;,&quot;margin&quot;:{&quot;bottom&quot;:7.479773998260498,&quot;left&quot;:6.892334461212158,&quot;right&quot;:6.960702896118164,&quot;top&quot;:7.479767799377441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add14df43d82924ffd8290"/>
  <p:tag name="KSO_WM_TEMPLATE_ASSEMBLE_GROUPID" val="61a82d99f40d6225060c5a8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12d0e4dd999f491584143d8f78c12757"/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7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2*i*1"/>
  <p:tag name="KSO_WM_BEAUTIFY_FLAG" val="#wm#"/>
  <p:tag name="KSO_WM_TAG_VERSION" val="1.0"/>
  <p:tag name="KSO_WM_CHIP_GROUPID" val="61a82d99f40d6225060c5a8d"/>
  <p:tag name="KSO_WM_CHIP_XID" val="61a87da77f1731ae2a1c98e4"/>
  <p:tag name="KSO_WM_UNIT_DEC_AREA_ID" val="5a7f3fdc4d984235aae09999b154355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859b1157bb4e3092baa6130d742e5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72;80;2"/>
  <p:tag name="KSO_WM_UNIT_BLOCK" val="0"/>
  <p:tag name="KSO_WM_UNIT_DEC_AREA_ID" val="1f22aa86c1e541a69abad81b5e67f1b7"/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25_7*e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c53012bdaf94495bfeed4ef77efe59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1225_7*i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12d0e4dd999f491584143d8f78c12757&quot;,&quot;X&quot;:{&quot;Pos&quot;:1},&quot;Y&quot;:{&quot;Pos&quot;:0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4ed530a71c540a3907b445eb9d310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1225_7*i*2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UNIT_SM_LIMIT_TYPE" val="3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12d0e4dd999f491584143d8f78c12757&quot;,&quot;X&quot;:{&quot;Pos&quot;:1},&quot;Y&quot;:{&quot;Pos&quot;:2}},&quot;whChangeMode&quot;:0}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027594a25f0d4220b679ebe3ec93d0b1"/>
  <p:tag name="KSO_WM_UNIT_LINE_FORE_SCHEMECOLOR_INDEX_BRIGHTNESS" val="0"/>
  <p:tag name="KSO_WM_UNIT_LINE_FORE_SCHEMECOLOR_INDEX" val="5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9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0-16T08:16:57&quot;,&quot;maxSize&quot;:{&quot;size1&quot;:22.2},&quot;minSize&quot;:{&quot;size1&quot;:13.5},&quot;normalSize&quot;:{&quot;size1&quot;:22.2},&quot;subLayout&quot;:[{&quot;id&quot;:&quot;2023-10-16T08:16:57&quot;,&quot;margin&quot;:{&quot;bottom&quot;:0.025999996811151505,&quot;left&quot;:2.117000102996826,&quot;right&quot;:1.2699999809265137,&quot;top&quot;:0.4230000674724579},&quot;type&quot;:0},{&quot;id&quot;:&quot;2023-10-16T08:16:57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1225"/>
  <p:tag name="KSO_WM_UNIT_TYPE" val="i"/>
  <p:tag name="KSO_WM_UNIT_INDEX" val="1"/>
  <p:tag name="KSO_WM_UNIT_ID" val="chip20221225_1*i*1"/>
  <p:tag name="KSO_WM_BEAUTIFY_FLAG" val="#wm#"/>
  <p:tag name="KSO_WM_TAG_VERSION" val="1.0"/>
  <p:tag name="KSO_WM_CHIP_GROUPID" val="61a82d99f40d6225060c5a8d"/>
  <p:tag name="KSO_WM_CHIP_XID" val="61a82d99f40d6225060c5a91"/>
  <p:tag name="KSO_WM_UNIT_DEC_AREA_ID" val="a8ca5113054b4675bf33912e06900f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23efaa5733f432d8932fd1c93e0d304"/>
  <p:tag name="KSO_WM_SLIDE_BACKGROUND_TYPE" val="general"/>
  <p:tag name="KSO_WM_UNIT_PLACING_PICTURE_USER_VIEWPORT" val="{&quot;height&quot;:10800,&quot;width&quot;:19200.11811023622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  <p:tag name="WM_BEAUTIFY_ZORDER_FLAG_TAG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  <p:tag name="WM_BEAUTIFY_ZORDER_FLAG_TAG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21225"/>
  <p:tag name="KSO_WM_SLIDE_ID" val="custom20221225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1_NF_C_14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itle&quot;,&quot;sectionTitle&quot;,&quot;contents&quot;,&quot;endPage&quot;],&quot;useType&quot;:[&quot;ppt&quot;]}"/>
  <p:tag name="KSO_WM_CHIP_XID" val="6151345bd3dcef8fee32c238"/>
  <p:tag name="KSO_WM_CHIP_FILLPROP" val="[[{&quot;text_align&quot;:&quot;cm&quot;,&quot;text_direction&quot;:&quot;horizontal&quot;,&quot;support_big_font&quot;:false,&quot;picture_toward&quot;:0,&quot;picture_dockside&quot;:[],&quot;fill_id&quot;:&quot;b0eabfa3615b4574b61aa0e7df4bd3c6&quot;,&quot;fill_align&quot;:&quot;cm&quot;,&quot;chip_types&quot;:[&quot;header&quot;]}]]"/>
  <p:tag name="KSO_WM_CHIP_DECFILLPROP" val="[]"/>
  <p:tag name="KSO_WM_CHIP_GROUPID" val="6151345bd3dcef8fee32c237"/>
  <p:tag name="KSO_WM_SLIDE_LAYOUT_INFO" val="{&quot;id&quot;:&quot;2021-12-06T17:01:06&quot;,&quot;margin&quot;:{&quot;bottom&quot;:7.479773998260498,&quot;left&quot;:6.892334461212158,&quot;right&quot;:6.960702896118164,&quot;top&quot;:7.479767799377441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2"/>
  <p:tag name="KSO_WM_SLIDE_SUBTYPE" val="pureTxt"/>
  <p:tag name="KSO_WM_TEMPLATE_ASSEMBLE_XID" val="61add14df43d82924ffd8290"/>
  <p:tag name="KSO_WM_TEMPLATE_ASSEMBLE_GROUPID" val="61a82d99f40d6225060c5a8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60;66;2"/>
  <p:tag name="KSO_WM_UNIT_BLOCK" val="0"/>
  <p:tag name="KSO_WM_UNIT_DEC_AREA_ID" val="12d0e4dd999f491584143d8f78c12757"/>
  <p:tag name="KSO_WM_UNIT_ISCONTENTSTITLE" val="0"/>
  <p:tag name="KSO_WM_UNIT_ISNUMDGMTITLE" val="0"/>
  <p:tag name="KSO_WM_UNIT_PRESET_TEXT" val="单击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1225_7*a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72;80;2"/>
  <p:tag name="KSO_WM_UNIT_BLOCK" val="0"/>
  <p:tag name="KSO_WM_UNIT_DEC_AREA_ID" val="1f22aa86c1e541a69abad81b5e67f1b7"/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21225_7*e*1"/>
  <p:tag name="KSO_WM_TEMPLATE_CATEGORY" val="custom"/>
  <p:tag name="KSO_WM_TEMPLATE_INDEX" val="20221225"/>
  <p:tag name="KSO_WM_UNIT_LAYERLEVEL" val="1"/>
  <p:tag name="KSO_WM_TAG_VERSION" val="1.0"/>
  <p:tag name="KSO_WM_BEAUTIFY_FLAG" val="#wm#"/>
  <p:tag name="KSO_WM_CHIP_GROUPID" val="615532121d6d42ce5af29600"/>
  <p:tag name="KSO_WM_CHIP_XID" val="615532121d6d42ce5af29601"/>
  <p:tag name="KSO_WM_CHIP_FILLAREA_FILL_RULE" val="{&quot;fill_align&quot;:&quot;cm&quot;,&quot;fill_mode&quot;:&quot;adaptive&quot;,&quot;sacle_strategy&quot;:&quot;smart&quot;}"/>
  <p:tag name="KSO_WM_ASSEMBLE_CHIP_INDEX" val="027594a25f0d4220b679ebe3ec93d0b1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5459A3"/>
      </a:accent1>
      <a:accent2>
        <a:srgbClr val="775296"/>
      </a:accent2>
      <a:accent3>
        <a:srgbClr val="8E4D86"/>
      </a:accent3>
      <a:accent4>
        <a:srgbClr val="9C4B74"/>
      </a:accent4>
      <a:accent5>
        <a:srgbClr val="A24E62"/>
      </a:accent5>
      <a:accent6>
        <a:srgbClr val="A2545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320</Words>
  <Application>Microsoft Office PowerPoint</Application>
  <PresentationFormat>宽屏</PresentationFormat>
  <Paragraphs>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汉仪润圆-65简</vt:lpstr>
      <vt:lpstr>汉仪正圆-35S</vt:lpstr>
      <vt:lpstr>宋体</vt:lpstr>
      <vt:lpstr>微软雅黑</vt:lpstr>
      <vt:lpstr>Arial</vt:lpstr>
      <vt:lpstr>Calibri</vt:lpstr>
      <vt:lpstr>Helvetica</vt:lpstr>
      <vt:lpstr>1_Office 主题​​</vt:lpstr>
      <vt:lpstr>基于CC2530模块的RFID汽车道闸控制系统</vt:lpstr>
      <vt:lpstr>PowerPoint 演示文稿</vt:lpstr>
      <vt:lpstr>系统架构设计</vt:lpstr>
      <vt:lpstr>PowerPoint 演示文稿</vt:lpstr>
      <vt:lpstr>系统与功能实现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基于CC2530无线模块的RFID不停车收费智能化管理系统</dc:title>
  <dc:creator/>
  <cp:lastModifiedBy>宇豪 赵</cp:lastModifiedBy>
  <cp:revision>7</cp:revision>
  <dcterms:created xsi:type="dcterms:W3CDTF">2023-10-16T00:21:00Z</dcterms:created>
  <dcterms:modified xsi:type="dcterms:W3CDTF">2023-11-06T11:35:29Z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51F8CF74221D4713ADE1AC1DAEF74004_13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2023-10-16T03:39:14Z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bd0955bd-b0f7-486f-ad19-b67637862098</vt:lpwstr>
  </property>
  <property fmtid="{D5CDD505-2E9C-101B-9397-08002B2CF9AE}" pid="9" name="MSIP_Label_defa4170-0d19-0005-0004-bc88714345d2_ActionId">
    <vt:lpwstr>a08d5a82-985c-45a5-9f9e-81d1bf30b8e7</vt:lpwstr>
  </property>
  <property fmtid="{D5CDD505-2E9C-101B-9397-08002B2CF9AE}" pid="10" name="MSIP_Label_defa4170-0d19-0005-0004-bc88714345d2_ContentBits">
    <vt:lpwstr>0</vt:lpwstr>
  </property>
</Properties>
</file>