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57" r:id="rId5"/>
    <p:sldId id="258" r:id="rId6"/>
    <p:sldId id="259" r:id="rId7"/>
    <p:sldId id="260" r:id="rId8"/>
    <p:sldId id="261" r:id="rId9"/>
    <p:sldId id="262" r:id="rId10"/>
    <p:sldId id="263" r:id="rId11"/>
    <p:sldId id="264" r:id="rId12"/>
    <p:sldId id="265" r:id="rId13"/>
    <p:sldId id="266" r:id="rId14"/>
    <p:sldId id="269" r:id="rId15"/>
    <p:sldId id="279" r:id="rId16"/>
    <p:sldId id="270" r:id="rId17"/>
    <p:sldId id="280" r:id="rId18"/>
    <p:sldId id="267" r:id="rId19"/>
    <p:sldId id="268" r:id="rId20"/>
    <p:sldId id="271" r:id="rId21"/>
    <p:sldId id="272" r:id="rId22"/>
    <p:sldId id="273" r:id="rId23"/>
    <p:sldId id="275" r:id="rId24"/>
    <p:sldId id="276" r:id="rId25"/>
    <p:sldId id="277" r:id="rId26"/>
    <p:sldId id="278" r:id="rId27"/>
    <p:sldId id="281" r:id="rId28"/>
    <p:sldId id="274"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2" r:id="rId49"/>
    <p:sldId id="304" r:id="rId50"/>
    <p:sldId id="305"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sine Zilfimian" initials="LZ" lastIdx="1" clrIdx="0">
    <p:extLst>
      <p:ext uri="{19B8F6BF-5375-455C-9EA6-DF929625EA0E}">
        <p15:presenceInfo xmlns:p15="http://schemas.microsoft.com/office/powerpoint/2012/main" userId="10a1de05ac61dd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33FE-1188-4C16-A377-CFF8658FC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80C3D-E9AD-439A-9C51-05270F86E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01A0D-57B8-4ADB-8ACB-6C7F051005EC}"/>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FE8142DC-6E9D-4DE6-95BA-45B74AB6A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0F411-44ED-410B-B0A3-31B3D8101F31}"/>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50187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8D9D-98BB-42D6-8BF6-F3EB5D323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79329-5C5D-481F-93FC-3D9F70D58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B4C43-C14E-41A8-83DA-6332D537DDAD}"/>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0D6E261B-44C6-41C7-964B-816768E94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C9390-7FE1-429C-A830-D844C622A563}"/>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94213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9D730-ABC2-433A-9B74-010D69875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8BA43A-8671-4D76-AF5A-C29C63FBC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4DCB3-0B03-41F2-B1C7-F76AAF758E67}"/>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027D24B7-6A91-4B72-A104-B186E1A8D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19809-E2E9-4239-B7B4-2667D7160B35}"/>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30393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C1B8-CDCC-4CF1-BBF2-3612E741D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45859-9EA5-4B9B-B837-6C57C796E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98566-EF2B-4B13-8268-FE0D2826D4F7}"/>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725307D9-406D-4D5A-AB1B-A5A088AB5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6EDB7-3B10-49F2-A0D4-3D98598AC024}"/>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8625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F9C4-64AB-423D-9B6F-46760892F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FA0FF-818F-4B33-A883-E885913C6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8C296-5485-4F46-A9FD-0F4F158E6644}"/>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1BC18AF6-B27D-4AE7-B24A-56C281A1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BF6EB-4A45-41AB-9B78-84124AE4BAB4}"/>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49511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6BDA-7C37-4E91-BE64-B23591AD0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6791A-9195-47B5-9614-43B2FC2C5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35D7E-65E4-40D9-B839-6B5D8EAB9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E26DC0-F6EE-4E0F-ACE2-CEDD0D7297B5}"/>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6" name="Footer Placeholder 5">
            <a:extLst>
              <a:ext uri="{FF2B5EF4-FFF2-40B4-BE49-F238E27FC236}">
                <a16:creationId xmlns:a16="http://schemas.microsoft.com/office/drawing/2014/main" id="{E1D45D99-11C6-4372-A0AD-8BB2F19D5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EFFD3-BDC2-4638-BFB0-FFC7FAA706A0}"/>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425896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C076-2F6D-46ED-AE18-0ADB7F399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84940-6953-49B4-A9BD-4EF947879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7FA2F-1E7D-4E46-AC55-42D6B5DCB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C1164-1B13-4EF9-976E-8EC982427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87276-6C30-421F-947F-DC0B87F2D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FA997-A5AE-48C3-8564-6437EEB7857E}"/>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8" name="Footer Placeholder 7">
            <a:extLst>
              <a:ext uri="{FF2B5EF4-FFF2-40B4-BE49-F238E27FC236}">
                <a16:creationId xmlns:a16="http://schemas.microsoft.com/office/drawing/2014/main" id="{E14340DA-75D2-4337-8B6D-F884AA069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99EF4-3245-41FC-A187-1573DF85D22E}"/>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77385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F52-8BD9-4FB1-AB69-CD9521752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F1500-88FA-41EA-9DD0-66739A7F57DB}"/>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4" name="Footer Placeholder 3">
            <a:extLst>
              <a:ext uri="{FF2B5EF4-FFF2-40B4-BE49-F238E27FC236}">
                <a16:creationId xmlns:a16="http://schemas.microsoft.com/office/drawing/2014/main" id="{462F3CCE-58D7-483D-AE00-1DB55ADD1D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CFF28-B078-4315-87F9-BE918AB962A8}"/>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205521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65345-D71C-4F9B-B7CD-4EE1876EA1D7}"/>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3" name="Footer Placeholder 2">
            <a:extLst>
              <a:ext uri="{FF2B5EF4-FFF2-40B4-BE49-F238E27FC236}">
                <a16:creationId xmlns:a16="http://schemas.microsoft.com/office/drawing/2014/main" id="{5A5713F0-6B94-40BA-8324-4F7878259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2F599-89B9-4279-8D2C-0C2CE444E901}"/>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30581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84B0-CFAE-4F2B-8119-632E1342F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1CCCB-F090-4EA0-A9D4-21CF5898A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38692-E577-407B-93FA-F3393B70B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2EE91-CC36-4293-8DD8-47FAEB6B6D20}"/>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6" name="Footer Placeholder 5">
            <a:extLst>
              <a:ext uri="{FF2B5EF4-FFF2-40B4-BE49-F238E27FC236}">
                <a16:creationId xmlns:a16="http://schemas.microsoft.com/office/drawing/2014/main" id="{0DDF7F60-B486-4C35-BE83-4D2E02C28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2CF66-3A77-4303-88FA-1A07505CC5A7}"/>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31513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805-59E1-4A08-BFF1-9451B5786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46A89C-0F1B-4FAE-B9E8-38581596A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DF86F-31E2-4EE9-A927-E5A84619A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B101F-4344-4024-A5C6-E91FC68AAC6B}"/>
              </a:ext>
            </a:extLst>
          </p:cNvPr>
          <p:cNvSpPr>
            <a:spLocks noGrp="1"/>
          </p:cNvSpPr>
          <p:nvPr>
            <p:ph type="dt" sz="half" idx="10"/>
          </p:nvPr>
        </p:nvSpPr>
        <p:spPr/>
        <p:txBody>
          <a:bodyPr/>
          <a:lstStyle/>
          <a:p>
            <a:fld id="{01DEBE33-28BA-4E9E-AB1A-A675E6078FEF}" type="datetimeFigureOut">
              <a:rPr lang="en-US" smtClean="0"/>
              <a:t>4/16/2019</a:t>
            </a:fld>
            <a:endParaRPr lang="en-US"/>
          </a:p>
        </p:txBody>
      </p:sp>
      <p:sp>
        <p:nvSpPr>
          <p:cNvPr id="6" name="Footer Placeholder 5">
            <a:extLst>
              <a:ext uri="{FF2B5EF4-FFF2-40B4-BE49-F238E27FC236}">
                <a16:creationId xmlns:a16="http://schemas.microsoft.com/office/drawing/2014/main" id="{B8B78B40-399B-4C17-BC68-2E03E649D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A91AC-6C99-4FE7-98CE-55CF22332025}"/>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2176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A7A27-8DF2-481E-A066-B2DD7501C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40C1C-62CF-4B63-B65A-F18990BB4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B5166-81F0-4FAB-B649-0EA73A481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EBE33-28BA-4E9E-AB1A-A675E6078FEF}" type="datetimeFigureOut">
              <a:rPr lang="en-US" smtClean="0"/>
              <a:t>4/16/2019</a:t>
            </a:fld>
            <a:endParaRPr lang="en-US"/>
          </a:p>
        </p:txBody>
      </p:sp>
      <p:sp>
        <p:nvSpPr>
          <p:cNvPr id="5" name="Footer Placeholder 4">
            <a:extLst>
              <a:ext uri="{FF2B5EF4-FFF2-40B4-BE49-F238E27FC236}">
                <a16:creationId xmlns:a16="http://schemas.microsoft.com/office/drawing/2014/main" id="{15AD7A1B-62A1-43C9-942E-96BA977D2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78D0D-5AA0-405A-9A0E-53E23FCC0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EC3D-4D7E-493E-9C34-DA8003A09EEE}" type="slidenum">
              <a:rPr lang="en-US" smtClean="0"/>
              <a:t>‹#›</a:t>
            </a:fld>
            <a:endParaRPr lang="en-US"/>
          </a:p>
        </p:txBody>
      </p:sp>
    </p:spTree>
    <p:extLst>
      <p:ext uri="{BB962C8B-B14F-4D97-AF65-F5344CB8AC3E}">
        <p14:creationId xmlns:p14="http://schemas.microsoft.com/office/powerpoint/2010/main" val="15867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9E33-75D9-4942-93BB-ECB7D6CB085C}"/>
              </a:ext>
            </a:extLst>
          </p:cNvPr>
          <p:cNvSpPr>
            <a:spLocks noGrp="1"/>
          </p:cNvSpPr>
          <p:nvPr>
            <p:ph type="ctrTitle"/>
          </p:nvPr>
        </p:nvSpPr>
        <p:spPr/>
        <p:txBody>
          <a:bodyPr/>
          <a:lstStyle/>
          <a:p>
            <a:r>
              <a:rPr lang="en-US" dirty="0"/>
              <a:t>VBA</a:t>
            </a:r>
          </a:p>
        </p:txBody>
      </p:sp>
      <p:sp>
        <p:nvSpPr>
          <p:cNvPr id="3" name="Subtitle 2">
            <a:extLst>
              <a:ext uri="{FF2B5EF4-FFF2-40B4-BE49-F238E27FC236}">
                <a16:creationId xmlns:a16="http://schemas.microsoft.com/office/drawing/2014/main" id="{10001F10-E9FF-498F-9B93-1B9BD0651E44}"/>
              </a:ext>
            </a:extLst>
          </p:cNvPr>
          <p:cNvSpPr>
            <a:spLocks noGrp="1"/>
          </p:cNvSpPr>
          <p:nvPr>
            <p:ph type="subTitle" idx="1"/>
          </p:nvPr>
        </p:nvSpPr>
        <p:spPr/>
        <p:txBody>
          <a:bodyPr/>
          <a:lstStyle/>
          <a:p>
            <a:r>
              <a:rPr lang="en-US" dirty="0"/>
              <a:t>Introduction to syntax</a:t>
            </a:r>
          </a:p>
        </p:txBody>
      </p:sp>
    </p:spTree>
    <p:extLst>
      <p:ext uri="{BB962C8B-B14F-4D97-AF65-F5344CB8AC3E}">
        <p14:creationId xmlns:p14="http://schemas.microsoft.com/office/powerpoint/2010/main" val="344127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7FCB7B-0A8E-4C53-806A-96E5893A710D}"/>
              </a:ext>
            </a:extLst>
          </p:cNvPr>
          <p:cNvPicPr>
            <a:picLocks noGrp="1" noChangeAspect="1"/>
          </p:cNvPicPr>
          <p:nvPr>
            <p:ph idx="1"/>
          </p:nvPr>
        </p:nvPicPr>
        <p:blipFill>
          <a:blip r:embed="rId2"/>
          <a:stretch>
            <a:fillRect/>
          </a:stretch>
        </p:blipFill>
        <p:spPr>
          <a:xfrm>
            <a:off x="750717" y="1598072"/>
            <a:ext cx="3297500" cy="4340384"/>
          </a:xfrm>
          <a:prstGeom prst="rect">
            <a:avLst/>
          </a:prstGeom>
        </p:spPr>
      </p:pic>
      <p:pic>
        <p:nvPicPr>
          <p:cNvPr id="5" name="Picture 4">
            <a:extLst>
              <a:ext uri="{FF2B5EF4-FFF2-40B4-BE49-F238E27FC236}">
                <a16:creationId xmlns:a16="http://schemas.microsoft.com/office/drawing/2014/main" id="{531FCCEF-01BF-47F7-BF3D-E2DA8B63F1C4}"/>
              </a:ext>
            </a:extLst>
          </p:cNvPr>
          <p:cNvPicPr>
            <a:picLocks noChangeAspect="1"/>
          </p:cNvPicPr>
          <p:nvPr/>
        </p:nvPicPr>
        <p:blipFill>
          <a:blip r:embed="rId3"/>
          <a:stretch>
            <a:fillRect/>
          </a:stretch>
        </p:blipFill>
        <p:spPr>
          <a:xfrm>
            <a:off x="6369357" y="495401"/>
            <a:ext cx="3555877" cy="5867197"/>
          </a:xfrm>
          <a:prstGeom prst="rect">
            <a:avLst/>
          </a:prstGeom>
        </p:spPr>
      </p:pic>
      <p:sp>
        <p:nvSpPr>
          <p:cNvPr id="6" name="Title 1">
            <a:extLst>
              <a:ext uri="{FF2B5EF4-FFF2-40B4-BE49-F238E27FC236}">
                <a16:creationId xmlns:a16="http://schemas.microsoft.com/office/drawing/2014/main" id="{83F0CAF5-C237-4C2F-9E0E-D2AEBD08DADD}"/>
              </a:ext>
            </a:extLst>
          </p:cNvPr>
          <p:cNvSpPr>
            <a:spLocks noGrp="1"/>
          </p:cNvSpPr>
          <p:nvPr>
            <p:ph type="title"/>
          </p:nvPr>
        </p:nvSpPr>
        <p:spPr>
          <a:xfrm>
            <a:off x="216763" y="272509"/>
            <a:ext cx="10515600" cy="1325563"/>
          </a:xfrm>
        </p:spPr>
        <p:txBody>
          <a:bodyPr/>
          <a:lstStyle/>
          <a:p>
            <a:r>
              <a:rPr lang="en-US" dirty="0"/>
              <a:t>Select Case</a:t>
            </a:r>
          </a:p>
        </p:txBody>
      </p:sp>
      <p:pic>
        <p:nvPicPr>
          <p:cNvPr id="7" name="Picture 6">
            <a:extLst>
              <a:ext uri="{FF2B5EF4-FFF2-40B4-BE49-F238E27FC236}">
                <a16:creationId xmlns:a16="http://schemas.microsoft.com/office/drawing/2014/main" id="{7F320A96-518E-4C70-A67B-F75A0D4967ED}"/>
              </a:ext>
            </a:extLst>
          </p:cNvPr>
          <p:cNvPicPr>
            <a:picLocks noChangeAspect="1"/>
          </p:cNvPicPr>
          <p:nvPr/>
        </p:nvPicPr>
        <p:blipFill>
          <a:blip r:embed="rId4"/>
          <a:stretch>
            <a:fillRect/>
          </a:stretch>
        </p:blipFill>
        <p:spPr>
          <a:xfrm>
            <a:off x="9481074" y="5027674"/>
            <a:ext cx="1695450" cy="371475"/>
          </a:xfrm>
          <a:prstGeom prst="rect">
            <a:avLst/>
          </a:prstGeom>
        </p:spPr>
      </p:pic>
      <p:pic>
        <p:nvPicPr>
          <p:cNvPr id="8" name="Picture 7">
            <a:extLst>
              <a:ext uri="{FF2B5EF4-FFF2-40B4-BE49-F238E27FC236}">
                <a16:creationId xmlns:a16="http://schemas.microsoft.com/office/drawing/2014/main" id="{C3584785-B9C7-4E5C-8429-105C742A066E}"/>
              </a:ext>
            </a:extLst>
          </p:cNvPr>
          <p:cNvPicPr>
            <a:picLocks noChangeAspect="1"/>
          </p:cNvPicPr>
          <p:nvPr/>
        </p:nvPicPr>
        <p:blipFill>
          <a:blip r:embed="rId5"/>
          <a:stretch>
            <a:fillRect/>
          </a:stretch>
        </p:blipFill>
        <p:spPr>
          <a:xfrm>
            <a:off x="9390956" y="5344651"/>
            <a:ext cx="2181225" cy="419100"/>
          </a:xfrm>
          <a:prstGeom prst="rect">
            <a:avLst/>
          </a:prstGeom>
        </p:spPr>
      </p:pic>
    </p:spTree>
    <p:extLst>
      <p:ext uri="{BB962C8B-B14F-4D97-AF65-F5344CB8AC3E}">
        <p14:creationId xmlns:p14="http://schemas.microsoft.com/office/powerpoint/2010/main" val="416843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2B56-36AF-4A1C-95BB-AC35437E7D3B}"/>
              </a:ext>
            </a:extLst>
          </p:cNvPr>
          <p:cNvSpPr>
            <a:spLocks noGrp="1"/>
          </p:cNvSpPr>
          <p:nvPr>
            <p:ph type="title"/>
          </p:nvPr>
        </p:nvSpPr>
        <p:spPr/>
        <p:txBody>
          <a:bodyPr/>
          <a:lstStyle/>
          <a:p>
            <a:r>
              <a:rPr lang="en-US" dirty="0"/>
              <a:t>?</a:t>
            </a:r>
          </a:p>
        </p:txBody>
      </p:sp>
      <p:pic>
        <p:nvPicPr>
          <p:cNvPr id="4" name="Content Placeholder 3">
            <a:extLst>
              <a:ext uri="{FF2B5EF4-FFF2-40B4-BE49-F238E27FC236}">
                <a16:creationId xmlns:a16="http://schemas.microsoft.com/office/drawing/2014/main" id="{B86BEDA0-BC34-4980-874F-F084CC87D071}"/>
              </a:ext>
            </a:extLst>
          </p:cNvPr>
          <p:cNvPicPr>
            <a:picLocks noGrp="1" noChangeAspect="1"/>
          </p:cNvPicPr>
          <p:nvPr>
            <p:ph idx="1"/>
          </p:nvPr>
        </p:nvPicPr>
        <p:blipFill>
          <a:blip r:embed="rId2"/>
          <a:stretch>
            <a:fillRect/>
          </a:stretch>
        </p:blipFill>
        <p:spPr>
          <a:xfrm>
            <a:off x="1926462" y="202761"/>
            <a:ext cx="6409670" cy="6446667"/>
          </a:xfrm>
          <a:prstGeom prst="rect">
            <a:avLst/>
          </a:prstGeom>
        </p:spPr>
      </p:pic>
    </p:spTree>
    <p:extLst>
      <p:ext uri="{BB962C8B-B14F-4D97-AF65-F5344CB8AC3E}">
        <p14:creationId xmlns:p14="http://schemas.microsoft.com/office/powerpoint/2010/main" val="14124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1FE9-F73A-462F-B50F-B9950506C38A}"/>
              </a:ext>
            </a:extLst>
          </p:cNvPr>
          <p:cNvSpPr>
            <a:spLocks noGrp="1"/>
          </p:cNvSpPr>
          <p:nvPr>
            <p:ph type="title"/>
          </p:nvPr>
        </p:nvSpPr>
        <p:spPr/>
        <p:txBody>
          <a:bodyPr/>
          <a:lstStyle/>
          <a:p>
            <a:r>
              <a:rPr lang="en-US" dirty="0"/>
              <a:t>With … And</a:t>
            </a:r>
          </a:p>
        </p:txBody>
      </p:sp>
      <p:pic>
        <p:nvPicPr>
          <p:cNvPr id="4" name="Content Placeholder 3">
            <a:extLst>
              <a:ext uri="{FF2B5EF4-FFF2-40B4-BE49-F238E27FC236}">
                <a16:creationId xmlns:a16="http://schemas.microsoft.com/office/drawing/2014/main" id="{DD882E6C-8085-497B-A377-0DFC7C26BC35}"/>
              </a:ext>
            </a:extLst>
          </p:cNvPr>
          <p:cNvPicPr>
            <a:picLocks noGrp="1" noChangeAspect="1"/>
          </p:cNvPicPr>
          <p:nvPr>
            <p:ph idx="1"/>
          </p:nvPr>
        </p:nvPicPr>
        <p:blipFill>
          <a:blip r:embed="rId2"/>
          <a:stretch>
            <a:fillRect/>
          </a:stretch>
        </p:blipFill>
        <p:spPr>
          <a:xfrm>
            <a:off x="838200" y="1603120"/>
            <a:ext cx="3708578" cy="4043077"/>
          </a:xfrm>
          <a:prstGeom prst="rect">
            <a:avLst/>
          </a:prstGeom>
        </p:spPr>
      </p:pic>
      <p:pic>
        <p:nvPicPr>
          <p:cNvPr id="5" name="Picture 4">
            <a:extLst>
              <a:ext uri="{FF2B5EF4-FFF2-40B4-BE49-F238E27FC236}">
                <a16:creationId xmlns:a16="http://schemas.microsoft.com/office/drawing/2014/main" id="{2690D731-8407-4555-B390-4AF5E22B5A6D}"/>
              </a:ext>
            </a:extLst>
          </p:cNvPr>
          <p:cNvPicPr>
            <a:picLocks noChangeAspect="1"/>
          </p:cNvPicPr>
          <p:nvPr/>
        </p:nvPicPr>
        <p:blipFill>
          <a:blip r:embed="rId3"/>
          <a:stretch>
            <a:fillRect/>
          </a:stretch>
        </p:blipFill>
        <p:spPr>
          <a:xfrm>
            <a:off x="5435689" y="2013474"/>
            <a:ext cx="1676400" cy="1162050"/>
          </a:xfrm>
          <a:prstGeom prst="rect">
            <a:avLst/>
          </a:prstGeom>
        </p:spPr>
      </p:pic>
    </p:spTree>
    <p:extLst>
      <p:ext uri="{BB962C8B-B14F-4D97-AF65-F5344CB8AC3E}">
        <p14:creationId xmlns:p14="http://schemas.microsoft.com/office/powerpoint/2010/main" val="253766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70B8-B721-4A99-9336-E3DB57993367}"/>
              </a:ext>
            </a:extLst>
          </p:cNvPr>
          <p:cNvSpPr>
            <a:spLocks noGrp="1"/>
          </p:cNvSpPr>
          <p:nvPr>
            <p:ph type="title"/>
          </p:nvPr>
        </p:nvSpPr>
        <p:spPr/>
        <p:txBody>
          <a:bodyPr/>
          <a:lstStyle/>
          <a:p>
            <a:r>
              <a:rPr lang="en-US" dirty="0"/>
              <a:t>Loops – For loop</a:t>
            </a:r>
          </a:p>
        </p:txBody>
      </p:sp>
      <p:pic>
        <p:nvPicPr>
          <p:cNvPr id="4" name="Content Placeholder 3">
            <a:extLst>
              <a:ext uri="{FF2B5EF4-FFF2-40B4-BE49-F238E27FC236}">
                <a16:creationId xmlns:a16="http://schemas.microsoft.com/office/drawing/2014/main" id="{89F3B043-9F02-425E-9AB7-F49430F21C28}"/>
              </a:ext>
            </a:extLst>
          </p:cNvPr>
          <p:cNvPicPr>
            <a:picLocks noGrp="1" noChangeAspect="1"/>
          </p:cNvPicPr>
          <p:nvPr>
            <p:ph idx="1"/>
          </p:nvPr>
        </p:nvPicPr>
        <p:blipFill>
          <a:blip r:embed="rId2"/>
          <a:stretch>
            <a:fillRect/>
          </a:stretch>
        </p:blipFill>
        <p:spPr>
          <a:xfrm>
            <a:off x="744660" y="1411927"/>
            <a:ext cx="5038725" cy="828675"/>
          </a:xfrm>
          <a:prstGeom prst="rect">
            <a:avLst/>
          </a:prstGeom>
        </p:spPr>
      </p:pic>
      <p:pic>
        <p:nvPicPr>
          <p:cNvPr id="5" name="Picture 4">
            <a:extLst>
              <a:ext uri="{FF2B5EF4-FFF2-40B4-BE49-F238E27FC236}">
                <a16:creationId xmlns:a16="http://schemas.microsoft.com/office/drawing/2014/main" id="{CE1A01EB-E0B6-4625-A60E-BDA5C6487D48}"/>
              </a:ext>
            </a:extLst>
          </p:cNvPr>
          <p:cNvPicPr>
            <a:picLocks noChangeAspect="1"/>
          </p:cNvPicPr>
          <p:nvPr/>
        </p:nvPicPr>
        <p:blipFill>
          <a:blip r:embed="rId3"/>
          <a:stretch>
            <a:fillRect/>
          </a:stretch>
        </p:blipFill>
        <p:spPr>
          <a:xfrm>
            <a:off x="744660" y="2240602"/>
            <a:ext cx="3333750" cy="2505075"/>
          </a:xfrm>
          <a:prstGeom prst="rect">
            <a:avLst/>
          </a:prstGeom>
        </p:spPr>
      </p:pic>
      <p:pic>
        <p:nvPicPr>
          <p:cNvPr id="6" name="Picture 5">
            <a:extLst>
              <a:ext uri="{FF2B5EF4-FFF2-40B4-BE49-F238E27FC236}">
                <a16:creationId xmlns:a16="http://schemas.microsoft.com/office/drawing/2014/main" id="{DFCB6BD7-37E3-432C-84E8-A4F1E0E73020}"/>
              </a:ext>
            </a:extLst>
          </p:cNvPr>
          <p:cNvPicPr>
            <a:picLocks noChangeAspect="1"/>
          </p:cNvPicPr>
          <p:nvPr/>
        </p:nvPicPr>
        <p:blipFill>
          <a:blip r:embed="rId4"/>
          <a:stretch>
            <a:fillRect/>
          </a:stretch>
        </p:blipFill>
        <p:spPr>
          <a:xfrm>
            <a:off x="744660" y="4956930"/>
            <a:ext cx="4695825" cy="466725"/>
          </a:xfrm>
          <a:prstGeom prst="rect">
            <a:avLst/>
          </a:prstGeom>
        </p:spPr>
      </p:pic>
      <p:pic>
        <p:nvPicPr>
          <p:cNvPr id="7" name="Picture 6">
            <a:extLst>
              <a:ext uri="{FF2B5EF4-FFF2-40B4-BE49-F238E27FC236}">
                <a16:creationId xmlns:a16="http://schemas.microsoft.com/office/drawing/2014/main" id="{61DC1A6E-ADDD-4100-8CF5-52EF29D982CE}"/>
              </a:ext>
            </a:extLst>
          </p:cNvPr>
          <p:cNvPicPr>
            <a:picLocks noChangeAspect="1"/>
          </p:cNvPicPr>
          <p:nvPr/>
        </p:nvPicPr>
        <p:blipFill>
          <a:blip r:embed="rId5"/>
          <a:stretch>
            <a:fillRect/>
          </a:stretch>
        </p:blipFill>
        <p:spPr>
          <a:xfrm>
            <a:off x="6322891" y="995563"/>
            <a:ext cx="4561131" cy="4148688"/>
          </a:xfrm>
          <a:prstGeom prst="rect">
            <a:avLst/>
          </a:prstGeom>
        </p:spPr>
      </p:pic>
      <p:pic>
        <p:nvPicPr>
          <p:cNvPr id="8" name="Picture 7">
            <a:extLst>
              <a:ext uri="{FF2B5EF4-FFF2-40B4-BE49-F238E27FC236}">
                <a16:creationId xmlns:a16="http://schemas.microsoft.com/office/drawing/2014/main" id="{5385A710-4CBE-42E3-8790-35DC64D28DCE}"/>
              </a:ext>
            </a:extLst>
          </p:cNvPr>
          <p:cNvPicPr>
            <a:picLocks noChangeAspect="1"/>
          </p:cNvPicPr>
          <p:nvPr/>
        </p:nvPicPr>
        <p:blipFill>
          <a:blip r:embed="rId6"/>
          <a:stretch>
            <a:fillRect/>
          </a:stretch>
        </p:blipFill>
        <p:spPr>
          <a:xfrm>
            <a:off x="6661120" y="5538444"/>
            <a:ext cx="3565956" cy="1271730"/>
          </a:xfrm>
          <a:prstGeom prst="rect">
            <a:avLst/>
          </a:prstGeom>
        </p:spPr>
      </p:pic>
    </p:spTree>
    <p:extLst>
      <p:ext uri="{BB962C8B-B14F-4D97-AF65-F5344CB8AC3E}">
        <p14:creationId xmlns:p14="http://schemas.microsoft.com/office/powerpoint/2010/main" val="248131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99AF-000C-4D30-8B3C-965FF1F00D45}"/>
              </a:ext>
            </a:extLst>
          </p:cNvPr>
          <p:cNvSpPr>
            <a:spLocks noGrp="1"/>
          </p:cNvSpPr>
          <p:nvPr>
            <p:ph type="title"/>
          </p:nvPr>
        </p:nvSpPr>
        <p:spPr/>
        <p:txBody>
          <a:bodyPr/>
          <a:lstStyle/>
          <a:p>
            <a:r>
              <a:rPr lang="en-US" dirty="0"/>
              <a:t>Arrays</a:t>
            </a:r>
          </a:p>
        </p:txBody>
      </p:sp>
      <p:pic>
        <p:nvPicPr>
          <p:cNvPr id="4" name="Picture 3">
            <a:extLst>
              <a:ext uri="{FF2B5EF4-FFF2-40B4-BE49-F238E27FC236}">
                <a16:creationId xmlns:a16="http://schemas.microsoft.com/office/drawing/2014/main" id="{5B3C894A-BF5F-431A-8095-E74AF67261A9}"/>
              </a:ext>
            </a:extLst>
          </p:cNvPr>
          <p:cNvPicPr>
            <a:picLocks noChangeAspect="1"/>
          </p:cNvPicPr>
          <p:nvPr/>
        </p:nvPicPr>
        <p:blipFill>
          <a:blip r:embed="rId2"/>
          <a:stretch>
            <a:fillRect/>
          </a:stretch>
        </p:blipFill>
        <p:spPr>
          <a:xfrm>
            <a:off x="838200" y="1528207"/>
            <a:ext cx="2686050" cy="2771775"/>
          </a:xfrm>
          <a:prstGeom prst="rect">
            <a:avLst/>
          </a:prstGeom>
        </p:spPr>
      </p:pic>
      <p:pic>
        <p:nvPicPr>
          <p:cNvPr id="5" name="Picture 4">
            <a:extLst>
              <a:ext uri="{FF2B5EF4-FFF2-40B4-BE49-F238E27FC236}">
                <a16:creationId xmlns:a16="http://schemas.microsoft.com/office/drawing/2014/main" id="{4D9B1FFB-059E-4DA8-81E1-26C0EAD8D8F6}"/>
              </a:ext>
            </a:extLst>
          </p:cNvPr>
          <p:cNvPicPr>
            <a:picLocks noChangeAspect="1"/>
          </p:cNvPicPr>
          <p:nvPr/>
        </p:nvPicPr>
        <p:blipFill>
          <a:blip r:embed="rId3"/>
          <a:stretch>
            <a:fillRect/>
          </a:stretch>
        </p:blipFill>
        <p:spPr>
          <a:xfrm>
            <a:off x="4552950" y="1438275"/>
            <a:ext cx="3086100" cy="3981450"/>
          </a:xfrm>
          <a:prstGeom prst="rect">
            <a:avLst/>
          </a:prstGeom>
        </p:spPr>
      </p:pic>
    </p:spTree>
    <p:extLst>
      <p:ext uri="{BB962C8B-B14F-4D97-AF65-F5344CB8AC3E}">
        <p14:creationId xmlns:p14="http://schemas.microsoft.com/office/powerpoint/2010/main" val="330076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893E3-0E65-4AB8-B5B6-DCC325A89664}"/>
              </a:ext>
            </a:extLst>
          </p:cNvPr>
          <p:cNvPicPr>
            <a:picLocks noChangeAspect="1"/>
          </p:cNvPicPr>
          <p:nvPr/>
        </p:nvPicPr>
        <p:blipFill>
          <a:blip r:embed="rId2"/>
          <a:stretch>
            <a:fillRect/>
          </a:stretch>
        </p:blipFill>
        <p:spPr>
          <a:xfrm>
            <a:off x="611187" y="712787"/>
            <a:ext cx="3324225" cy="2562225"/>
          </a:xfrm>
          <a:prstGeom prst="rect">
            <a:avLst/>
          </a:prstGeom>
        </p:spPr>
      </p:pic>
    </p:spTree>
    <p:extLst>
      <p:ext uri="{BB962C8B-B14F-4D97-AF65-F5344CB8AC3E}">
        <p14:creationId xmlns:p14="http://schemas.microsoft.com/office/powerpoint/2010/main" val="2066936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676D-6228-48C7-85B3-659127649E6C}"/>
              </a:ext>
            </a:extLst>
          </p:cNvPr>
          <p:cNvSpPr>
            <a:spLocks noGrp="1"/>
          </p:cNvSpPr>
          <p:nvPr>
            <p:ph type="title"/>
          </p:nvPr>
        </p:nvSpPr>
        <p:spPr/>
        <p:txBody>
          <a:bodyPr/>
          <a:lstStyle/>
          <a:p>
            <a:r>
              <a:rPr lang="en-US" dirty="0"/>
              <a:t>Multidimensional Arrays</a:t>
            </a:r>
          </a:p>
        </p:txBody>
      </p:sp>
      <p:pic>
        <p:nvPicPr>
          <p:cNvPr id="4" name="Content Placeholder 3">
            <a:extLst>
              <a:ext uri="{FF2B5EF4-FFF2-40B4-BE49-F238E27FC236}">
                <a16:creationId xmlns:a16="http://schemas.microsoft.com/office/drawing/2014/main" id="{F623B37B-7921-4521-B9C0-5D0095F67E00}"/>
              </a:ext>
            </a:extLst>
          </p:cNvPr>
          <p:cNvPicPr>
            <a:picLocks noGrp="1" noChangeAspect="1"/>
          </p:cNvPicPr>
          <p:nvPr>
            <p:ph idx="1"/>
          </p:nvPr>
        </p:nvPicPr>
        <p:blipFill>
          <a:blip r:embed="rId2"/>
          <a:stretch>
            <a:fillRect/>
          </a:stretch>
        </p:blipFill>
        <p:spPr>
          <a:xfrm>
            <a:off x="838200" y="1564559"/>
            <a:ext cx="4686300" cy="4305300"/>
          </a:xfrm>
          <a:prstGeom prst="rect">
            <a:avLst/>
          </a:prstGeom>
        </p:spPr>
      </p:pic>
      <p:pic>
        <p:nvPicPr>
          <p:cNvPr id="5" name="Picture 4">
            <a:extLst>
              <a:ext uri="{FF2B5EF4-FFF2-40B4-BE49-F238E27FC236}">
                <a16:creationId xmlns:a16="http://schemas.microsoft.com/office/drawing/2014/main" id="{CE92D5F0-37F4-4B64-910B-93D404E48957}"/>
              </a:ext>
            </a:extLst>
          </p:cNvPr>
          <p:cNvPicPr>
            <a:picLocks noChangeAspect="1"/>
          </p:cNvPicPr>
          <p:nvPr/>
        </p:nvPicPr>
        <p:blipFill>
          <a:blip r:embed="rId3"/>
          <a:stretch>
            <a:fillRect/>
          </a:stretch>
        </p:blipFill>
        <p:spPr>
          <a:xfrm>
            <a:off x="6667502" y="2414587"/>
            <a:ext cx="3105150" cy="2028825"/>
          </a:xfrm>
          <a:prstGeom prst="rect">
            <a:avLst/>
          </a:prstGeom>
        </p:spPr>
      </p:pic>
    </p:spTree>
    <p:extLst>
      <p:ext uri="{BB962C8B-B14F-4D97-AF65-F5344CB8AC3E}">
        <p14:creationId xmlns:p14="http://schemas.microsoft.com/office/powerpoint/2010/main" val="351654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ED80AF-8F18-4C47-BB13-98E750EEB198}"/>
              </a:ext>
            </a:extLst>
          </p:cNvPr>
          <p:cNvPicPr>
            <a:picLocks noChangeAspect="1"/>
          </p:cNvPicPr>
          <p:nvPr/>
        </p:nvPicPr>
        <p:blipFill>
          <a:blip r:embed="rId2"/>
          <a:stretch>
            <a:fillRect/>
          </a:stretch>
        </p:blipFill>
        <p:spPr>
          <a:xfrm>
            <a:off x="838200" y="1914525"/>
            <a:ext cx="4010025" cy="3028950"/>
          </a:xfrm>
          <a:prstGeom prst="rect">
            <a:avLst/>
          </a:prstGeom>
        </p:spPr>
      </p:pic>
    </p:spTree>
    <p:extLst>
      <p:ext uri="{BB962C8B-B14F-4D97-AF65-F5344CB8AC3E}">
        <p14:creationId xmlns:p14="http://schemas.microsoft.com/office/powerpoint/2010/main" val="10235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AB27-E925-47B8-B59B-0CC2B859FB0C}"/>
              </a:ext>
            </a:extLst>
          </p:cNvPr>
          <p:cNvSpPr>
            <a:spLocks noGrp="1"/>
          </p:cNvSpPr>
          <p:nvPr>
            <p:ph type="title"/>
          </p:nvPr>
        </p:nvSpPr>
        <p:spPr/>
        <p:txBody>
          <a:bodyPr/>
          <a:lstStyle/>
          <a:p>
            <a:r>
              <a:rPr lang="en-US" dirty="0"/>
              <a:t>For each … In… Next</a:t>
            </a:r>
          </a:p>
        </p:txBody>
      </p:sp>
      <p:pic>
        <p:nvPicPr>
          <p:cNvPr id="4" name="Content Placeholder 3">
            <a:extLst>
              <a:ext uri="{FF2B5EF4-FFF2-40B4-BE49-F238E27FC236}">
                <a16:creationId xmlns:a16="http://schemas.microsoft.com/office/drawing/2014/main" id="{A940A5B0-D33D-43CD-BE49-39608FBC8859}"/>
              </a:ext>
            </a:extLst>
          </p:cNvPr>
          <p:cNvPicPr>
            <a:picLocks noGrp="1" noChangeAspect="1"/>
          </p:cNvPicPr>
          <p:nvPr>
            <p:ph idx="1"/>
          </p:nvPr>
        </p:nvPicPr>
        <p:blipFill>
          <a:blip r:embed="rId2"/>
          <a:stretch>
            <a:fillRect/>
          </a:stretch>
        </p:blipFill>
        <p:spPr>
          <a:xfrm>
            <a:off x="919347" y="1575933"/>
            <a:ext cx="4600575" cy="1619250"/>
          </a:xfrm>
          <a:prstGeom prst="rect">
            <a:avLst/>
          </a:prstGeom>
        </p:spPr>
      </p:pic>
    </p:spTree>
    <p:extLst>
      <p:ext uri="{BB962C8B-B14F-4D97-AF65-F5344CB8AC3E}">
        <p14:creationId xmlns:p14="http://schemas.microsoft.com/office/powerpoint/2010/main" val="229613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DAFD-037A-4F1F-946B-712C605A03B4}"/>
              </a:ext>
            </a:extLst>
          </p:cNvPr>
          <p:cNvSpPr>
            <a:spLocks noGrp="1"/>
          </p:cNvSpPr>
          <p:nvPr>
            <p:ph type="title"/>
          </p:nvPr>
        </p:nvSpPr>
        <p:spPr/>
        <p:txBody>
          <a:bodyPr/>
          <a:lstStyle/>
          <a:p>
            <a:r>
              <a:rPr lang="en-US" dirty="0"/>
              <a:t>Sub</a:t>
            </a:r>
          </a:p>
        </p:txBody>
      </p:sp>
      <p:sp>
        <p:nvSpPr>
          <p:cNvPr id="4" name="Rectangle 3">
            <a:extLst>
              <a:ext uri="{FF2B5EF4-FFF2-40B4-BE49-F238E27FC236}">
                <a16:creationId xmlns:a16="http://schemas.microsoft.com/office/drawing/2014/main" id="{FC2FDC77-4763-41EC-8F11-0B07B0B8F17F}"/>
              </a:ext>
            </a:extLst>
          </p:cNvPr>
          <p:cNvSpPr/>
          <p:nvPr/>
        </p:nvSpPr>
        <p:spPr>
          <a:xfrm>
            <a:off x="2398059" y="843240"/>
            <a:ext cx="9596718" cy="369332"/>
          </a:xfrm>
          <a:prstGeom prst="rect">
            <a:avLst/>
          </a:prstGeom>
        </p:spPr>
        <p:txBody>
          <a:bodyPr wrap="square">
            <a:spAutoFit/>
          </a:bodyPr>
          <a:lstStyle/>
          <a:p>
            <a:r>
              <a:rPr lang="en-US" b="0" i="0" dirty="0">
                <a:solidFill>
                  <a:srgbClr val="000000"/>
                </a:solidFill>
                <a:effectLst/>
                <a:latin typeface="Arial" panose="020B0604020202020204" pitchFamily="34" charset="0"/>
              </a:rPr>
              <a:t>A Sub is a small chunk of code that you write to do a specific job. </a:t>
            </a:r>
            <a:endParaRPr lang="en-US" dirty="0"/>
          </a:p>
        </p:txBody>
      </p:sp>
      <p:pic>
        <p:nvPicPr>
          <p:cNvPr id="5" name="Picture 4">
            <a:extLst>
              <a:ext uri="{FF2B5EF4-FFF2-40B4-BE49-F238E27FC236}">
                <a16:creationId xmlns:a16="http://schemas.microsoft.com/office/drawing/2014/main" id="{F6F76D41-69AC-456D-AB31-004252D0165B}"/>
              </a:ext>
            </a:extLst>
          </p:cNvPr>
          <p:cNvPicPr>
            <a:picLocks noChangeAspect="1"/>
          </p:cNvPicPr>
          <p:nvPr/>
        </p:nvPicPr>
        <p:blipFill>
          <a:blip r:embed="rId2"/>
          <a:stretch>
            <a:fillRect/>
          </a:stretch>
        </p:blipFill>
        <p:spPr>
          <a:xfrm>
            <a:off x="838200" y="2242297"/>
            <a:ext cx="2686050" cy="3771900"/>
          </a:xfrm>
          <a:prstGeom prst="rect">
            <a:avLst/>
          </a:prstGeom>
        </p:spPr>
      </p:pic>
      <p:pic>
        <p:nvPicPr>
          <p:cNvPr id="6" name="Picture 5">
            <a:extLst>
              <a:ext uri="{FF2B5EF4-FFF2-40B4-BE49-F238E27FC236}">
                <a16:creationId xmlns:a16="http://schemas.microsoft.com/office/drawing/2014/main" id="{4025E1B2-FE9F-445D-932E-B6FE6577D5AB}"/>
              </a:ext>
            </a:extLst>
          </p:cNvPr>
          <p:cNvPicPr>
            <a:picLocks noChangeAspect="1"/>
          </p:cNvPicPr>
          <p:nvPr/>
        </p:nvPicPr>
        <p:blipFill>
          <a:blip r:embed="rId3"/>
          <a:stretch>
            <a:fillRect/>
          </a:stretch>
        </p:blipFill>
        <p:spPr>
          <a:xfrm>
            <a:off x="3524250" y="1682750"/>
            <a:ext cx="2524125" cy="4810125"/>
          </a:xfrm>
          <a:prstGeom prst="rect">
            <a:avLst/>
          </a:prstGeom>
        </p:spPr>
      </p:pic>
      <p:pic>
        <p:nvPicPr>
          <p:cNvPr id="8" name="Picture 7">
            <a:extLst>
              <a:ext uri="{FF2B5EF4-FFF2-40B4-BE49-F238E27FC236}">
                <a16:creationId xmlns:a16="http://schemas.microsoft.com/office/drawing/2014/main" id="{C166293F-9E06-4A45-9B5A-B489652DB4FF}"/>
              </a:ext>
            </a:extLst>
          </p:cNvPr>
          <p:cNvPicPr>
            <a:picLocks noChangeAspect="1"/>
          </p:cNvPicPr>
          <p:nvPr/>
        </p:nvPicPr>
        <p:blipFill>
          <a:blip r:embed="rId4"/>
          <a:stretch>
            <a:fillRect/>
          </a:stretch>
        </p:blipFill>
        <p:spPr>
          <a:xfrm>
            <a:off x="6957172" y="1282700"/>
            <a:ext cx="2724150" cy="5210175"/>
          </a:xfrm>
          <a:prstGeom prst="rect">
            <a:avLst/>
          </a:prstGeom>
        </p:spPr>
      </p:pic>
    </p:spTree>
    <p:extLst>
      <p:ext uri="{BB962C8B-B14F-4D97-AF65-F5344CB8AC3E}">
        <p14:creationId xmlns:p14="http://schemas.microsoft.com/office/powerpoint/2010/main" val="41767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2D48-E181-482B-8396-F9EC52A225BD}"/>
              </a:ext>
            </a:extLst>
          </p:cNvPr>
          <p:cNvSpPr>
            <a:spLocks noGrp="1"/>
          </p:cNvSpPr>
          <p:nvPr>
            <p:ph type="title"/>
          </p:nvPr>
        </p:nvSpPr>
        <p:spPr/>
        <p:txBody>
          <a:bodyPr/>
          <a:lstStyle/>
          <a:p>
            <a:r>
              <a:rPr lang="en-US" dirty="0"/>
              <a:t>Common VBA variables (data types)</a:t>
            </a:r>
          </a:p>
        </p:txBody>
      </p:sp>
      <p:sp>
        <p:nvSpPr>
          <p:cNvPr id="3" name="Content Placeholder 2">
            <a:extLst>
              <a:ext uri="{FF2B5EF4-FFF2-40B4-BE49-F238E27FC236}">
                <a16:creationId xmlns:a16="http://schemas.microsoft.com/office/drawing/2014/main" id="{E81B7F52-3E83-4D4C-9265-EBA48A837FD2}"/>
              </a:ext>
            </a:extLst>
          </p:cNvPr>
          <p:cNvSpPr>
            <a:spLocks noGrp="1"/>
          </p:cNvSpPr>
          <p:nvPr>
            <p:ph idx="1"/>
          </p:nvPr>
        </p:nvSpPr>
        <p:spPr>
          <a:xfrm>
            <a:off x="838200" y="1931988"/>
            <a:ext cx="4114800" cy="4125912"/>
          </a:xfrm>
        </p:spPr>
        <p:txBody>
          <a:bodyPr>
            <a:normAutofit/>
          </a:bodyPr>
          <a:lstStyle/>
          <a:p>
            <a:r>
              <a:rPr lang="en-US" dirty="0">
                <a:solidFill>
                  <a:srgbClr val="FF0000"/>
                </a:solidFill>
              </a:rPr>
              <a:t>Byte</a:t>
            </a:r>
          </a:p>
          <a:p>
            <a:r>
              <a:rPr lang="en-US" dirty="0">
                <a:solidFill>
                  <a:srgbClr val="FF0000"/>
                </a:solidFill>
              </a:rPr>
              <a:t>Integer: (2)</a:t>
            </a:r>
            <a:r>
              <a:rPr lang="en-US" dirty="0"/>
              <a:t> non-decimal form.</a:t>
            </a:r>
          </a:p>
          <a:p>
            <a:r>
              <a:rPr lang="en-US" dirty="0">
                <a:solidFill>
                  <a:srgbClr val="FF0000"/>
                </a:solidFill>
              </a:rPr>
              <a:t>Long (4)</a:t>
            </a:r>
          </a:p>
          <a:p>
            <a:r>
              <a:rPr lang="en-US" dirty="0">
                <a:solidFill>
                  <a:srgbClr val="FF0000"/>
                </a:solidFill>
              </a:rPr>
              <a:t>Single:</a:t>
            </a:r>
            <a:r>
              <a:rPr lang="en-US" dirty="0"/>
              <a:t> </a:t>
            </a:r>
            <a:r>
              <a:rPr lang="en-US" dirty="0">
                <a:solidFill>
                  <a:srgbClr val="FF0000"/>
                </a:solidFill>
              </a:rPr>
              <a:t>(4)</a:t>
            </a:r>
          </a:p>
          <a:p>
            <a:r>
              <a:rPr lang="en-US" dirty="0">
                <a:solidFill>
                  <a:srgbClr val="FF0000"/>
                </a:solidFill>
              </a:rPr>
              <a:t>Double: (8)</a:t>
            </a:r>
            <a:r>
              <a:rPr lang="en-US" dirty="0"/>
              <a:t> A longer form of the single variable. </a:t>
            </a:r>
          </a:p>
          <a:p>
            <a:r>
              <a:rPr lang="en-US" dirty="0">
                <a:solidFill>
                  <a:srgbClr val="FF0000"/>
                </a:solidFill>
              </a:rPr>
              <a:t>Currency</a:t>
            </a:r>
          </a:p>
        </p:txBody>
      </p:sp>
      <p:sp>
        <p:nvSpPr>
          <p:cNvPr id="5" name="Content Placeholder 2">
            <a:extLst>
              <a:ext uri="{FF2B5EF4-FFF2-40B4-BE49-F238E27FC236}">
                <a16:creationId xmlns:a16="http://schemas.microsoft.com/office/drawing/2014/main" id="{5BEBC34B-176E-4B68-8BF6-4A7935BA9C99}"/>
              </a:ext>
            </a:extLst>
          </p:cNvPr>
          <p:cNvSpPr txBox="1">
            <a:spLocks/>
          </p:cNvSpPr>
          <p:nvPr/>
        </p:nvSpPr>
        <p:spPr>
          <a:xfrm>
            <a:off x="4838700" y="1931988"/>
            <a:ext cx="4114800" cy="412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Date (8)</a:t>
            </a:r>
          </a:p>
          <a:p>
            <a:r>
              <a:rPr lang="en-US" dirty="0">
                <a:solidFill>
                  <a:srgbClr val="00B050"/>
                </a:solidFill>
              </a:rPr>
              <a:t>String (l+10)</a:t>
            </a:r>
          </a:p>
          <a:p>
            <a:r>
              <a:rPr lang="en-US" dirty="0">
                <a:solidFill>
                  <a:srgbClr val="00B050"/>
                </a:solidFill>
              </a:rPr>
              <a:t>Boolean (2)</a:t>
            </a:r>
          </a:p>
          <a:p>
            <a:r>
              <a:rPr lang="en-US" dirty="0">
                <a:solidFill>
                  <a:srgbClr val="00B050"/>
                </a:solidFill>
              </a:rPr>
              <a:t>Variant (16, l+22)</a:t>
            </a:r>
          </a:p>
          <a:p>
            <a:r>
              <a:rPr lang="en-US" dirty="0">
                <a:solidFill>
                  <a:srgbClr val="00B050"/>
                </a:solidFill>
              </a:rPr>
              <a:t>Object (4)</a:t>
            </a:r>
          </a:p>
          <a:p>
            <a:endParaRPr lang="en-US" dirty="0"/>
          </a:p>
        </p:txBody>
      </p:sp>
    </p:spTree>
    <p:extLst>
      <p:ext uri="{BB962C8B-B14F-4D97-AF65-F5344CB8AC3E}">
        <p14:creationId xmlns:p14="http://schemas.microsoft.com/office/powerpoint/2010/main" val="114508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9B3D-4512-4382-A7BC-8D3A50CEB267}"/>
              </a:ext>
            </a:extLst>
          </p:cNvPr>
          <p:cNvSpPr>
            <a:spLocks noGrp="1"/>
          </p:cNvSpPr>
          <p:nvPr>
            <p:ph type="title"/>
          </p:nvPr>
        </p:nvSpPr>
        <p:spPr/>
        <p:txBody>
          <a:bodyPr/>
          <a:lstStyle/>
          <a:p>
            <a:r>
              <a:rPr lang="en-US" b="1" dirty="0"/>
              <a:t>Private Sub </a:t>
            </a:r>
            <a:r>
              <a:rPr lang="en-US" b="1" dirty="0" err="1"/>
              <a:t>SecondCode</a:t>
            </a:r>
            <a:r>
              <a:rPr lang="en-US" b="1" dirty="0"/>
              <a:t>( )</a:t>
            </a:r>
            <a:endParaRPr lang="en-US" dirty="0"/>
          </a:p>
        </p:txBody>
      </p:sp>
      <p:sp>
        <p:nvSpPr>
          <p:cNvPr id="3" name="Content Placeholder 2">
            <a:extLst>
              <a:ext uri="{FF2B5EF4-FFF2-40B4-BE49-F238E27FC236}">
                <a16:creationId xmlns:a16="http://schemas.microsoft.com/office/drawing/2014/main" id="{05AB3C1A-FCD8-4998-8E55-1CAA8DB5A0DA}"/>
              </a:ext>
            </a:extLst>
          </p:cNvPr>
          <p:cNvSpPr>
            <a:spLocks noGrp="1"/>
          </p:cNvSpPr>
          <p:nvPr>
            <p:ph idx="1"/>
          </p:nvPr>
        </p:nvSpPr>
        <p:spPr/>
        <p:txBody>
          <a:bodyPr/>
          <a:lstStyle/>
          <a:p>
            <a:r>
              <a:rPr lang="en-US" dirty="0"/>
              <a:t>The reason they both show up is that by default they are </a:t>
            </a:r>
            <a:r>
              <a:rPr lang="en-US" b="1" dirty="0"/>
              <a:t>Public</a:t>
            </a:r>
            <a:r>
              <a:rPr lang="en-US" dirty="0"/>
              <a:t> Subs. This means that they can be seen just about everywhere from Excel. If you don't want a Sub showing up in the Assign Macro dialogue box then you can make it </a:t>
            </a:r>
            <a:r>
              <a:rPr lang="en-US" b="1" dirty="0"/>
              <a:t>Private</a:t>
            </a:r>
            <a:r>
              <a:rPr lang="en-US" dirty="0"/>
              <a:t>. The way you make a Sub Private is by typing the word </a:t>
            </a:r>
            <a:r>
              <a:rPr lang="en-US" b="1" dirty="0"/>
              <a:t>Private</a:t>
            </a:r>
            <a:r>
              <a:rPr lang="en-US" dirty="0"/>
              <a:t> before the word Sub:</a:t>
            </a:r>
          </a:p>
        </p:txBody>
      </p:sp>
    </p:spTree>
    <p:extLst>
      <p:ext uri="{BB962C8B-B14F-4D97-AF65-F5344CB8AC3E}">
        <p14:creationId xmlns:p14="http://schemas.microsoft.com/office/powerpoint/2010/main" val="54906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C64D-30EA-45A2-A8C4-07BF2E6C62F4}"/>
              </a:ext>
            </a:extLst>
          </p:cNvPr>
          <p:cNvSpPr>
            <a:spLocks noGrp="1"/>
          </p:cNvSpPr>
          <p:nvPr>
            <p:ph type="title"/>
          </p:nvPr>
        </p:nvSpPr>
        <p:spPr/>
        <p:txBody>
          <a:bodyPr/>
          <a:lstStyle/>
          <a:p>
            <a:r>
              <a:rPr lang="en-US" dirty="0" err="1"/>
              <a:t>Sub+arguments</a:t>
            </a:r>
            <a:endParaRPr lang="en-US" dirty="0"/>
          </a:p>
        </p:txBody>
      </p:sp>
      <p:pic>
        <p:nvPicPr>
          <p:cNvPr id="4" name="Content Placeholder 3">
            <a:extLst>
              <a:ext uri="{FF2B5EF4-FFF2-40B4-BE49-F238E27FC236}">
                <a16:creationId xmlns:a16="http://schemas.microsoft.com/office/drawing/2014/main" id="{DFD10A3C-D5EE-4D15-8A78-6966824107A8}"/>
              </a:ext>
            </a:extLst>
          </p:cNvPr>
          <p:cNvPicPr>
            <a:picLocks noGrp="1" noChangeAspect="1"/>
          </p:cNvPicPr>
          <p:nvPr>
            <p:ph idx="1"/>
          </p:nvPr>
        </p:nvPicPr>
        <p:blipFill>
          <a:blip r:embed="rId2"/>
          <a:stretch>
            <a:fillRect/>
          </a:stretch>
        </p:blipFill>
        <p:spPr>
          <a:xfrm>
            <a:off x="838200" y="1690688"/>
            <a:ext cx="2914650" cy="3781425"/>
          </a:xfrm>
          <a:prstGeom prst="rect">
            <a:avLst/>
          </a:prstGeom>
        </p:spPr>
      </p:pic>
      <p:sp>
        <p:nvSpPr>
          <p:cNvPr id="5" name="Rectangle 4">
            <a:extLst>
              <a:ext uri="{FF2B5EF4-FFF2-40B4-BE49-F238E27FC236}">
                <a16:creationId xmlns:a16="http://schemas.microsoft.com/office/drawing/2014/main" id="{72C1D294-DF34-4BAB-9DCA-5C1FF97854F0}"/>
              </a:ext>
            </a:extLst>
          </p:cNvPr>
          <p:cNvSpPr/>
          <p:nvPr/>
        </p:nvSpPr>
        <p:spPr>
          <a:xfrm>
            <a:off x="1226001" y="5897887"/>
            <a:ext cx="1492716" cy="369332"/>
          </a:xfrm>
          <a:prstGeom prst="rect">
            <a:avLst/>
          </a:prstGeom>
        </p:spPr>
        <p:txBody>
          <a:bodyPr wrap="none">
            <a:spAutoFit/>
          </a:bodyPr>
          <a:lstStyle/>
          <a:p>
            <a:r>
              <a:rPr lang="en-US" b="0" i="0" dirty="0">
                <a:solidFill>
                  <a:srgbClr val="000000"/>
                </a:solidFill>
                <a:effectLst/>
                <a:latin typeface="Arial" panose="020B0604020202020204" pitchFamily="34" charset="0"/>
              </a:rPr>
              <a:t>Not reusable</a:t>
            </a:r>
            <a:endParaRPr lang="en-US" dirty="0"/>
          </a:p>
        </p:txBody>
      </p:sp>
      <p:pic>
        <p:nvPicPr>
          <p:cNvPr id="6" name="Picture 5">
            <a:extLst>
              <a:ext uri="{FF2B5EF4-FFF2-40B4-BE49-F238E27FC236}">
                <a16:creationId xmlns:a16="http://schemas.microsoft.com/office/drawing/2014/main" id="{6A2E8177-2341-473A-8FE3-2DF9B6B6A425}"/>
              </a:ext>
            </a:extLst>
          </p:cNvPr>
          <p:cNvPicPr>
            <a:picLocks noChangeAspect="1"/>
          </p:cNvPicPr>
          <p:nvPr/>
        </p:nvPicPr>
        <p:blipFill>
          <a:blip r:embed="rId3"/>
          <a:stretch>
            <a:fillRect/>
          </a:stretch>
        </p:blipFill>
        <p:spPr>
          <a:xfrm>
            <a:off x="6096000" y="919163"/>
            <a:ext cx="5133975" cy="771525"/>
          </a:xfrm>
          <a:prstGeom prst="rect">
            <a:avLst/>
          </a:prstGeom>
        </p:spPr>
      </p:pic>
      <p:pic>
        <p:nvPicPr>
          <p:cNvPr id="7" name="Picture 6">
            <a:extLst>
              <a:ext uri="{FF2B5EF4-FFF2-40B4-BE49-F238E27FC236}">
                <a16:creationId xmlns:a16="http://schemas.microsoft.com/office/drawing/2014/main" id="{2120FF16-68E2-410F-8B70-59B460929298}"/>
              </a:ext>
            </a:extLst>
          </p:cNvPr>
          <p:cNvPicPr>
            <a:picLocks noChangeAspect="1"/>
          </p:cNvPicPr>
          <p:nvPr/>
        </p:nvPicPr>
        <p:blipFill>
          <a:blip r:embed="rId4"/>
          <a:stretch>
            <a:fillRect/>
          </a:stretch>
        </p:blipFill>
        <p:spPr>
          <a:xfrm>
            <a:off x="4605090" y="1854013"/>
            <a:ext cx="5932327" cy="4304740"/>
          </a:xfrm>
          <a:prstGeom prst="rect">
            <a:avLst/>
          </a:prstGeom>
        </p:spPr>
      </p:pic>
      <p:sp>
        <p:nvSpPr>
          <p:cNvPr id="8" name="Rectangle 7">
            <a:extLst>
              <a:ext uri="{FF2B5EF4-FFF2-40B4-BE49-F238E27FC236}">
                <a16:creationId xmlns:a16="http://schemas.microsoft.com/office/drawing/2014/main" id="{974D78B8-F32C-4500-ACBA-A237862D9970}"/>
              </a:ext>
            </a:extLst>
          </p:cNvPr>
          <p:cNvSpPr/>
          <p:nvPr/>
        </p:nvSpPr>
        <p:spPr>
          <a:xfrm>
            <a:off x="5205508" y="6158753"/>
            <a:ext cx="5331909" cy="369332"/>
          </a:xfrm>
          <a:prstGeom prst="rect">
            <a:avLst/>
          </a:prstGeom>
        </p:spPr>
        <p:txBody>
          <a:bodyPr wrap="none">
            <a:spAutoFit/>
          </a:bodyPr>
          <a:lstStyle/>
          <a:p>
            <a:r>
              <a:rPr lang="en-US" b="0" i="0" dirty="0">
                <a:solidFill>
                  <a:srgbClr val="000000"/>
                </a:solidFill>
                <a:effectLst/>
                <a:latin typeface="Arial" panose="020B0604020202020204" pitchFamily="34" charset="0"/>
              </a:rPr>
              <a:t>Notice that you don't need the </a:t>
            </a:r>
            <a:r>
              <a:rPr lang="en-US" b="1" i="0" dirty="0">
                <a:solidFill>
                  <a:srgbClr val="000000"/>
                </a:solidFill>
                <a:effectLst/>
                <a:latin typeface="Arial" panose="020B0604020202020204" pitchFamily="34" charset="0"/>
              </a:rPr>
              <a:t>Dim</a:t>
            </a:r>
            <a:r>
              <a:rPr lang="en-US" b="0" i="0" dirty="0">
                <a:solidFill>
                  <a:srgbClr val="000000"/>
                </a:solidFill>
                <a:effectLst/>
                <a:latin typeface="Arial" panose="020B0604020202020204" pitchFamily="34" charset="0"/>
              </a:rPr>
              <a:t> word anymore.</a:t>
            </a:r>
            <a:endParaRPr lang="en-US" dirty="0"/>
          </a:p>
        </p:txBody>
      </p:sp>
    </p:spTree>
    <p:extLst>
      <p:ext uri="{BB962C8B-B14F-4D97-AF65-F5344CB8AC3E}">
        <p14:creationId xmlns:p14="http://schemas.microsoft.com/office/powerpoint/2010/main" val="19123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B9C87-614E-4DDC-8E26-09DAFF6B2B04}"/>
              </a:ext>
            </a:extLst>
          </p:cNvPr>
          <p:cNvPicPr>
            <a:picLocks noGrp="1" noChangeAspect="1"/>
          </p:cNvPicPr>
          <p:nvPr>
            <p:ph idx="1"/>
          </p:nvPr>
        </p:nvPicPr>
        <p:blipFill>
          <a:blip r:embed="rId2"/>
          <a:stretch>
            <a:fillRect/>
          </a:stretch>
        </p:blipFill>
        <p:spPr>
          <a:xfrm>
            <a:off x="619317" y="379091"/>
            <a:ext cx="6785530" cy="5779943"/>
          </a:xfrm>
          <a:prstGeom prst="rect">
            <a:avLst/>
          </a:prstGeom>
        </p:spPr>
      </p:pic>
    </p:spTree>
    <p:extLst>
      <p:ext uri="{BB962C8B-B14F-4D97-AF65-F5344CB8AC3E}">
        <p14:creationId xmlns:p14="http://schemas.microsoft.com/office/powerpoint/2010/main" val="399788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112A-1D9F-4ECF-A23D-D19F36C4C350}"/>
              </a:ext>
            </a:extLst>
          </p:cNvPr>
          <p:cNvSpPr>
            <a:spLocks noGrp="1"/>
          </p:cNvSpPr>
          <p:nvPr>
            <p:ph type="title"/>
          </p:nvPr>
        </p:nvSpPr>
        <p:spPr/>
        <p:txBody>
          <a:bodyPr/>
          <a:lstStyle/>
          <a:p>
            <a:r>
              <a:rPr lang="en-US" dirty="0"/>
              <a:t>Create a function</a:t>
            </a:r>
          </a:p>
        </p:txBody>
      </p:sp>
      <p:sp>
        <p:nvSpPr>
          <p:cNvPr id="4" name="Rectangle 3">
            <a:extLst>
              <a:ext uri="{FF2B5EF4-FFF2-40B4-BE49-F238E27FC236}">
                <a16:creationId xmlns:a16="http://schemas.microsoft.com/office/drawing/2014/main" id="{F7D4F5D3-0699-455D-B33B-B70721EA75F0}"/>
              </a:ext>
            </a:extLst>
          </p:cNvPr>
          <p:cNvSpPr/>
          <p:nvPr/>
        </p:nvSpPr>
        <p:spPr>
          <a:xfrm>
            <a:off x="1021975" y="1690688"/>
            <a:ext cx="10515599" cy="646331"/>
          </a:xfrm>
          <a:prstGeom prst="rect">
            <a:avLst/>
          </a:prstGeom>
        </p:spPr>
        <p:txBody>
          <a:bodyPr wrap="square">
            <a:spAutoFit/>
          </a:bodyPr>
          <a:lstStyle/>
          <a:p>
            <a:r>
              <a:rPr lang="en-US" b="0" i="0" dirty="0">
                <a:solidFill>
                  <a:srgbClr val="000000"/>
                </a:solidFill>
                <a:effectLst/>
                <a:latin typeface="Arial" panose="020B0604020202020204" pitchFamily="34" charset="0"/>
              </a:rPr>
              <a:t>Subs don't return a value - they just get on and execute the code. You use a function when you want a chunk of code to return some sort of answer for you.</a:t>
            </a:r>
            <a:endParaRPr lang="en-US" dirty="0"/>
          </a:p>
        </p:txBody>
      </p:sp>
      <p:sp>
        <p:nvSpPr>
          <p:cNvPr id="5" name="Rectangle 4">
            <a:extLst>
              <a:ext uri="{FF2B5EF4-FFF2-40B4-BE49-F238E27FC236}">
                <a16:creationId xmlns:a16="http://schemas.microsoft.com/office/drawing/2014/main" id="{7E300730-C868-4155-B1E5-CBD578787866}"/>
              </a:ext>
            </a:extLst>
          </p:cNvPr>
          <p:cNvSpPr/>
          <p:nvPr/>
        </p:nvSpPr>
        <p:spPr>
          <a:xfrm>
            <a:off x="963704" y="2614018"/>
            <a:ext cx="10390095" cy="1200329"/>
          </a:xfrm>
          <a:prstGeom prst="rect">
            <a:avLst/>
          </a:prstGeom>
        </p:spPr>
        <p:txBody>
          <a:bodyPr wrap="square">
            <a:spAutoFit/>
          </a:bodyPr>
          <a:lstStyle/>
          <a:p>
            <a:r>
              <a:rPr lang="en-US" b="0" i="0" dirty="0">
                <a:solidFill>
                  <a:srgbClr val="000000"/>
                </a:solidFill>
                <a:effectLst/>
                <a:latin typeface="Arial" panose="020B0604020202020204" pitchFamily="34" charset="0"/>
              </a:rPr>
              <a:t>One of the big differences between setting up a Sub and setting up a Function is the return type at the end. This is exactly the same as setting up a variable type. So you can have </a:t>
            </a:r>
            <a:r>
              <a:rPr lang="en-US" b="1" i="0" dirty="0">
                <a:solidFill>
                  <a:srgbClr val="000000"/>
                </a:solidFill>
                <a:effectLst/>
                <a:latin typeface="Arial" panose="020B0604020202020204" pitchFamily="34" charset="0"/>
              </a:rPr>
              <a:t>As String</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As Boolean</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As Integer</a:t>
            </a:r>
            <a:r>
              <a:rPr lang="en-US" b="0" i="0" dirty="0">
                <a:solidFill>
                  <a:srgbClr val="000000"/>
                </a:solidFill>
                <a:effectLst/>
                <a:latin typeface="Arial" panose="020B0604020202020204" pitchFamily="34" charset="0"/>
              </a:rPr>
              <a:t> - any of the types you can use with ordinary variables can also be used with functions. If you miss off the As Type at the end then the function will be </a:t>
            </a:r>
            <a:r>
              <a:rPr lang="en-US" b="1" i="0" dirty="0">
                <a:solidFill>
                  <a:srgbClr val="000000"/>
                </a:solidFill>
                <a:effectLst/>
                <a:latin typeface="Arial" panose="020B0604020202020204" pitchFamily="34" charset="0"/>
              </a:rPr>
              <a:t>As Variant</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6765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D9187E-7BC4-415B-AACC-6B0070774A91}"/>
              </a:ext>
            </a:extLst>
          </p:cNvPr>
          <p:cNvPicPr>
            <a:picLocks noChangeAspect="1"/>
          </p:cNvPicPr>
          <p:nvPr/>
        </p:nvPicPr>
        <p:blipFill>
          <a:blip r:embed="rId2"/>
          <a:stretch>
            <a:fillRect/>
          </a:stretch>
        </p:blipFill>
        <p:spPr>
          <a:xfrm>
            <a:off x="499502" y="252412"/>
            <a:ext cx="3590925" cy="6353175"/>
          </a:xfrm>
          <a:prstGeom prst="rect">
            <a:avLst/>
          </a:prstGeom>
        </p:spPr>
      </p:pic>
    </p:spTree>
    <p:extLst>
      <p:ext uri="{BB962C8B-B14F-4D97-AF65-F5344CB8AC3E}">
        <p14:creationId xmlns:p14="http://schemas.microsoft.com/office/powerpoint/2010/main" val="288311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DA9A-DDC2-40B7-86AC-2BBB5E473675}"/>
              </a:ext>
            </a:extLst>
          </p:cNvPr>
          <p:cNvSpPr>
            <a:spLocks noGrp="1"/>
          </p:cNvSpPr>
          <p:nvPr>
            <p:ph type="title"/>
          </p:nvPr>
        </p:nvSpPr>
        <p:spPr/>
        <p:txBody>
          <a:bodyPr/>
          <a:lstStyle/>
          <a:p>
            <a:r>
              <a:rPr lang="en-US" dirty="0"/>
              <a:t>Worksheet function</a:t>
            </a:r>
            <a:br>
              <a:rPr lang="en-US" dirty="0"/>
            </a:br>
            <a:endParaRPr lang="en-US" dirty="0"/>
          </a:p>
        </p:txBody>
      </p:sp>
      <p:pic>
        <p:nvPicPr>
          <p:cNvPr id="5" name="Picture 4">
            <a:extLst>
              <a:ext uri="{FF2B5EF4-FFF2-40B4-BE49-F238E27FC236}">
                <a16:creationId xmlns:a16="http://schemas.microsoft.com/office/drawing/2014/main" id="{5ACE2BE2-14AA-47F6-B439-53DA0B886C97}"/>
              </a:ext>
            </a:extLst>
          </p:cNvPr>
          <p:cNvPicPr>
            <a:picLocks noChangeAspect="1"/>
          </p:cNvPicPr>
          <p:nvPr/>
        </p:nvPicPr>
        <p:blipFill>
          <a:blip r:embed="rId2"/>
          <a:stretch>
            <a:fillRect/>
          </a:stretch>
        </p:blipFill>
        <p:spPr>
          <a:xfrm>
            <a:off x="838200" y="1322388"/>
            <a:ext cx="3829050" cy="1485900"/>
          </a:xfrm>
          <a:prstGeom prst="rect">
            <a:avLst/>
          </a:prstGeom>
        </p:spPr>
      </p:pic>
      <p:pic>
        <p:nvPicPr>
          <p:cNvPr id="6" name="Picture 5">
            <a:extLst>
              <a:ext uri="{FF2B5EF4-FFF2-40B4-BE49-F238E27FC236}">
                <a16:creationId xmlns:a16="http://schemas.microsoft.com/office/drawing/2014/main" id="{9D0B1523-A416-4292-8DF0-7890F077AF91}"/>
              </a:ext>
            </a:extLst>
          </p:cNvPr>
          <p:cNvPicPr>
            <a:picLocks noChangeAspect="1"/>
          </p:cNvPicPr>
          <p:nvPr/>
        </p:nvPicPr>
        <p:blipFill>
          <a:blip r:embed="rId3"/>
          <a:stretch>
            <a:fillRect/>
          </a:stretch>
        </p:blipFill>
        <p:spPr>
          <a:xfrm>
            <a:off x="838200" y="3016250"/>
            <a:ext cx="5010150" cy="2066925"/>
          </a:xfrm>
          <a:prstGeom prst="rect">
            <a:avLst/>
          </a:prstGeom>
        </p:spPr>
      </p:pic>
    </p:spTree>
    <p:extLst>
      <p:ext uri="{BB962C8B-B14F-4D97-AF65-F5344CB8AC3E}">
        <p14:creationId xmlns:p14="http://schemas.microsoft.com/office/powerpoint/2010/main" val="106000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E930-4402-489B-A27B-10CE21BB6C54}"/>
              </a:ext>
            </a:extLst>
          </p:cNvPr>
          <p:cNvSpPr>
            <a:spLocks noGrp="1"/>
          </p:cNvSpPr>
          <p:nvPr>
            <p:ph type="title"/>
          </p:nvPr>
        </p:nvSpPr>
        <p:spPr/>
        <p:txBody>
          <a:bodyPr/>
          <a:lstStyle/>
          <a:p>
            <a:r>
              <a:rPr lang="en-US" dirty="0"/>
              <a:t>Set</a:t>
            </a:r>
          </a:p>
        </p:txBody>
      </p:sp>
      <p:sp>
        <p:nvSpPr>
          <p:cNvPr id="4" name="Rectangle 3">
            <a:extLst>
              <a:ext uri="{FF2B5EF4-FFF2-40B4-BE49-F238E27FC236}">
                <a16:creationId xmlns:a16="http://schemas.microsoft.com/office/drawing/2014/main" id="{6ABE929A-4E4F-40DB-BDC1-036CD5811922}"/>
              </a:ext>
            </a:extLst>
          </p:cNvPr>
          <p:cNvSpPr/>
          <p:nvPr/>
        </p:nvSpPr>
        <p:spPr>
          <a:xfrm>
            <a:off x="660400" y="1367522"/>
            <a:ext cx="6096000" cy="646331"/>
          </a:xfrm>
          <a:prstGeom prst="rect">
            <a:avLst/>
          </a:prstGeom>
        </p:spPr>
        <p:txBody>
          <a:bodyPr>
            <a:spAutoFit/>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Set</a:t>
            </a:r>
            <a:r>
              <a:rPr lang="en-US" b="0" i="0" dirty="0">
                <a:solidFill>
                  <a:srgbClr val="000000"/>
                </a:solidFill>
                <a:effectLst/>
                <a:latin typeface="Arial" panose="020B0604020202020204" pitchFamily="34" charset="0"/>
              </a:rPr>
              <a:t> keyword is used to create new objects, creating a new Range, for example. </a:t>
            </a:r>
            <a:endParaRPr lang="en-US" dirty="0"/>
          </a:p>
        </p:txBody>
      </p:sp>
      <p:sp>
        <p:nvSpPr>
          <p:cNvPr id="5" name="Rectangle 4">
            <a:extLst>
              <a:ext uri="{FF2B5EF4-FFF2-40B4-BE49-F238E27FC236}">
                <a16:creationId xmlns:a16="http://schemas.microsoft.com/office/drawing/2014/main" id="{842C97F7-B367-4B10-9EA9-6025329BD8B6}"/>
              </a:ext>
            </a:extLst>
          </p:cNvPr>
          <p:cNvSpPr/>
          <p:nvPr/>
        </p:nvSpPr>
        <p:spPr>
          <a:xfrm>
            <a:off x="660400" y="2782669"/>
            <a:ext cx="6096000" cy="646331"/>
          </a:xfrm>
          <a:prstGeom prst="rect">
            <a:avLst/>
          </a:prstGeom>
        </p:spPr>
        <p:txBody>
          <a:bodyPr>
            <a:spAutoFit/>
          </a:bodyPr>
          <a:lstStyle/>
          <a:p>
            <a:r>
              <a:rPr lang="en-US" b="0" i="0" dirty="0">
                <a:solidFill>
                  <a:srgbClr val="000000"/>
                </a:solidFill>
                <a:effectLst/>
                <a:latin typeface="Arial" panose="020B0604020202020204" pitchFamily="34" charset="0"/>
              </a:rPr>
              <a:t>This object variable type is used to hold a range of cells from your spreadsheet. (Find is method)</a:t>
            </a:r>
            <a:endParaRPr lang="en-US" dirty="0"/>
          </a:p>
        </p:txBody>
      </p:sp>
      <p:pic>
        <p:nvPicPr>
          <p:cNvPr id="6" name="Picture 5">
            <a:extLst>
              <a:ext uri="{FF2B5EF4-FFF2-40B4-BE49-F238E27FC236}">
                <a16:creationId xmlns:a16="http://schemas.microsoft.com/office/drawing/2014/main" id="{26239596-A078-4ADF-BEFE-7C68FA947C59}"/>
              </a:ext>
            </a:extLst>
          </p:cNvPr>
          <p:cNvPicPr>
            <a:picLocks noChangeAspect="1"/>
          </p:cNvPicPr>
          <p:nvPr/>
        </p:nvPicPr>
        <p:blipFill>
          <a:blip r:embed="rId2"/>
          <a:stretch>
            <a:fillRect/>
          </a:stretch>
        </p:blipFill>
        <p:spPr>
          <a:xfrm>
            <a:off x="660400" y="1874728"/>
            <a:ext cx="3371850" cy="723900"/>
          </a:xfrm>
          <a:prstGeom prst="rect">
            <a:avLst/>
          </a:prstGeom>
        </p:spPr>
      </p:pic>
      <p:pic>
        <p:nvPicPr>
          <p:cNvPr id="8" name="Picture 7">
            <a:extLst>
              <a:ext uri="{FF2B5EF4-FFF2-40B4-BE49-F238E27FC236}">
                <a16:creationId xmlns:a16="http://schemas.microsoft.com/office/drawing/2014/main" id="{BDACCF4F-AA60-4372-8BFE-509000EA367F}"/>
              </a:ext>
            </a:extLst>
          </p:cNvPr>
          <p:cNvPicPr>
            <a:picLocks noChangeAspect="1"/>
          </p:cNvPicPr>
          <p:nvPr/>
        </p:nvPicPr>
        <p:blipFill>
          <a:blip r:embed="rId3"/>
          <a:stretch>
            <a:fillRect/>
          </a:stretch>
        </p:blipFill>
        <p:spPr>
          <a:xfrm>
            <a:off x="838200" y="3367444"/>
            <a:ext cx="5676900" cy="3371850"/>
          </a:xfrm>
          <a:prstGeom prst="rect">
            <a:avLst/>
          </a:prstGeom>
        </p:spPr>
      </p:pic>
    </p:spTree>
    <p:extLst>
      <p:ext uri="{BB962C8B-B14F-4D97-AF65-F5344CB8AC3E}">
        <p14:creationId xmlns:p14="http://schemas.microsoft.com/office/powerpoint/2010/main" val="193479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E869CA-59FB-4F54-A56C-EB7A63A5ACDF}"/>
              </a:ext>
            </a:extLst>
          </p:cNvPr>
          <p:cNvPicPr>
            <a:picLocks noChangeAspect="1"/>
          </p:cNvPicPr>
          <p:nvPr/>
        </p:nvPicPr>
        <p:blipFill>
          <a:blip r:embed="rId2"/>
          <a:stretch>
            <a:fillRect/>
          </a:stretch>
        </p:blipFill>
        <p:spPr>
          <a:xfrm>
            <a:off x="1468437" y="2130425"/>
            <a:ext cx="6105525" cy="285750"/>
          </a:xfrm>
          <a:prstGeom prst="rect">
            <a:avLst/>
          </a:prstGeom>
        </p:spPr>
      </p:pic>
    </p:spTree>
    <p:extLst>
      <p:ext uri="{BB962C8B-B14F-4D97-AF65-F5344CB8AC3E}">
        <p14:creationId xmlns:p14="http://schemas.microsoft.com/office/powerpoint/2010/main" val="1929977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40E-10EF-4E05-AFCA-A7ACD6ABEC38}"/>
              </a:ext>
            </a:extLst>
          </p:cNvPr>
          <p:cNvSpPr>
            <a:spLocks noGrp="1"/>
          </p:cNvSpPr>
          <p:nvPr>
            <p:ph type="title"/>
          </p:nvPr>
        </p:nvSpPr>
        <p:spPr/>
        <p:txBody>
          <a:bodyPr/>
          <a:lstStyle/>
          <a:p>
            <a:r>
              <a:rPr lang="en-US" dirty="0" err="1"/>
              <a:t>MsgBox</a:t>
            </a:r>
            <a:r>
              <a:rPr lang="en-US" dirty="0"/>
              <a:t>(“”)</a:t>
            </a:r>
          </a:p>
        </p:txBody>
      </p:sp>
      <p:pic>
        <p:nvPicPr>
          <p:cNvPr id="5" name="Content Placeholder 4">
            <a:extLst>
              <a:ext uri="{FF2B5EF4-FFF2-40B4-BE49-F238E27FC236}">
                <a16:creationId xmlns:a16="http://schemas.microsoft.com/office/drawing/2014/main" id="{926EB3E2-5DC3-491F-8517-218CD8E22A4A}"/>
              </a:ext>
            </a:extLst>
          </p:cNvPr>
          <p:cNvPicPr>
            <a:picLocks noGrp="1" noChangeAspect="1"/>
          </p:cNvPicPr>
          <p:nvPr>
            <p:ph idx="1"/>
          </p:nvPr>
        </p:nvPicPr>
        <p:blipFill>
          <a:blip r:embed="rId2"/>
          <a:stretch>
            <a:fillRect/>
          </a:stretch>
        </p:blipFill>
        <p:spPr>
          <a:xfrm>
            <a:off x="670672" y="2036343"/>
            <a:ext cx="6762750" cy="1885950"/>
          </a:xfrm>
          <a:prstGeom prst="rect">
            <a:avLst/>
          </a:prstGeom>
        </p:spPr>
      </p:pic>
      <p:pic>
        <p:nvPicPr>
          <p:cNvPr id="6" name="Picture 5">
            <a:extLst>
              <a:ext uri="{FF2B5EF4-FFF2-40B4-BE49-F238E27FC236}">
                <a16:creationId xmlns:a16="http://schemas.microsoft.com/office/drawing/2014/main" id="{96C7F6AA-20AC-4EB1-AB54-AE715CBE1C2D}"/>
              </a:ext>
            </a:extLst>
          </p:cNvPr>
          <p:cNvPicPr>
            <a:picLocks noChangeAspect="1"/>
          </p:cNvPicPr>
          <p:nvPr/>
        </p:nvPicPr>
        <p:blipFill>
          <a:blip r:embed="rId3"/>
          <a:stretch>
            <a:fillRect/>
          </a:stretch>
        </p:blipFill>
        <p:spPr>
          <a:xfrm>
            <a:off x="670672" y="4024364"/>
            <a:ext cx="4453778" cy="2472760"/>
          </a:xfrm>
          <a:prstGeom prst="rect">
            <a:avLst/>
          </a:prstGeom>
        </p:spPr>
      </p:pic>
    </p:spTree>
    <p:extLst>
      <p:ext uri="{BB962C8B-B14F-4D97-AF65-F5344CB8AC3E}">
        <p14:creationId xmlns:p14="http://schemas.microsoft.com/office/powerpoint/2010/main" val="199236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FDFD-1A6F-40D0-A8B8-FBF2B3BF1241}"/>
              </a:ext>
            </a:extLst>
          </p:cNvPr>
          <p:cNvSpPr>
            <a:spLocks noGrp="1"/>
          </p:cNvSpPr>
          <p:nvPr>
            <p:ph type="title"/>
          </p:nvPr>
        </p:nvSpPr>
        <p:spPr/>
        <p:txBody>
          <a:bodyPr/>
          <a:lstStyle/>
          <a:p>
            <a:r>
              <a:rPr lang="en-US" dirty="0"/>
              <a:t>Some problems</a:t>
            </a:r>
          </a:p>
        </p:txBody>
      </p:sp>
      <p:sp>
        <p:nvSpPr>
          <p:cNvPr id="3" name="Content Placeholder 2">
            <a:extLst>
              <a:ext uri="{FF2B5EF4-FFF2-40B4-BE49-F238E27FC236}">
                <a16:creationId xmlns:a16="http://schemas.microsoft.com/office/drawing/2014/main" id="{68C41AD2-217A-44B7-9E6C-F02B23D6D6C9}"/>
              </a:ext>
            </a:extLst>
          </p:cNvPr>
          <p:cNvSpPr>
            <a:spLocks noGrp="1"/>
          </p:cNvSpPr>
          <p:nvPr>
            <p:ph idx="1"/>
          </p:nvPr>
        </p:nvSpPr>
        <p:spPr/>
        <p:txBody>
          <a:bodyPr/>
          <a:lstStyle/>
          <a:p>
            <a:r>
              <a:rPr lang="hy-AM" dirty="0"/>
              <a:t>Խնդիր</a:t>
            </a:r>
            <a:r>
              <a:rPr lang="en-US" dirty="0"/>
              <a:t> 1</a:t>
            </a:r>
          </a:p>
          <a:p>
            <a:endParaRPr lang="en-US" dirty="0"/>
          </a:p>
          <a:p>
            <a:r>
              <a:rPr lang="hy-AM" dirty="0"/>
              <a:t>Գտնել տրված 2 իրական թվերից փոքրագույն արժեքի և այդ երկու թվերի արտադյալի գումարը</a:t>
            </a:r>
            <a:r>
              <a:rPr lang="en-US" dirty="0"/>
              <a:t>:</a:t>
            </a:r>
            <a:endParaRPr lang="hy-AM" dirty="0"/>
          </a:p>
          <a:p>
            <a:endParaRPr lang="en-US" dirty="0"/>
          </a:p>
        </p:txBody>
      </p:sp>
    </p:spTree>
    <p:extLst>
      <p:ext uri="{BB962C8B-B14F-4D97-AF65-F5344CB8AC3E}">
        <p14:creationId xmlns:p14="http://schemas.microsoft.com/office/powerpoint/2010/main" val="251273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48DD-8556-4C99-8196-40340AE9CD1C}"/>
              </a:ext>
            </a:extLst>
          </p:cNvPr>
          <p:cNvSpPr>
            <a:spLocks noGrp="1"/>
          </p:cNvSpPr>
          <p:nvPr>
            <p:ph type="title"/>
          </p:nvPr>
        </p:nvSpPr>
        <p:spPr/>
        <p:txBody>
          <a:bodyPr/>
          <a:lstStyle/>
          <a:p>
            <a:r>
              <a:rPr lang="en-US" dirty="0" err="1"/>
              <a:t>Dot.Notation</a:t>
            </a:r>
            <a:endParaRPr lang="en-US" dirty="0"/>
          </a:p>
        </p:txBody>
      </p:sp>
      <p:pic>
        <p:nvPicPr>
          <p:cNvPr id="4" name="Picture 3">
            <a:extLst>
              <a:ext uri="{FF2B5EF4-FFF2-40B4-BE49-F238E27FC236}">
                <a16:creationId xmlns:a16="http://schemas.microsoft.com/office/drawing/2014/main" id="{A812293C-ABDC-4211-ACD3-A4AEF61963A4}"/>
              </a:ext>
            </a:extLst>
          </p:cNvPr>
          <p:cNvPicPr>
            <a:picLocks noChangeAspect="1"/>
          </p:cNvPicPr>
          <p:nvPr/>
        </p:nvPicPr>
        <p:blipFill>
          <a:blip r:embed="rId2"/>
          <a:stretch>
            <a:fillRect/>
          </a:stretch>
        </p:blipFill>
        <p:spPr>
          <a:xfrm>
            <a:off x="385346" y="2013585"/>
            <a:ext cx="6248400" cy="646386"/>
          </a:xfrm>
          <a:prstGeom prst="rect">
            <a:avLst/>
          </a:prstGeom>
        </p:spPr>
      </p:pic>
      <p:sp>
        <p:nvSpPr>
          <p:cNvPr id="7" name="TextBox 6">
            <a:extLst>
              <a:ext uri="{FF2B5EF4-FFF2-40B4-BE49-F238E27FC236}">
                <a16:creationId xmlns:a16="http://schemas.microsoft.com/office/drawing/2014/main" id="{14EA5E81-0472-4DCB-A7CD-275B169F4082}"/>
              </a:ext>
            </a:extLst>
          </p:cNvPr>
          <p:cNvSpPr txBox="1"/>
          <p:nvPr/>
        </p:nvSpPr>
        <p:spPr>
          <a:xfrm>
            <a:off x="768350" y="1365290"/>
            <a:ext cx="3263900" cy="369332"/>
          </a:xfrm>
          <a:prstGeom prst="rect">
            <a:avLst/>
          </a:prstGeom>
          <a:noFill/>
        </p:spPr>
        <p:txBody>
          <a:bodyPr wrap="square" rtlCol="0">
            <a:spAutoFit/>
          </a:bodyPr>
          <a:lstStyle/>
          <a:p>
            <a:r>
              <a:rPr lang="en-US" dirty="0" err="1"/>
              <a:t>Object.Property.Methods</a:t>
            </a:r>
            <a:endParaRPr lang="en-US" dirty="0"/>
          </a:p>
        </p:txBody>
      </p:sp>
      <p:pic>
        <p:nvPicPr>
          <p:cNvPr id="8" name="Picture 7">
            <a:extLst>
              <a:ext uri="{FF2B5EF4-FFF2-40B4-BE49-F238E27FC236}">
                <a16:creationId xmlns:a16="http://schemas.microsoft.com/office/drawing/2014/main" id="{068AC1F3-2BD6-49C1-9C59-47C144280E4D}"/>
              </a:ext>
            </a:extLst>
          </p:cNvPr>
          <p:cNvPicPr>
            <a:picLocks noChangeAspect="1"/>
          </p:cNvPicPr>
          <p:nvPr/>
        </p:nvPicPr>
        <p:blipFill>
          <a:blip r:embed="rId3"/>
          <a:stretch>
            <a:fillRect/>
          </a:stretch>
        </p:blipFill>
        <p:spPr>
          <a:xfrm>
            <a:off x="368300" y="3291783"/>
            <a:ext cx="6944538" cy="910412"/>
          </a:xfrm>
          <a:prstGeom prst="rect">
            <a:avLst/>
          </a:prstGeom>
        </p:spPr>
      </p:pic>
      <p:sp>
        <p:nvSpPr>
          <p:cNvPr id="9" name="Right Brace 8">
            <a:extLst>
              <a:ext uri="{FF2B5EF4-FFF2-40B4-BE49-F238E27FC236}">
                <a16:creationId xmlns:a16="http://schemas.microsoft.com/office/drawing/2014/main" id="{F3C001FB-1E99-485D-9053-A5CE51CC3647}"/>
              </a:ext>
            </a:extLst>
          </p:cNvPr>
          <p:cNvSpPr/>
          <p:nvPr/>
        </p:nvSpPr>
        <p:spPr>
          <a:xfrm rot="5400000">
            <a:off x="3226634" y="3967571"/>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D3334DFF-16A6-4524-900A-943AD24EC287}"/>
              </a:ext>
            </a:extLst>
          </p:cNvPr>
          <p:cNvSpPr/>
          <p:nvPr/>
        </p:nvSpPr>
        <p:spPr>
          <a:xfrm rot="5400000">
            <a:off x="4207302" y="3938812"/>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19F93B49-A9ED-4BDA-9D34-14629D4C6687}"/>
              </a:ext>
            </a:extLst>
          </p:cNvPr>
          <p:cNvSpPr/>
          <p:nvPr/>
        </p:nvSpPr>
        <p:spPr>
          <a:xfrm rot="5400000">
            <a:off x="5801966" y="3950291"/>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69A93FD5-E059-4CAB-9D63-AAFA46C6A9E6}"/>
              </a:ext>
            </a:extLst>
          </p:cNvPr>
          <p:cNvSpPr/>
          <p:nvPr/>
        </p:nvSpPr>
        <p:spPr>
          <a:xfrm rot="5400000">
            <a:off x="1677234" y="3385305"/>
            <a:ext cx="353932" cy="203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5A600675-8C24-4997-B8A0-EBEE4327A7C8}"/>
              </a:ext>
            </a:extLst>
          </p:cNvPr>
          <p:cNvSpPr/>
          <p:nvPr/>
        </p:nvSpPr>
        <p:spPr>
          <a:xfrm>
            <a:off x="1452487" y="4857234"/>
            <a:ext cx="803425" cy="369332"/>
          </a:xfrm>
          <a:prstGeom prst="rect">
            <a:avLst/>
          </a:prstGeom>
        </p:spPr>
        <p:txBody>
          <a:bodyPr wrap="none">
            <a:spAutoFit/>
          </a:bodyPr>
          <a:lstStyle/>
          <a:p>
            <a:r>
              <a:rPr lang="en-US" dirty="0"/>
              <a:t>Object</a:t>
            </a:r>
          </a:p>
        </p:txBody>
      </p:sp>
      <p:sp>
        <p:nvSpPr>
          <p:cNvPr id="14" name="Rectangle 13">
            <a:extLst>
              <a:ext uri="{FF2B5EF4-FFF2-40B4-BE49-F238E27FC236}">
                <a16:creationId xmlns:a16="http://schemas.microsoft.com/office/drawing/2014/main" id="{5A89343D-C7C8-4058-83A5-3EA3DD74B722}"/>
              </a:ext>
            </a:extLst>
          </p:cNvPr>
          <p:cNvSpPr/>
          <p:nvPr/>
        </p:nvSpPr>
        <p:spPr>
          <a:xfrm>
            <a:off x="2989657" y="4799568"/>
            <a:ext cx="1042593" cy="369332"/>
          </a:xfrm>
          <a:prstGeom prst="rect">
            <a:avLst/>
          </a:prstGeom>
        </p:spPr>
        <p:txBody>
          <a:bodyPr wrap="none">
            <a:spAutoFit/>
          </a:bodyPr>
          <a:lstStyle/>
          <a:p>
            <a:r>
              <a:rPr lang="en-US"/>
              <a:t>Property.</a:t>
            </a:r>
            <a:endParaRPr lang="en-US" dirty="0"/>
          </a:p>
        </p:txBody>
      </p:sp>
      <p:sp>
        <p:nvSpPr>
          <p:cNvPr id="15" name="Rectangle 14">
            <a:extLst>
              <a:ext uri="{FF2B5EF4-FFF2-40B4-BE49-F238E27FC236}">
                <a16:creationId xmlns:a16="http://schemas.microsoft.com/office/drawing/2014/main" id="{E81DFC6E-B7E3-426B-B9F7-EDA1BBEE42A2}"/>
              </a:ext>
            </a:extLst>
          </p:cNvPr>
          <p:cNvSpPr/>
          <p:nvPr/>
        </p:nvSpPr>
        <p:spPr>
          <a:xfrm>
            <a:off x="4032250" y="4781128"/>
            <a:ext cx="1000082" cy="369332"/>
          </a:xfrm>
          <a:prstGeom prst="rect">
            <a:avLst/>
          </a:prstGeom>
        </p:spPr>
        <p:txBody>
          <a:bodyPr wrap="none">
            <a:spAutoFit/>
          </a:bodyPr>
          <a:lstStyle/>
          <a:p>
            <a:r>
              <a:rPr lang="en-US" dirty="0"/>
              <a:t>Property</a:t>
            </a:r>
          </a:p>
        </p:txBody>
      </p:sp>
      <p:sp>
        <p:nvSpPr>
          <p:cNvPr id="16" name="Rectangle 15">
            <a:extLst>
              <a:ext uri="{FF2B5EF4-FFF2-40B4-BE49-F238E27FC236}">
                <a16:creationId xmlns:a16="http://schemas.microsoft.com/office/drawing/2014/main" id="{1B4C62A6-2696-4FDF-8E93-CD67E71E19B9}"/>
              </a:ext>
            </a:extLst>
          </p:cNvPr>
          <p:cNvSpPr/>
          <p:nvPr/>
        </p:nvSpPr>
        <p:spPr>
          <a:xfrm>
            <a:off x="5383607" y="4781128"/>
            <a:ext cx="704039" cy="369332"/>
          </a:xfrm>
          <a:prstGeom prst="rect">
            <a:avLst/>
          </a:prstGeom>
        </p:spPr>
        <p:txBody>
          <a:bodyPr wrap="none">
            <a:spAutoFit/>
          </a:bodyPr>
          <a:lstStyle/>
          <a:p>
            <a:r>
              <a:rPr lang="en-US" dirty="0"/>
              <a:t>Value</a:t>
            </a:r>
          </a:p>
        </p:txBody>
      </p:sp>
      <p:sp>
        <p:nvSpPr>
          <p:cNvPr id="17" name="Right Brace 16">
            <a:extLst>
              <a:ext uri="{FF2B5EF4-FFF2-40B4-BE49-F238E27FC236}">
                <a16:creationId xmlns:a16="http://schemas.microsoft.com/office/drawing/2014/main" id="{1E70CB7E-ED3A-4901-877C-21C102C3E81E}"/>
              </a:ext>
            </a:extLst>
          </p:cNvPr>
          <p:cNvSpPr/>
          <p:nvPr/>
        </p:nvSpPr>
        <p:spPr>
          <a:xfrm rot="5400000">
            <a:off x="1849498" y="1820937"/>
            <a:ext cx="353932" cy="203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6BA986E-139A-4D0E-A501-E35D0B1456D0}"/>
              </a:ext>
            </a:extLst>
          </p:cNvPr>
          <p:cNvSpPr/>
          <p:nvPr/>
        </p:nvSpPr>
        <p:spPr>
          <a:xfrm rot="5400000">
            <a:off x="3981153" y="2355389"/>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E58087E-A6D5-4F83-AB81-C0CFC3AFDD96}"/>
              </a:ext>
            </a:extLst>
          </p:cNvPr>
          <p:cNvSpPr/>
          <p:nvPr/>
        </p:nvSpPr>
        <p:spPr>
          <a:xfrm rot="5400000">
            <a:off x="5357466" y="2316005"/>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2B663CEC-FF09-4458-9923-2742FA36E3E2}"/>
              </a:ext>
            </a:extLst>
          </p:cNvPr>
          <p:cNvSpPr/>
          <p:nvPr/>
        </p:nvSpPr>
        <p:spPr>
          <a:xfrm>
            <a:off x="3658078" y="3002720"/>
            <a:ext cx="1000082" cy="369332"/>
          </a:xfrm>
          <a:prstGeom prst="rect">
            <a:avLst/>
          </a:prstGeom>
        </p:spPr>
        <p:txBody>
          <a:bodyPr wrap="none">
            <a:spAutoFit/>
          </a:bodyPr>
          <a:lstStyle/>
          <a:p>
            <a:r>
              <a:rPr lang="en-US" dirty="0"/>
              <a:t>Property</a:t>
            </a:r>
          </a:p>
        </p:txBody>
      </p:sp>
      <p:sp>
        <p:nvSpPr>
          <p:cNvPr id="22" name="Rectangle 21">
            <a:extLst>
              <a:ext uri="{FF2B5EF4-FFF2-40B4-BE49-F238E27FC236}">
                <a16:creationId xmlns:a16="http://schemas.microsoft.com/office/drawing/2014/main" id="{3BF926E3-0CD1-4418-9CC8-C8FEA90DDC95}"/>
              </a:ext>
            </a:extLst>
          </p:cNvPr>
          <p:cNvSpPr/>
          <p:nvPr/>
        </p:nvSpPr>
        <p:spPr>
          <a:xfrm>
            <a:off x="1592187" y="3065502"/>
            <a:ext cx="803425" cy="369332"/>
          </a:xfrm>
          <a:prstGeom prst="rect">
            <a:avLst/>
          </a:prstGeom>
        </p:spPr>
        <p:txBody>
          <a:bodyPr wrap="none">
            <a:spAutoFit/>
          </a:bodyPr>
          <a:lstStyle/>
          <a:p>
            <a:r>
              <a:rPr lang="en-US" dirty="0"/>
              <a:t>Object</a:t>
            </a:r>
          </a:p>
        </p:txBody>
      </p:sp>
      <p:sp>
        <p:nvSpPr>
          <p:cNvPr id="23" name="Rectangle 22">
            <a:extLst>
              <a:ext uri="{FF2B5EF4-FFF2-40B4-BE49-F238E27FC236}">
                <a16:creationId xmlns:a16="http://schemas.microsoft.com/office/drawing/2014/main" id="{7BFEB699-49E5-4650-BF22-B85B1EBB6F4D}"/>
              </a:ext>
            </a:extLst>
          </p:cNvPr>
          <p:cNvSpPr/>
          <p:nvPr/>
        </p:nvSpPr>
        <p:spPr>
          <a:xfrm>
            <a:off x="5272346" y="3025473"/>
            <a:ext cx="1028230" cy="369332"/>
          </a:xfrm>
          <a:prstGeom prst="rect">
            <a:avLst/>
          </a:prstGeom>
        </p:spPr>
        <p:txBody>
          <a:bodyPr wrap="none">
            <a:spAutoFit/>
          </a:bodyPr>
          <a:lstStyle/>
          <a:p>
            <a:r>
              <a:rPr lang="en-US"/>
              <a:t>Methods</a:t>
            </a:r>
            <a:endParaRPr lang="en-US" dirty="0"/>
          </a:p>
        </p:txBody>
      </p:sp>
    </p:spTree>
    <p:extLst>
      <p:ext uri="{BB962C8B-B14F-4D97-AF65-F5344CB8AC3E}">
        <p14:creationId xmlns:p14="http://schemas.microsoft.com/office/powerpoint/2010/main" val="3873855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0A8B41-B422-4522-A4A1-97B6C2FD061D}"/>
              </a:ext>
            </a:extLst>
          </p:cNvPr>
          <p:cNvPicPr>
            <a:picLocks noGrp="1" noChangeAspect="1"/>
          </p:cNvPicPr>
          <p:nvPr>
            <p:ph idx="1"/>
          </p:nvPr>
        </p:nvPicPr>
        <p:blipFill>
          <a:blip r:embed="rId2"/>
          <a:stretch>
            <a:fillRect/>
          </a:stretch>
        </p:blipFill>
        <p:spPr>
          <a:xfrm>
            <a:off x="1051259" y="608293"/>
            <a:ext cx="6825414" cy="5641414"/>
          </a:xfrm>
          <a:prstGeom prst="rect">
            <a:avLst/>
          </a:prstGeom>
        </p:spPr>
      </p:pic>
    </p:spTree>
    <p:extLst>
      <p:ext uri="{BB962C8B-B14F-4D97-AF65-F5344CB8AC3E}">
        <p14:creationId xmlns:p14="http://schemas.microsoft.com/office/powerpoint/2010/main" val="54283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1CD-2E82-4980-B38F-8EED37BEBFAC}"/>
              </a:ext>
            </a:extLst>
          </p:cNvPr>
          <p:cNvSpPr>
            <a:spLocks noGrp="1"/>
          </p:cNvSpPr>
          <p:nvPr>
            <p:ph type="title"/>
          </p:nvPr>
        </p:nvSpPr>
        <p:spPr>
          <a:xfrm>
            <a:off x="838200" y="365126"/>
            <a:ext cx="10327105" cy="741780"/>
          </a:xfrm>
        </p:spPr>
        <p:txBody>
          <a:bodyPr/>
          <a:lstStyle/>
          <a:p>
            <a:r>
              <a:rPr lang="hy-AM" dirty="0"/>
              <a:t>Խնդիր 2 </a:t>
            </a:r>
            <a:endParaRPr lang="en-US" dirty="0"/>
          </a:p>
        </p:txBody>
      </p:sp>
      <p:sp>
        <p:nvSpPr>
          <p:cNvPr id="3" name="Content Placeholder 2">
            <a:extLst>
              <a:ext uri="{FF2B5EF4-FFF2-40B4-BE49-F238E27FC236}">
                <a16:creationId xmlns:a16="http://schemas.microsoft.com/office/drawing/2014/main" id="{63C53A7D-7D68-4156-A3C1-0D9C7E1B9F5F}"/>
              </a:ext>
            </a:extLst>
          </p:cNvPr>
          <p:cNvSpPr>
            <a:spLocks noGrp="1"/>
          </p:cNvSpPr>
          <p:nvPr>
            <p:ph idx="1"/>
          </p:nvPr>
        </p:nvSpPr>
        <p:spPr/>
        <p:txBody>
          <a:bodyPr/>
          <a:lstStyle/>
          <a:p>
            <a:r>
              <a:rPr lang="hy-AM" dirty="0"/>
              <a:t>Հաշվել </a:t>
            </a:r>
            <a:r>
              <a:rPr lang="en-US" dirty="0"/>
              <a:t>n-</a:t>
            </a:r>
            <a:r>
              <a:rPr lang="hy-AM" dirty="0"/>
              <a:t>չափանի տարածության մեջ 2 </a:t>
            </a:r>
            <a:r>
              <a:rPr lang="en-US" dirty="0"/>
              <a:t>k-</a:t>
            </a:r>
            <a:r>
              <a:rPr lang="hy-AM" dirty="0"/>
              <a:t>չափանի վեկտորների սկալյար արտադրյալը</a:t>
            </a:r>
          </a:p>
          <a:p>
            <a:endParaRPr lang="hy-AM" dirty="0"/>
          </a:p>
          <a:p>
            <a:endParaRPr lang="en-US" dirty="0"/>
          </a:p>
        </p:txBody>
      </p:sp>
    </p:spTree>
    <p:extLst>
      <p:ext uri="{BB962C8B-B14F-4D97-AF65-F5344CB8AC3E}">
        <p14:creationId xmlns:p14="http://schemas.microsoft.com/office/powerpoint/2010/main" val="268832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4BEF98-407C-4AB1-8EE4-5D6A2B782DC0}"/>
              </a:ext>
            </a:extLst>
          </p:cNvPr>
          <p:cNvPicPr>
            <a:picLocks noChangeAspect="1"/>
          </p:cNvPicPr>
          <p:nvPr/>
        </p:nvPicPr>
        <p:blipFill>
          <a:blip r:embed="rId2"/>
          <a:stretch>
            <a:fillRect/>
          </a:stretch>
        </p:blipFill>
        <p:spPr>
          <a:xfrm>
            <a:off x="625642" y="300312"/>
            <a:ext cx="7997240" cy="5980423"/>
          </a:xfrm>
          <a:prstGeom prst="rect">
            <a:avLst/>
          </a:prstGeom>
        </p:spPr>
      </p:pic>
    </p:spTree>
    <p:extLst>
      <p:ext uri="{BB962C8B-B14F-4D97-AF65-F5344CB8AC3E}">
        <p14:creationId xmlns:p14="http://schemas.microsoft.com/office/powerpoint/2010/main" val="28611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22B9-235D-4668-B90A-905A76597847}"/>
              </a:ext>
            </a:extLst>
          </p:cNvPr>
          <p:cNvSpPr>
            <a:spLocks noGrp="1"/>
          </p:cNvSpPr>
          <p:nvPr>
            <p:ph type="title"/>
          </p:nvPr>
        </p:nvSpPr>
        <p:spPr/>
        <p:txBody>
          <a:bodyPr/>
          <a:lstStyle/>
          <a:p>
            <a:r>
              <a:rPr lang="hy-AM" dirty="0"/>
              <a:t>Խնդիր 2 /շարունակություն/</a:t>
            </a:r>
            <a:endParaRPr lang="en-US" dirty="0"/>
          </a:p>
        </p:txBody>
      </p:sp>
      <p:sp>
        <p:nvSpPr>
          <p:cNvPr id="3" name="Content Placeholder 2">
            <a:extLst>
              <a:ext uri="{FF2B5EF4-FFF2-40B4-BE49-F238E27FC236}">
                <a16:creationId xmlns:a16="http://schemas.microsoft.com/office/drawing/2014/main" id="{1DC7D1FE-119F-4D15-8839-012F1D0DCEC3}"/>
              </a:ext>
            </a:extLst>
          </p:cNvPr>
          <p:cNvSpPr>
            <a:spLocks noGrp="1"/>
          </p:cNvSpPr>
          <p:nvPr>
            <p:ph idx="1"/>
          </p:nvPr>
        </p:nvSpPr>
        <p:spPr/>
        <p:txBody>
          <a:bodyPr/>
          <a:lstStyle/>
          <a:p>
            <a:r>
              <a:rPr lang="hy-AM" dirty="0"/>
              <a:t>Լուծել հետևյալ խնդիրը նախորդի աշխատանքը ստուգելու համար</a:t>
            </a:r>
          </a:p>
          <a:p>
            <a:endParaRPr lang="hy-AM" dirty="0"/>
          </a:p>
          <a:p>
            <a:endParaRPr lang="en-US" dirty="0"/>
          </a:p>
        </p:txBody>
      </p:sp>
      <p:pic>
        <p:nvPicPr>
          <p:cNvPr id="4" name="Picture 3">
            <a:extLst>
              <a:ext uri="{FF2B5EF4-FFF2-40B4-BE49-F238E27FC236}">
                <a16:creationId xmlns:a16="http://schemas.microsoft.com/office/drawing/2014/main" id="{9F430308-5FAC-4C39-BA96-400D3DF67624}"/>
              </a:ext>
            </a:extLst>
          </p:cNvPr>
          <p:cNvPicPr>
            <a:picLocks noChangeAspect="1"/>
          </p:cNvPicPr>
          <p:nvPr/>
        </p:nvPicPr>
        <p:blipFill>
          <a:blip r:embed="rId2"/>
          <a:stretch>
            <a:fillRect/>
          </a:stretch>
        </p:blipFill>
        <p:spPr>
          <a:xfrm>
            <a:off x="516044" y="3197392"/>
            <a:ext cx="11159911" cy="1021682"/>
          </a:xfrm>
          <a:prstGeom prst="rect">
            <a:avLst/>
          </a:prstGeom>
        </p:spPr>
      </p:pic>
    </p:spTree>
    <p:extLst>
      <p:ext uri="{BB962C8B-B14F-4D97-AF65-F5344CB8AC3E}">
        <p14:creationId xmlns:p14="http://schemas.microsoft.com/office/powerpoint/2010/main" val="1056210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D904-6800-4E74-A146-EF638B4A1FCD}"/>
              </a:ext>
            </a:extLst>
          </p:cNvPr>
          <p:cNvSpPr>
            <a:spLocks noGrp="1"/>
          </p:cNvSpPr>
          <p:nvPr>
            <p:ph type="title"/>
          </p:nvPr>
        </p:nvSpPr>
        <p:spPr/>
        <p:txBody>
          <a:bodyPr/>
          <a:lstStyle/>
          <a:p>
            <a:r>
              <a:rPr lang="hy-AM" dirty="0"/>
              <a:t> </a:t>
            </a:r>
            <a:endParaRPr lang="en-US" dirty="0"/>
          </a:p>
        </p:txBody>
      </p:sp>
      <p:sp>
        <p:nvSpPr>
          <p:cNvPr id="3" name="Content Placeholder 2">
            <a:extLst>
              <a:ext uri="{FF2B5EF4-FFF2-40B4-BE49-F238E27FC236}">
                <a16:creationId xmlns:a16="http://schemas.microsoft.com/office/drawing/2014/main" id="{1FD9364C-52AE-4A99-AD15-AB0162B4BC6B}"/>
              </a:ext>
            </a:extLst>
          </p:cNvPr>
          <p:cNvSpPr>
            <a:spLocks noGrp="1"/>
          </p:cNvSpPr>
          <p:nvPr>
            <p:ph idx="1"/>
          </p:nvPr>
        </p:nvSpPr>
        <p:spPr/>
        <p:txBody>
          <a:bodyPr/>
          <a:lstStyle/>
          <a:p>
            <a:r>
              <a:rPr lang="en-US" dirty="0" err="1"/>
              <a:t>Aswer</a:t>
            </a:r>
            <a:r>
              <a:rPr lang="en-US" dirty="0"/>
              <a:t> = 133</a:t>
            </a:r>
          </a:p>
          <a:p>
            <a:r>
              <a:rPr lang="en-US" dirty="0"/>
              <a:t>Try the building function </a:t>
            </a:r>
            <a:r>
              <a:rPr lang="en-US" dirty="0" err="1"/>
              <a:t>Sumproduct</a:t>
            </a:r>
            <a:r>
              <a:rPr lang="en-US" dirty="0"/>
              <a:t>()</a:t>
            </a:r>
          </a:p>
          <a:p>
            <a:endParaRPr lang="en-US" dirty="0"/>
          </a:p>
        </p:txBody>
      </p:sp>
    </p:spTree>
    <p:extLst>
      <p:ext uri="{BB962C8B-B14F-4D97-AF65-F5344CB8AC3E}">
        <p14:creationId xmlns:p14="http://schemas.microsoft.com/office/powerpoint/2010/main" val="1454973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E86E-06D9-4FB8-B738-3C8B83C87C7D}"/>
              </a:ext>
            </a:extLst>
          </p:cNvPr>
          <p:cNvSpPr>
            <a:spLocks noGrp="1"/>
          </p:cNvSpPr>
          <p:nvPr>
            <p:ph type="title"/>
          </p:nvPr>
        </p:nvSpPr>
        <p:spPr/>
        <p:txBody>
          <a:bodyPr/>
          <a:lstStyle/>
          <a:p>
            <a:r>
              <a:rPr lang="hy-AM" dirty="0"/>
              <a:t>Խնդիր 3</a:t>
            </a:r>
            <a:endParaRPr lang="en-US" dirty="0"/>
          </a:p>
        </p:txBody>
      </p:sp>
      <p:sp>
        <p:nvSpPr>
          <p:cNvPr id="3" name="Content Placeholder 2">
            <a:extLst>
              <a:ext uri="{FF2B5EF4-FFF2-40B4-BE49-F238E27FC236}">
                <a16:creationId xmlns:a16="http://schemas.microsoft.com/office/drawing/2014/main" id="{10DD7EC4-9FB8-430C-AA0C-B066A1750014}"/>
              </a:ext>
            </a:extLst>
          </p:cNvPr>
          <p:cNvSpPr>
            <a:spLocks noGrp="1"/>
          </p:cNvSpPr>
          <p:nvPr>
            <p:ph idx="1"/>
          </p:nvPr>
        </p:nvSpPr>
        <p:spPr/>
        <p:txBody>
          <a:bodyPr/>
          <a:lstStyle/>
          <a:p>
            <a:r>
              <a:rPr lang="hy-AM" dirty="0"/>
              <a:t>Հաշվել գլանի ծավալը, եթե հայտնի են այդ գլանի շառավիղը և բարձրությունը</a:t>
            </a:r>
            <a:endParaRPr lang="en-US" dirty="0"/>
          </a:p>
        </p:txBody>
      </p:sp>
    </p:spTree>
    <p:extLst>
      <p:ext uri="{BB962C8B-B14F-4D97-AF65-F5344CB8AC3E}">
        <p14:creationId xmlns:p14="http://schemas.microsoft.com/office/powerpoint/2010/main" val="726013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CFC6FA-B6EA-4830-BDFB-6495AB69E6A9}"/>
              </a:ext>
            </a:extLst>
          </p:cNvPr>
          <p:cNvPicPr>
            <a:picLocks noGrp="1" noChangeAspect="1"/>
          </p:cNvPicPr>
          <p:nvPr>
            <p:ph idx="1"/>
          </p:nvPr>
        </p:nvPicPr>
        <p:blipFill>
          <a:blip r:embed="rId2"/>
          <a:stretch>
            <a:fillRect/>
          </a:stretch>
        </p:blipFill>
        <p:spPr>
          <a:xfrm>
            <a:off x="737937" y="481311"/>
            <a:ext cx="8534400" cy="5606680"/>
          </a:xfrm>
          <a:prstGeom prst="rect">
            <a:avLst/>
          </a:prstGeom>
        </p:spPr>
      </p:pic>
    </p:spTree>
    <p:extLst>
      <p:ext uri="{BB962C8B-B14F-4D97-AF65-F5344CB8AC3E}">
        <p14:creationId xmlns:p14="http://schemas.microsoft.com/office/powerpoint/2010/main" val="917759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3D96-3975-4438-85C0-2709A60F06D0}"/>
              </a:ext>
            </a:extLst>
          </p:cNvPr>
          <p:cNvSpPr>
            <a:spLocks noGrp="1"/>
          </p:cNvSpPr>
          <p:nvPr>
            <p:ph type="title"/>
          </p:nvPr>
        </p:nvSpPr>
        <p:spPr/>
        <p:txBody>
          <a:bodyPr/>
          <a:lstStyle/>
          <a:p>
            <a:r>
              <a:rPr lang="hy-AM" dirty="0"/>
              <a:t>Խնդիր 3 /շարունակություն/</a:t>
            </a:r>
            <a:endParaRPr lang="en-US" dirty="0"/>
          </a:p>
        </p:txBody>
      </p:sp>
      <p:sp>
        <p:nvSpPr>
          <p:cNvPr id="3" name="Content Placeholder 2">
            <a:extLst>
              <a:ext uri="{FF2B5EF4-FFF2-40B4-BE49-F238E27FC236}">
                <a16:creationId xmlns:a16="http://schemas.microsoft.com/office/drawing/2014/main" id="{9772DBA4-284C-4D69-AF8C-69EF3DE45D72}"/>
              </a:ext>
            </a:extLst>
          </p:cNvPr>
          <p:cNvSpPr>
            <a:spLocks noGrp="1"/>
          </p:cNvSpPr>
          <p:nvPr>
            <p:ph idx="1"/>
          </p:nvPr>
        </p:nvSpPr>
        <p:spPr/>
        <p:txBody>
          <a:bodyPr/>
          <a:lstStyle/>
          <a:p>
            <a:r>
              <a:rPr lang="hy-AM" dirty="0"/>
              <a:t>Շառավիղի տվյալները գրված են </a:t>
            </a:r>
            <a:r>
              <a:rPr lang="en-US" dirty="0"/>
              <a:t>A2</a:t>
            </a:r>
            <a:r>
              <a:rPr lang="hy-AM" dirty="0"/>
              <a:t> բջիջում</a:t>
            </a:r>
          </a:p>
          <a:p>
            <a:endParaRPr lang="hy-AM" dirty="0"/>
          </a:p>
          <a:p>
            <a:r>
              <a:rPr lang="hy-AM" dirty="0"/>
              <a:t>Հարձրության տվյալները գրված են </a:t>
            </a:r>
            <a:r>
              <a:rPr lang="en-US" dirty="0"/>
              <a:t>B2</a:t>
            </a:r>
            <a:r>
              <a:rPr lang="hy-AM" dirty="0"/>
              <a:t> բջիջում</a:t>
            </a:r>
            <a:endParaRPr lang="en-US" dirty="0"/>
          </a:p>
          <a:p>
            <a:endParaRPr lang="en-US" dirty="0"/>
          </a:p>
          <a:p>
            <a:r>
              <a:rPr lang="en-US" dirty="0"/>
              <a:t>C2</a:t>
            </a:r>
            <a:r>
              <a:rPr lang="hy-AM" dirty="0"/>
              <a:t>-ում ստանալ ծավալը</a:t>
            </a:r>
          </a:p>
          <a:p>
            <a:endParaRPr lang="en-US" dirty="0"/>
          </a:p>
        </p:txBody>
      </p:sp>
    </p:spTree>
    <p:extLst>
      <p:ext uri="{BB962C8B-B14F-4D97-AF65-F5344CB8AC3E}">
        <p14:creationId xmlns:p14="http://schemas.microsoft.com/office/powerpoint/2010/main" val="175980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31B91C-7EF7-4610-81C8-EE9DD811C5DD}"/>
              </a:ext>
            </a:extLst>
          </p:cNvPr>
          <p:cNvPicPr>
            <a:picLocks noChangeAspect="1"/>
          </p:cNvPicPr>
          <p:nvPr/>
        </p:nvPicPr>
        <p:blipFill>
          <a:blip r:embed="rId2"/>
          <a:stretch>
            <a:fillRect/>
          </a:stretch>
        </p:blipFill>
        <p:spPr>
          <a:xfrm>
            <a:off x="705852" y="654870"/>
            <a:ext cx="7162299" cy="5548260"/>
          </a:xfrm>
          <a:prstGeom prst="rect">
            <a:avLst/>
          </a:prstGeom>
        </p:spPr>
      </p:pic>
    </p:spTree>
    <p:extLst>
      <p:ext uri="{BB962C8B-B14F-4D97-AF65-F5344CB8AC3E}">
        <p14:creationId xmlns:p14="http://schemas.microsoft.com/office/powerpoint/2010/main" val="2472353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918C-0385-49D6-BD4E-6419CFA5AF5C}"/>
              </a:ext>
            </a:extLst>
          </p:cNvPr>
          <p:cNvSpPr>
            <a:spLocks noGrp="1"/>
          </p:cNvSpPr>
          <p:nvPr>
            <p:ph type="title"/>
          </p:nvPr>
        </p:nvSpPr>
        <p:spPr/>
        <p:txBody>
          <a:bodyPr/>
          <a:lstStyle/>
          <a:p>
            <a:r>
              <a:rPr lang="hy-AM" dirty="0"/>
              <a:t>Խնդիր 4</a:t>
            </a:r>
            <a:endParaRPr lang="en-US" dirty="0"/>
          </a:p>
        </p:txBody>
      </p:sp>
      <p:sp>
        <p:nvSpPr>
          <p:cNvPr id="3" name="Content Placeholder 2">
            <a:extLst>
              <a:ext uri="{FF2B5EF4-FFF2-40B4-BE49-F238E27FC236}">
                <a16:creationId xmlns:a16="http://schemas.microsoft.com/office/drawing/2014/main" id="{81532308-A879-46E7-8C1E-7D094377939A}"/>
              </a:ext>
            </a:extLst>
          </p:cNvPr>
          <p:cNvSpPr>
            <a:spLocks noGrp="1"/>
          </p:cNvSpPr>
          <p:nvPr>
            <p:ph idx="1"/>
          </p:nvPr>
        </p:nvSpPr>
        <p:spPr/>
        <p:txBody>
          <a:bodyPr/>
          <a:lstStyle/>
          <a:p>
            <a:r>
              <a:rPr lang="hy-AM" dirty="0"/>
              <a:t>Հաշբել հետևյալ արտահայտության արժեքը</a:t>
            </a:r>
          </a:p>
          <a:p>
            <a:endParaRPr lang="hy-AM" dirty="0"/>
          </a:p>
          <a:p>
            <a:endParaRPr lang="hy-AM" dirty="0"/>
          </a:p>
          <a:p>
            <a:endParaRPr lang="hy-AM" dirty="0"/>
          </a:p>
          <a:p>
            <a:endParaRPr lang="hy-AM" dirty="0"/>
          </a:p>
          <a:p>
            <a:r>
              <a:rPr lang="hy-AM" dirty="0"/>
              <a:t>ԹԱ՞Բ</a:t>
            </a:r>
          </a:p>
          <a:p>
            <a:endParaRPr lang="hy-AM" dirty="0"/>
          </a:p>
          <a:p>
            <a:endParaRPr lang="en-US" dirty="0"/>
          </a:p>
        </p:txBody>
      </p:sp>
      <p:pic>
        <p:nvPicPr>
          <p:cNvPr id="4" name="Picture 3">
            <a:extLst>
              <a:ext uri="{FF2B5EF4-FFF2-40B4-BE49-F238E27FC236}">
                <a16:creationId xmlns:a16="http://schemas.microsoft.com/office/drawing/2014/main" id="{613A0A1B-DC53-49A4-85CF-E7667A1B8C35}"/>
              </a:ext>
            </a:extLst>
          </p:cNvPr>
          <p:cNvPicPr>
            <a:picLocks noChangeAspect="1"/>
          </p:cNvPicPr>
          <p:nvPr/>
        </p:nvPicPr>
        <p:blipFill>
          <a:blip r:embed="rId2"/>
          <a:stretch>
            <a:fillRect/>
          </a:stretch>
        </p:blipFill>
        <p:spPr>
          <a:xfrm>
            <a:off x="2553101" y="2804862"/>
            <a:ext cx="5855468" cy="852738"/>
          </a:xfrm>
          <a:prstGeom prst="rect">
            <a:avLst/>
          </a:prstGeom>
        </p:spPr>
      </p:pic>
    </p:spTree>
    <p:extLst>
      <p:ext uri="{BB962C8B-B14F-4D97-AF65-F5344CB8AC3E}">
        <p14:creationId xmlns:p14="http://schemas.microsoft.com/office/powerpoint/2010/main" val="263493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DC99-BB33-403C-8CEF-BC6F03D29F74}"/>
              </a:ext>
            </a:extLst>
          </p:cNvPr>
          <p:cNvSpPr>
            <a:spLocks noGrp="1"/>
          </p:cNvSpPr>
          <p:nvPr>
            <p:ph type="title"/>
          </p:nvPr>
        </p:nvSpPr>
        <p:spPr/>
        <p:txBody>
          <a:bodyPr/>
          <a:lstStyle/>
          <a:p>
            <a:r>
              <a:rPr lang="en-US" dirty="0"/>
              <a:t>Conditional Logic</a:t>
            </a:r>
            <a:br>
              <a:rPr lang="en-US" dirty="0"/>
            </a:br>
            <a:endParaRPr lang="en-US" dirty="0"/>
          </a:p>
        </p:txBody>
      </p:sp>
      <p:sp>
        <p:nvSpPr>
          <p:cNvPr id="3" name="Content Placeholder 2">
            <a:extLst>
              <a:ext uri="{FF2B5EF4-FFF2-40B4-BE49-F238E27FC236}">
                <a16:creationId xmlns:a16="http://schemas.microsoft.com/office/drawing/2014/main" id="{B1404923-BA89-4E1B-991A-FF5FCD1475C2}"/>
              </a:ext>
            </a:extLst>
          </p:cNvPr>
          <p:cNvSpPr>
            <a:spLocks noGrp="1"/>
          </p:cNvSpPr>
          <p:nvPr>
            <p:ph idx="1"/>
          </p:nvPr>
        </p:nvSpPr>
        <p:spPr/>
        <p:txBody>
          <a:bodyPr>
            <a:normAutofit fontScale="92500" lnSpcReduction="20000"/>
          </a:bodyPr>
          <a:lstStyle/>
          <a:p>
            <a:r>
              <a:rPr lang="en-US" dirty="0"/>
              <a:t>If</a:t>
            </a:r>
          </a:p>
          <a:p>
            <a:r>
              <a:rPr lang="en-US" dirty="0"/>
              <a:t>Else</a:t>
            </a:r>
          </a:p>
          <a:p>
            <a:r>
              <a:rPr lang="en-US" dirty="0"/>
              <a:t>Else If</a:t>
            </a:r>
          </a:p>
          <a:p>
            <a:endParaRPr lang="en-US" dirty="0"/>
          </a:p>
          <a:p>
            <a:r>
              <a:rPr lang="en-US" dirty="0"/>
              <a:t>If condition Then statement Else End If</a:t>
            </a:r>
          </a:p>
          <a:p>
            <a:pPr marL="0" indent="0">
              <a:buNone/>
            </a:pPr>
            <a:endParaRPr lang="en-US" dirty="0"/>
          </a:p>
          <a:p>
            <a:r>
              <a:rPr lang="en-US" dirty="0"/>
              <a:t>If condition1 Then statement1</a:t>
            </a:r>
          </a:p>
          <a:p>
            <a:r>
              <a:rPr lang="en-US" dirty="0"/>
              <a:t> Elseif condition2 Then statement2 </a:t>
            </a:r>
          </a:p>
          <a:p>
            <a:r>
              <a:rPr lang="en-US" dirty="0"/>
              <a:t>Else statements</a:t>
            </a:r>
          </a:p>
          <a:p>
            <a:r>
              <a:rPr lang="en-US" dirty="0"/>
              <a:t> End If</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65431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33FA9D-F0B4-469A-8315-31A386F7B49E}"/>
              </a:ext>
            </a:extLst>
          </p:cNvPr>
          <p:cNvPicPr>
            <a:picLocks noChangeAspect="1"/>
          </p:cNvPicPr>
          <p:nvPr/>
        </p:nvPicPr>
        <p:blipFill>
          <a:blip r:embed="rId2"/>
          <a:stretch>
            <a:fillRect/>
          </a:stretch>
        </p:blipFill>
        <p:spPr>
          <a:xfrm>
            <a:off x="850232" y="372917"/>
            <a:ext cx="6079957" cy="6259741"/>
          </a:xfrm>
          <a:prstGeom prst="rect">
            <a:avLst/>
          </a:prstGeom>
        </p:spPr>
      </p:pic>
    </p:spTree>
    <p:extLst>
      <p:ext uri="{BB962C8B-B14F-4D97-AF65-F5344CB8AC3E}">
        <p14:creationId xmlns:p14="http://schemas.microsoft.com/office/powerpoint/2010/main" val="1659408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897-52EF-4720-ABD7-7DAC19EF6047}"/>
              </a:ext>
            </a:extLst>
          </p:cNvPr>
          <p:cNvSpPr>
            <a:spLocks noGrp="1"/>
          </p:cNvSpPr>
          <p:nvPr>
            <p:ph type="title"/>
          </p:nvPr>
        </p:nvSpPr>
        <p:spPr/>
        <p:txBody>
          <a:bodyPr/>
          <a:lstStyle/>
          <a:p>
            <a:r>
              <a:rPr lang="hy-AM" dirty="0"/>
              <a:t>Խնդիր 5</a:t>
            </a:r>
            <a:endParaRPr lang="en-US" dirty="0"/>
          </a:p>
        </p:txBody>
      </p:sp>
      <p:sp>
        <p:nvSpPr>
          <p:cNvPr id="3" name="Content Placeholder 2">
            <a:extLst>
              <a:ext uri="{FF2B5EF4-FFF2-40B4-BE49-F238E27FC236}">
                <a16:creationId xmlns:a16="http://schemas.microsoft.com/office/drawing/2014/main" id="{BCB6EC93-4F12-40AC-B9CA-C4C7600DED90}"/>
              </a:ext>
            </a:extLst>
          </p:cNvPr>
          <p:cNvSpPr>
            <a:spLocks noGrp="1"/>
          </p:cNvSpPr>
          <p:nvPr>
            <p:ph idx="1"/>
          </p:nvPr>
        </p:nvSpPr>
        <p:spPr/>
        <p:txBody>
          <a:bodyPr/>
          <a:lstStyle/>
          <a:p>
            <a:r>
              <a:rPr lang="hy-AM" dirty="0"/>
              <a:t>Պարզել արդյոք ներմուծած (</a:t>
            </a:r>
            <a:r>
              <a:rPr lang="en-US" dirty="0" err="1"/>
              <a:t>x,y</a:t>
            </a:r>
            <a:r>
              <a:rPr lang="en-US" dirty="0"/>
              <a:t>) </a:t>
            </a:r>
            <a:r>
              <a:rPr lang="hy-AM" dirty="0"/>
              <a:t>կոորդինատով կետերը ընկնում են </a:t>
            </a:r>
            <a:r>
              <a:rPr lang="en-US" dirty="0"/>
              <a:t>r </a:t>
            </a:r>
            <a:r>
              <a:rPr lang="hy-AM" dirty="0"/>
              <a:t>շառավղով շրջանագծի մեջ թե չէ։</a:t>
            </a:r>
          </a:p>
          <a:p>
            <a:r>
              <a:rPr lang="hy-AM" dirty="0"/>
              <a:t>Շառավղի կենտրոնը կոորդինատների սկզբնակետն է։</a:t>
            </a:r>
            <a:endParaRPr lang="en-US" dirty="0"/>
          </a:p>
        </p:txBody>
      </p:sp>
    </p:spTree>
    <p:extLst>
      <p:ext uri="{BB962C8B-B14F-4D97-AF65-F5344CB8AC3E}">
        <p14:creationId xmlns:p14="http://schemas.microsoft.com/office/powerpoint/2010/main" val="173194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9EC963-91CE-4C52-B2DD-39982143995F}"/>
              </a:ext>
            </a:extLst>
          </p:cNvPr>
          <p:cNvPicPr>
            <a:picLocks noGrp="1" noChangeAspect="1"/>
          </p:cNvPicPr>
          <p:nvPr>
            <p:ph idx="1"/>
          </p:nvPr>
        </p:nvPicPr>
        <p:blipFill>
          <a:blip r:embed="rId2"/>
          <a:stretch>
            <a:fillRect/>
          </a:stretch>
        </p:blipFill>
        <p:spPr>
          <a:xfrm>
            <a:off x="978067" y="222447"/>
            <a:ext cx="5117933" cy="5761802"/>
          </a:xfrm>
          <a:prstGeom prst="rect">
            <a:avLst/>
          </a:prstGeom>
        </p:spPr>
      </p:pic>
    </p:spTree>
    <p:extLst>
      <p:ext uri="{BB962C8B-B14F-4D97-AF65-F5344CB8AC3E}">
        <p14:creationId xmlns:p14="http://schemas.microsoft.com/office/powerpoint/2010/main" val="3424287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EB4C-28B3-48DA-99B5-22736F89256D}"/>
              </a:ext>
            </a:extLst>
          </p:cNvPr>
          <p:cNvSpPr>
            <a:spLocks noGrp="1"/>
          </p:cNvSpPr>
          <p:nvPr>
            <p:ph type="title"/>
          </p:nvPr>
        </p:nvSpPr>
        <p:spPr/>
        <p:txBody>
          <a:bodyPr/>
          <a:lstStyle/>
          <a:p>
            <a:r>
              <a:rPr lang="hy-AM" dirty="0"/>
              <a:t>Խնդիր 6 </a:t>
            </a:r>
            <a:r>
              <a:rPr lang="en-US" dirty="0"/>
              <a:t>Select Case</a:t>
            </a:r>
          </a:p>
        </p:txBody>
      </p:sp>
      <p:sp>
        <p:nvSpPr>
          <p:cNvPr id="3" name="Content Placeholder 2">
            <a:extLst>
              <a:ext uri="{FF2B5EF4-FFF2-40B4-BE49-F238E27FC236}">
                <a16:creationId xmlns:a16="http://schemas.microsoft.com/office/drawing/2014/main" id="{7F110793-732B-42D3-9D76-1D42788F47F4}"/>
              </a:ext>
            </a:extLst>
          </p:cNvPr>
          <p:cNvSpPr>
            <a:spLocks noGrp="1"/>
          </p:cNvSpPr>
          <p:nvPr>
            <p:ph idx="1"/>
          </p:nvPr>
        </p:nvSpPr>
        <p:spPr/>
        <p:txBody>
          <a:bodyPr/>
          <a:lstStyle/>
          <a:p>
            <a:r>
              <a:rPr lang="hy-AM" dirty="0"/>
              <a:t>Պարզել ներմուծված թվի նշանը</a:t>
            </a:r>
            <a:endParaRPr lang="en-US" dirty="0"/>
          </a:p>
        </p:txBody>
      </p:sp>
    </p:spTree>
    <p:extLst>
      <p:ext uri="{BB962C8B-B14F-4D97-AF65-F5344CB8AC3E}">
        <p14:creationId xmlns:p14="http://schemas.microsoft.com/office/powerpoint/2010/main" val="1914517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E3F6C-4509-42D8-B82A-383AF31ABDDC}"/>
              </a:ext>
            </a:extLst>
          </p:cNvPr>
          <p:cNvPicPr>
            <a:picLocks noChangeAspect="1"/>
          </p:cNvPicPr>
          <p:nvPr/>
        </p:nvPicPr>
        <p:blipFill>
          <a:blip r:embed="rId2"/>
          <a:stretch>
            <a:fillRect/>
          </a:stretch>
        </p:blipFill>
        <p:spPr>
          <a:xfrm>
            <a:off x="962526" y="946833"/>
            <a:ext cx="6597316" cy="4625292"/>
          </a:xfrm>
          <a:prstGeom prst="rect">
            <a:avLst/>
          </a:prstGeom>
        </p:spPr>
      </p:pic>
    </p:spTree>
    <p:extLst>
      <p:ext uri="{BB962C8B-B14F-4D97-AF65-F5344CB8AC3E}">
        <p14:creationId xmlns:p14="http://schemas.microsoft.com/office/powerpoint/2010/main" val="2371395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6C93-6F2C-4702-BE02-6E6880E898A4}"/>
              </a:ext>
            </a:extLst>
          </p:cNvPr>
          <p:cNvSpPr>
            <a:spLocks noGrp="1"/>
          </p:cNvSpPr>
          <p:nvPr>
            <p:ph type="title"/>
          </p:nvPr>
        </p:nvSpPr>
        <p:spPr/>
        <p:txBody>
          <a:bodyPr/>
          <a:lstStyle/>
          <a:p>
            <a:r>
              <a:rPr lang="hy-AM" dirty="0"/>
              <a:t>Խնդիր 7 </a:t>
            </a:r>
            <a:r>
              <a:rPr lang="en-US" dirty="0"/>
              <a:t>For Next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48645A-437A-4755-938D-EA22872BD102}"/>
                  </a:ext>
                </a:extLst>
              </p:cNvPr>
              <p:cNvSpPr>
                <a:spLocks noGrp="1"/>
              </p:cNvSpPr>
              <p:nvPr>
                <p:ph idx="1"/>
              </p:nvPr>
            </p:nvSpPr>
            <p:spPr/>
            <p:txBody>
              <a:bodyPr/>
              <a:lstStyle/>
              <a:p>
                <a:r>
                  <a:rPr lang="hy-AM" dirty="0"/>
                  <a:t>Հաշվել հետևյալ ֆունկցիայի արժեքը </a:t>
                </a:r>
                <a:r>
                  <a:rPr lang="en-US" dirty="0"/>
                  <a:t>[</a:t>
                </a:r>
                <a:r>
                  <a:rPr lang="en-US" dirty="0" err="1"/>
                  <a:t>a,b</a:t>
                </a:r>
                <a:r>
                  <a:rPr lang="en-US" dirty="0"/>
                  <a:t>]</a:t>
                </a:r>
                <a:r>
                  <a:rPr lang="hy-AM" dirty="0"/>
                  <a:t> միջակայքում, դրական քայով․</a:t>
                </a:r>
              </a:p>
              <a:p>
                <a:endParaRPr lang="hy-AM" dirty="0"/>
              </a:p>
              <a:p>
                <a:r>
                  <a:rPr lang="en-US" dirty="0"/>
                  <a:t> </a:t>
                </a:r>
                <a14:m>
                  <m:oMath xmlns:m="http://schemas.openxmlformats.org/officeDocument/2006/math">
                    <m:r>
                      <a:rPr lang="en-US" i="1" dirty="0" smtClean="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func>
                                <m:funcPr>
                                  <m:ctrlPr>
                                    <a:rPr lang="en-US" b="0" i="1" dirty="0" smtClean="0">
                                      <a:latin typeface="Cambria Math" panose="02040503050406030204" pitchFamily="18" charset="0"/>
                                    </a:rPr>
                                  </m:ctrlPr>
                                </m:funcPr>
                                <m:fName>
                                  <m:r>
                                    <m:rPr>
                                      <m:sty m:val="p"/>
                                      <m:brk m:alnAt="7"/>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r>
                                        <m:rPr>
                                          <m:brk m:alnAt="7"/>
                                        </m:rPr>
                                        <a:rPr lang="en-US" b="0" i="1" dirty="0" smtClean="0">
                                          <a:latin typeface="Cambria Math" panose="02040503050406030204" pitchFamily="18" charset="0"/>
                                        </a:rPr>
                                        <m:t>𝑥</m:t>
                                      </m:r>
                                    </m:e>
                                  </m:d>
                                </m:e>
                              </m:func>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&lt;0</m:t>
                              </m:r>
                            </m:e>
                          </m:mr>
                          <m:mr>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func>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&gt;0</m:t>
                              </m:r>
                            </m:e>
                          </m:mr>
                        </m:m>
                        <m:m>
                          <m:mPr>
                            <m:plcHide m:val="on"/>
                            <m:mcs>
                              <m:mc>
                                <m:mcPr>
                                  <m:count m:val="1"/>
                                  <m:mcJc m:val="center"/>
                                </m:mcPr>
                              </m:mc>
                            </m:mcs>
                            <m:ctrlPr>
                              <a:rPr lang="en-US" i="1" dirty="0">
                                <a:latin typeface="Cambria Math" panose="02040503050406030204" pitchFamily="18" charset="0"/>
                              </a:rPr>
                            </m:ctrlPr>
                          </m:mPr>
                          <m:mr>
                            <m:e/>
                          </m:mr>
                        </m:m>
                      </m:e>
                    </m:d>
                  </m:oMath>
                </a14:m>
                <a:endParaRPr lang="en-US" dirty="0"/>
              </a:p>
            </p:txBody>
          </p:sp>
        </mc:Choice>
        <mc:Fallback>
          <p:sp>
            <p:nvSpPr>
              <p:cNvPr id="3" name="Content Placeholder 2">
                <a:extLst>
                  <a:ext uri="{FF2B5EF4-FFF2-40B4-BE49-F238E27FC236}">
                    <a16:creationId xmlns:a16="http://schemas.microsoft.com/office/drawing/2014/main" id="{E848645A-437A-4755-938D-EA22872BD102}"/>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2149674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17DAC2-6B2D-43DC-BDA6-E96CDA23A8C5}"/>
              </a:ext>
            </a:extLst>
          </p:cNvPr>
          <p:cNvPicPr>
            <a:picLocks noChangeAspect="1"/>
          </p:cNvPicPr>
          <p:nvPr/>
        </p:nvPicPr>
        <p:blipFill>
          <a:blip r:embed="rId2"/>
          <a:stretch>
            <a:fillRect/>
          </a:stretch>
        </p:blipFill>
        <p:spPr>
          <a:xfrm>
            <a:off x="829678" y="275439"/>
            <a:ext cx="5827796" cy="6511303"/>
          </a:xfrm>
          <a:prstGeom prst="rect">
            <a:avLst/>
          </a:prstGeom>
        </p:spPr>
      </p:pic>
    </p:spTree>
    <p:extLst>
      <p:ext uri="{BB962C8B-B14F-4D97-AF65-F5344CB8AC3E}">
        <p14:creationId xmlns:p14="http://schemas.microsoft.com/office/powerpoint/2010/main" val="2620507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8023-8278-4C17-BBDD-0895A35C39E5}"/>
              </a:ext>
            </a:extLst>
          </p:cNvPr>
          <p:cNvSpPr>
            <a:spLocks noGrp="1"/>
          </p:cNvSpPr>
          <p:nvPr>
            <p:ph type="title"/>
          </p:nvPr>
        </p:nvSpPr>
        <p:spPr/>
        <p:txBody>
          <a:bodyPr/>
          <a:lstStyle/>
          <a:p>
            <a:r>
              <a:rPr lang="hy-AM" dirty="0"/>
              <a:t>Խնդիր </a:t>
            </a:r>
            <a:r>
              <a:rPr lang="en-US" dirty="0"/>
              <a:t>8</a:t>
            </a:r>
            <a:r>
              <a:rPr lang="hy-AM" dirty="0"/>
              <a:t> </a:t>
            </a:r>
            <a:r>
              <a:rPr lang="en-US" dirty="0"/>
              <a:t>For Next + Arrays + IF</a:t>
            </a:r>
          </a:p>
        </p:txBody>
      </p:sp>
      <p:sp>
        <p:nvSpPr>
          <p:cNvPr id="3" name="Content Placeholder 2">
            <a:extLst>
              <a:ext uri="{FF2B5EF4-FFF2-40B4-BE49-F238E27FC236}">
                <a16:creationId xmlns:a16="http://schemas.microsoft.com/office/drawing/2014/main" id="{D2A5C62C-63B5-4B51-B702-1AA81C465066}"/>
              </a:ext>
            </a:extLst>
          </p:cNvPr>
          <p:cNvSpPr>
            <a:spLocks noGrp="1"/>
          </p:cNvSpPr>
          <p:nvPr>
            <p:ph idx="1"/>
          </p:nvPr>
        </p:nvSpPr>
        <p:spPr/>
        <p:txBody>
          <a:bodyPr/>
          <a:lstStyle/>
          <a:p>
            <a:r>
              <a:rPr lang="hy-AM" dirty="0"/>
              <a:t>Գտնել </a:t>
            </a:r>
            <a:r>
              <a:rPr lang="en-US" dirty="0" err="1"/>
              <a:t>mxn</a:t>
            </a:r>
            <a:r>
              <a:rPr lang="en-US" dirty="0"/>
              <a:t>  </a:t>
            </a:r>
            <a:r>
              <a:rPr lang="hy-AM" dirty="0"/>
              <a:t>չափանի իրական մատրիցի ոչ բացասական թվերի քանակը</a:t>
            </a:r>
            <a:endParaRPr lang="en-US" dirty="0"/>
          </a:p>
        </p:txBody>
      </p:sp>
    </p:spTree>
    <p:extLst>
      <p:ext uri="{BB962C8B-B14F-4D97-AF65-F5344CB8AC3E}">
        <p14:creationId xmlns:p14="http://schemas.microsoft.com/office/powerpoint/2010/main" val="2650928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DC5DAE-99A5-4DAC-A2FE-B3B2A1E9E2AB}"/>
              </a:ext>
            </a:extLst>
          </p:cNvPr>
          <p:cNvPicPr>
            <a:picLocks noChangeAspect="1"/>
          </p:cNvPicPr>
          <p:nvPr/>
        </p:nvPicPr>
        <p:blipFill>
          <a:blip r:embed="rId2"/>
          <a:stretch>
            <a:fillRect/>
          </a:stretch>
        </p:blipFill>
        <p:spPr>
          <a:xfrm>
            <a:off x="713911" y="589856"/>
            <a:ext cx="7275991" cy="5509565"/>
          </a:xfrm>
          <a:prstGeom prst="rect">
            <a:avLst/>
          </a:prstGeom>
        </p:spPr>
      </p:pic>
    </p:spTree>
    <p:extLst>
      <p:ext uri="{BB962C8B-B14F-4D97-AF65-F5344CB8AC3E}">
        <p14:creationId xmlns:p14="http://schemas.microsoft.com/office/powerpoint/2010/main" val="3332237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hy-AM" dirty="0"/>
              <a:t>Խնդիր </a:t>
            </a:r>
            <a:r>
              <a:rPr lang="en-US" dirty="0"/>
              <a:t>9 For each Next</a:t>
            </a:r>
            <a:br>
              <a:rPr lang="hy-AM" dirty="0"/>
            </a:br>
            <a:endParaRPr lang="en-US" dirty="0"/>
          </a:p>
        </p:txBody>
      </p:sp>
      <p:sp>
        <p:nvSpPr>
          <p:cNvPr id="3" name="Content Placeholder 2">
            <a:extLst>
              <a:ext uri="{FF2B5EF4-FFF2-40B4-BE49-F238E27FC236}">
                <a16:creationId xmlns:a16="http://schemas.microsoft.com/office/drawing/2014/main" id="{723BA1BF-24D5-402A-8403-4D7A7D71BC81}"/>
              </a:ext>
            </a:extLst>
          </p:cNvPr>
          <p:cNvSpPr>
            <a:spLocks noGrp="1"/>
          </p:cNvSpPr>
          <p:nvPr>
            <p:ph idx="1"/>
          </p:nvPr>
        </p:nvSpPr>
        <p:spPr/>
        <p:txBody>
          <a:bodyPr/>
          <a:lstStyle/>
          <a:p>
            <a:r>
              <a:rPr lang="hy-AM" dirty="0"/>
              <a:t>Ունենք հետևյալ վեկտորը՝ </a:t>
            </a:r>
            <a:r>
              <a:rPr lang="en-US" dirty="0" err="1"/>
              <a:t>vec</a:t>
            </a:r>
            <a:r>
              <a:rPr lang="en-US" dirty="0"/>
              <a:t> = (5,15,115,200,8,9,11)</a:t>
            </a:r>
            <a:r>
              <a:rPr lang="hy-AM" dirty="0"/>
              <a:t>։ Հաշվել զանգվածի այն տարրերի քանակը, որոնք բազմապատիկ են 5-ին</a:t>
            </a:r>
            <a:r>
              <a:rPr lang="en-US" dirty="0"/>
              <a:t>:</a:t>
            </a:r>
          </a:p>
        </p:txBody>
      </p:sp>
    </p:spTree>
    <p:extLst>
      <p:ext uri="{BB962C8B-B14F-4D97-AF65-F5344CB8AC3E}">
        <p14:creationId xmlns:p14="http://schemas.microsoft.com/office/powerpoint/2010/main" val="182494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2C4D91-DAC9-4C74-8A25-B7184034247C}"/>
              </a:ext>
            </a:extLst>
          </p:cNvPr>
          <p:cNvPicPr>
            <a:picLocks noGrp="1" noChangeAspect="1"/>
          </p:cNvPicPr>
          <p:nvPr>
            <p:ph idx="1"/>
          </p:nvPr>
        </p:nvPicPr>
        <p:blipFill>
          <a:blip r:embed="rId2"/>
          <a:stretch>
            <a:fillRect/>
          </a:stretch>
        </p:blipFill>
        <p:spPr>
          <a:xfrm>
            <a:off x="1322813" y="754603"/>
            <a:ext cx="3798623" cy="4782529"/>
          </a:xfrm>
          <a:prstGeom prst="rect">
            <a:avLst/>
          </a:prstGeom>
        </p:spPr>
      </p:pic>
      <p:pic>
        <p:nvPicPr>
          <p:cNvPr id="5" name="Picture 4">
            <a:extLst>
              <a:ext uri="{FF2B5EF4-FFF2-40B4-BE49-F238E27FC236}">
                <a16:creationId xmlns:a16="http://schemas.microsoft.com/office/drawing/2014/main" id="{2262DB7A-544F-4B41-81CA-A857B6700EC2}"/>
              </a:ext>
            </a:extLst>
          </p:cNvPr>
          <p:cNvPicPr>
            <a:picLocks noChangeAspect="1"/>
          </p:cNvPicPr>
          <p:nvPr/>
        </p:nvPicPr>
        <p:blipFill>
          <a:blip r:embed="rId3"/>
          <a:stretch>
            <a:fillRect/>
          </a:stretch>
        </p:blipFill>
        <p:spPr>
          <a:xfrm>
            <a:off x="6623487" y="754603"/>
            <a:ext cx="3562120" cy="4865335"/>
          </a:xfrm>
          <a:prstGeom prst="rect">
            <a:avLst/>
          </a:prstGeom>
        </p:spPr>
      </p:pic>
    </p:spTree>
    <p:extLst>
      <p:ext uri="{BB962C8B-B14F-4D97-AF65-F5344CB8AC3E}">
        <p14:creationId xmlns:p14="http://schemas.microsoft.com/office/powerpoint/2010/main" val="223003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4FA4BF-8B24-4FDC-97A3-EA921D486E08}"/>
              </a:ext>
            </a:extLst>
          </p:cNvPr>
          <p:cNvPicPr>
            <a:picLocks noChangeAspect="1"/>
          </p:cNvPicPr>
          <p:nvPr/>
        </p:nvPicPr>
        <p:blipFill>
          <a:blip r:embed="rId2"/>
          <a:stretch>
            <a:fillRect/>
          </a:stretch>
        </p:blipFill>
        <p:spPr>
          <a:xfrm>
            <a:off x="736847" y="843296"/>
            <a:ext cx="7143817" cy="4989333"/>
          </a:xfrm>
          <a:prstGeom prst="rect">
            <a:avLst/>
          </a:prstGeom>
        </p:spPr>
      </p:pic>
    </p:spTree>
    <p:extLst>
      <p:ext uri="{BB962C8B-B14F-4D97-AF65-F5344CB8AC3E}">
        <p14:creationId xmlns:p14="http://schemas.microsoft.com/office/powerpoint/2010/main" val="4241814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0B96-0829-43F4-BF69-EDDA8E9892DE}"/>
              </a:ext>
            </a:extLst>
          </p:cNvPr>
          <p:cNvSpPr>
            <a:spLocks noGrp="1"/>
          </p:cNvSpPr>
          <p:nvPr>
            <p:ph type="title"/>
          </p:nvPr>
        </p:nvSpPr>
        <p:spPr/>
        <p:txBody>
          <a:bodyPr>
            <a:normAutofit fontScale="90000"/>
          </a:bodyPr>
          <a:lstStyle/>
          <a:p>
            <a:r>
              <a:rPr lang="hy-AM" sz="2200" dirty="0"/>
              <a:t>Հաշվել հետևյալ արտահայտությունների արժեքը. </a:t>
            </a:r>
            <a:br>
              <a:rPr lang="en-US" dirty="0"/>
            </a:br>
            <a:br>
              <a:rPr lang="en-US" dirty="0"/>
            </a:br>
            <a:endParaRPr lang="en-US" dirty="0"/>
          </a:p>
        </p:txBody>
      </p:sp>
      <p:pic>
        <p:nvPicPr>
          <p:cNvPr id="5" name="Picture 4">
            <a:extLst>
              <a:ext uri="{FF2B5EF4-FFF2-40B4-BE49-F238E27FC236}">
                <a16:creationId xmlns:a16="http://schemas.microsoft.com/office/drawing/2014/main" id="{488C7A27-0CD0-4EF9-B374-9D645ACB6004}"/>
              </a:ext>
            </a:extLst>
          </p:cNvPr>
          <p:cNvPicPr>
            <a:picLocks noChangeAspect="1"/>
          </p:cNvPicPr>
          <p:nvPr/>
        </p:nvPicPr>
        <p:blipFill>
          <a:blip r:embed="rId2"/>
          <a:stretch>
            <a:fillRect/>
          </a:stretch>
        </p:blipFill>
        <p:spPr>
          <a:xfrm>
            <a:off x="1013209" y="2291502"/>
            <a:ext cx="9669521" cy="1596917"/>
          </a:xfrm>
          <a:prstGeom prst="rect">
            <a:avLst/>
          </a:prstGeom>
        </p:spPr>
      </p:pic>
    </p:spTree>
    <p:extLst>
      <p:ext uri="{BB962C8B-B14F-4D97-AF65-F5344CB8AC3E}">
        <p14:creationId xmlns:p14="http://schemas.microsoft.com/office/powerpoint/2010/main" val="2503079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D7627E-6D10-4F66-AA37-D2232C9A9D53}"/>
              </a:ext>
            </a:extLst>
          </p:cNvPr>
          <p:cNvPicPr>
            <a:picLocks noGrp="1" noChangeAspect="1"/>
          </p:cNvPicPr>
          <p:nvPr>
            <p:ph idx="1"/>
          </p:nvPr>
        </p:nvPicPr>
        <p:blipFill>
          <a:blip r:embed="rId2"/>
          <a:stretch>
            <a:fillRect/>
          </a:stretch>
        </p:blipFill>
        <p:spPr>
          <a:xfrm>
            <a:off x="634800" y="809494"/>
            <a:ext cx="4352925" cy="2228850"/>
          </a:xfrm>
          <a:prstGeom prst="rect">
            <a:avLst/>
          </a:prstGeom>
        </p:spPr>
      </p:pic>
    </p:spTree>
    <p:extLst>
      <p:ext uri="{BB962C8B-B14F-4D97-AF65-F5344CB8AC3E}">
        <p14:creationId xmlns:p14="http://schemas.microsoft.com/office/powerpoint/2010/main" val="260726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9816-23B5-49FC-87A4-6DF77AA05157}"/>
              </a:ext>
            </a:extLst>
          </p:cNvPr>
          <p:cNvSpPr>
            <a:spLocks noGrp="1"/>
          </p:cNvSpPr>
          <p:nvPr>
            <p:ph type="title"/>
          </p:nvPr>
        </p:nvSpPr>
        <p:spPr/>
        <p:txBody>
          <a:bodyPr>
            <a:normAutofit fontScale="90000"/>
          </a:bodyPr>
          <a:lstStyle/>
          <a:p>
            <a:r>
              <a:rPr lang="hy-AM" dirty="0"/>
              <a:t>.     </a:t>
            </a:r>
            <a:r>
              <a:rPr lang="hy-AM" sz="2700" dirty="0"/>
              <a:t>Ի՞նչ կարտածվի տրված ծրագրի աշխատանքի արդյունքում. </a:t>
            </a:r>
            <a:br>
              <a:rPr lang="en-US" dirty="0"/>
            </a:br>
            <a:endParaRPr lang="en-US" dirty="0"/>
          </a:p>
        </p:txBody>
      </p:sp>
      <p:pic>
        <p:nvPicPr>
          <p:cNvPr id="4" name="Content Placeholder 3">
            <a:extLst>
              <a:ext uri="{FF2B5EF4-FFF2-40B4-BE49-F238E27FC236}">
                <a16:creationId xmlns:a16="http://schemas.microsoft.com/office/drawing/2014/main" id="{50801544-15F0-489D-BC17-210720E15BCB}"/>
              </a:ext>
            </a:extLst>
          </p:cNvPr>
          <p:cNvPicPr>
            <a:picLocks noGrp="1" noChangeAspect="1"/>
          </p:cNvPicPr>
          <p:nvPr>
            <p:ph idx="1"/>
          </p:nvPr>
        </p:nvPicPr>
        <p:blipFill>
          <a:blip r:embed="rId2"/>
          <a:stretch>
            <a:fillRect/>
          </a:stretch>
        </p:blipFill>
        <p:spPr>
          <a:xfrm>
            <a:off x="331906" y="2512382"/>
            <a:ext cx="8916869" cy="2303300"/>
          </a:xfrm>
          <a:prstGeom prst="rect">
            <a:avLst/>
          </a:prstGeom>
        </p:spPr>
      </p:pic>
    </p:spTree>
    <p:extLst>
      <p:ext uri="{BB962C8B-B14F-4D97-AF65-F5344CB8AC3E}">
        <p14:creationId xmlns:p14="http://schemas.microsoft.com/office/powerpoint/2010/main" val="121951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4830-03A7-4F2A-8E9D-1CD92425EFF0}"/>
              </a:ext>
            </a:extLst>
          </p:cNvPr>
          <p:cNvSpPr>
            <a:spLocks noGrp="1"/>
          </p:cNvSpPr>
          <p:nvPr>
            <p:ph type="title"/>
          </p:nvPr>
        </p:nvSpPr>
        <p:spPr>
          <a:xfrm>
            <a:off x="65843" y="126594"/>
            <a:ext cx="10515600" cy="1325563"/>
          </a:xfrm>
        </p:spPr>
        <p:txBody>
          <a:bodyPr/>
          <a:lstStyle/>
          <a:p>
            <a:r>
              <a:rPr lang="en-US" dirty="0"/>
              <a:t>Conditional operators</a:t>
            </a:r>
          </a:p>
        </p:txBody>
      </p:sp>
      <p:sp>
        <p:nvSpPr>
          <p:cNvPr id="3" name="Content Placeholder 2">
            <a:extLst>
              <a:ext uri="{FF2B5EF4-FFF2-40B4-BE49-F238E27FC236}">
                <a16:creationId xmlns:a16="http://schemas.microsoft.com/office/drawing/2014/main" id="{684AF3D2-00C5-4761-8DAE-3E226DB73E0E}"/>
              </a:ext>
            </a:extLst>
          </p:cNvPr>
          <p:cNvSpPr>
            <a:spLocks noGrp="1"/>
          </p:cNvSpPr>
          <p:nvPr>
            <p:ph idx="1"/>
          </p:nvPr>
        </p:nvSpPr>
        <p:spPr>
          <a:xfrm>
            <a:off x="65843" y="1539944"/>
            <a:ext cx="11567160" cy="4351338"/>
          </a:xfrm>
        </p:spPr>
        <p:txBody>
          <a:bodyPr/>
          <a:lstStyle/>
          <a:p>
            <a:r>
              <a:rPr lang="en-US" dirty="0"/>
              <a:t>=, &lt;, &gt;, &lt;&gt;, &gt;=, &lt;=, Is, Like</a:t>
            </a:r>
          </a:p>
          <a:p>
            <a:r>
              <a:rPr lang="en-US" dirty="0"/>
              <a:t>(Logical operators Not, And, Or, </a:t>
            </a:r>
            <a:r>
              <a:rPr lang="en-US" dirty="0" err="1"/>
              <a:t>Xor</a:t>
            </a:r>
            <a:r>
              <a:rPr lang="en-US" dirty="0"/>
              <a:t> (or A, or B))</a:t>
            </a:r>
          </a:p>
          <a:p>
            <a:r>
              <a:rPr lang="en-US" dirty="0"/>
              <a:t>(Assign operators =, Let, Set)</a:t>
            </a:r>
          </a:p>
          <a:p>
            <a:r>
              <a:rPr lang="en-US" dirty="0"/>
              <a:t>(Arithmetic operators +, -, *, /, ^, \, mod)</a:t>
            </a:r>
          </a:p>
          <a:p>
            <a:r>
              <a:rPr lang="en-US" dirty="0"/>
              <a:t>(Concatenate &amp;, + “10” &amp; 20 = 1020)</a:t>
            </a:r>
          </a:p>
          <a:p>
            <a:r>
              <a:rPr lang="en-US" dirty="0">
                <a:solidFill>
                  <a:srgbClr val="FF0000"/>
                </a:solidFill>
              </a:rPr>
              <a:t>an ampersand (</a:t>
            </a:r>
            <a:r>
              <a:rPr lang="en-US" b="1" dirty="0">
                <a:solidFill>
                  <a:srgbClr val="FF0000"/>
                </a:solidFill>
              </a:rPr>
              <a:t>&amp;</a:t>
            </a:r>
            <a:r>
              <a:rPr lang="en-US" dirty="0">
                <a:solidFill>
                  <a:srgbClr val="FF0000"/>
                </a:solidFill>
              </a:rPr>
              <a:t>) symbol</a:t>
            </a:r>
          </a:p>
          <a:p>
            <a:r>
              <a:rPr lang="en-US" dirty="0"/>
              <a:t>Expand if function(…)</a:t>
            </a:r>
          </a:p>
        </p:txBody>
      </p:sp>
      <p:pic>
        <p:nvPicPr>
          <p:cNvPr id="5" name="Picture 4">
            <a:extLst>
              <a:ext uri="{FF2B5EF4-FFF2-40B4-BE49-F238E27FC236}">
                <a16:creationId xmlns:a16="http://schemas.microsoft.com/office/drawing/2014/main" id="{8C746018-F5F4-48B4-A893-F534BBDBE577}"/>
              </a:ext>
            </a:extLst>
          </p:cNvPr>
          <p:cNvPicPr>
            <a:picLocks noChangeAspect="1"/>
          </p:cNvPicPr>
          <p:nvPr/>
        </p:nvPicPr>
        <p:blipFill>
          <a:blip r:embed="rId2"/>
          <a:stretch>
            <a:fillRect/>
          </a:stretch>
        </p:blipFill>
        <p:spPr>
          <a:xfrm>
            <a:off x="7090840" y="2724177"/>
            <a:ext cx="4964296" cy="3800596"/>
          </a:xfrm>
          <a:prstGeom prst="rect">
            <a:avLst/>
          </a:prstGeom>
        </p:spPr>
      </p:pic>
    </p:spTree>
    <p:extLst>
      <p:ext uri="{BB962C8B-B14F-4D97-AF65-F5344CB8AC3E}">
        <p14:creationId xmlns:p14="http://schemas.microsoft.com/office/powerpoint/2010/main" val="308674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DAAE9A-06F5-4BA7-9EAF-309E4FD8D48D}"/>
              </a:ext>
            </a:extLst>
          </p:cNvPr>
          <p:cNvPicPr>
            <a:picLocks noGrp="1" noChangeAspect="1"/>
          </p:cNvPicPr>
          <p:nvPr>
            <p:ph idx="1"/>
          </p:nvPr>
        </p:nvPicPr>
        <p:blipFill>
          <a:blip r:embed="rId2"/>
          <a:stretch>
            <a:fillRect/>
          </a:stretch>
        </p:blipFill>
        <p:spPr>
          <a:xfrm>
            <a:off x="817171" y="327348"/>
            <a:ext cx="5278829" cy="5913784"/>
          </a:xfrm>
          <a:prstGeom prst="rect">
            <a:avLst/>
          </a:prstGeom>
        </p:spPr>
      </p:pic>
    </p:spTree>
    <p:extLst>
      <p:ext uri="{BB962C8B-B14F-4D97-AF65-F5344CB8AC3E}">
        <p14:creationId xmlns:p14="http://schemas.microsoft.com/office/powerpoint/2010/main" val="65617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330-F115-438F-994A-810C6E8C628A}"/>
              </a:ext>
            </a:extLst>
          </p:cNvPr>
          <p:cNvSpPr>
            <a:spLocks noGrp="1"/>
          </p:cNvSpPr>
          <p:nvPr>
            <p:ph type="title"/>
          </p:nvPr>
        </p:nvSpPr>
        <p:spPr>
          <a:xfrm>
            <a:off x="0" y="76817"/>
            <a:ext cx="10515600" cy="1325563"/>
          </a:xfrm>
        </p:spPr>
        <p:txBody>
          <a:bodyPr/>
          <a:lstStyle/>
          <a:p>
            <a:r>
              <a:rPr lang="en-US" dirty="0"/>
              <a:t>Logical operators</a:t>
            </a:r>
          </a:p>
        </p:txBody>
      </p:sp>
      <p:pic>
        <p:nvPicPr>
          <p:cNvPr id="4" name="Content Placeholder 3">
            <a:extLst>
              <a:ext uri="{FF2B5EF4-FFF2-40B4-BE49-F238E27FC236}">
                <a16:creationId xmlns:a16="http://schemas.microsoft.com/office/drawing/2014/main" id="{BCC55D89-EFB7-41FA-B8E2-774C5BE04F97}"/>
              </a:ext>
            </a:extLst>
          </p:cNvPr>
          <p:cNvPicPr>
            <a:picLocks noGrp="1" noChangeAspect="1"/>
          </p:cNvPicPr>
          <p:nvPr>
            <p:ph idx="1"/>
          </p:nvPr>
        </p:nvPicPr>
        <p:blipFill>
          <a:blip r:embed="rId2"/>
          <a:stretch>
            <a:fillRect/>
          </a:stretch>
        </p:blipFill>
        <p:spPr>
          <a:xfrm>
            <a:off x="4233612" y="348700"/>
            <a:ext cx="5560595" cy="1501361"/>
          </a:xfrm>
          <a:prstGeom prst="rect">
            <a:avLst/>
          </a:prstGeom>
        </p:spPr>
      </p:pic>
      <p:pic>
        <p:nvPicPr>
          <p:cNvPr id="5" name="Picture 4">
            <a:extLst>
              <a:ext uri="{FF2B5EF4-FFF2-40B4-BE49-F238E27FC236}">
                <a16:creationId xmlns:a16="http://schemas.microsoft.com/office/drawing/2014/main" id="{182BB510-4AB7-4390-8C85-9CB9445A449A}"/>
              </a:ext>
            </a:extLst>
          </p:cNvPr>
          <p:cNvPicPr>
            <a:picLocks noChangeAspect="1"/>
          </p:cNvPicPr>
          <p:nvPr/>
        </p:nvPicPr>
        <p:blipFill>
          <a:blip r:embed="rId3"/>
          <a:stretch>
            <a:fillRect/>
          </a:stretch>
        </p:blipFill>
        <p:spPr>
          <a:xfrm>
            <a:off x="155285" y="1402380"/>
            <a:ext cx="2795047" cy="3873836"/>
          </a:xfrm>
          <a:prstGeom prst="rect">
            <a:avLst/>
          </a:prstGeom>
        </p:spPr>
      </p:pic>
      <p:pic>
        <p:nvPicPr>
          <p:cNvPr id="8" name="Picture 7">
            <a:extLst>
              <a:ext uri="{FF2B5EF4-FFF2-40B4-BE49-F238E27FC236}">
                <a16:creationId xmlns:a16="http://schemas.microsoft.com/office/drawing/2014/main" id="{78496B7F-DB93-46A6-B0A3-8F48332B5089}"/>
              </a:ext>
            </a:extLst>
          </p:cNvPr>
          <p:cNvPicPr>
            <a:picLocks noChangeAspect="1"/>
          </p:cNvPicPr>
          <p:nvPr/>
        </p:nvPicPr>
        <p:blipFill>
          <a:blip r:embed="rId4"/>
          <a:stretch>
            <a:fillRect/>
          </a:stretch>
        </p:blipFill>
        <p:spPr>
          <a:xfrm>
            <a:off x="2301352" y="1880554"/>
            <a:ext cx="2785360" cy="3205565"/>
          </a:xfrm>
          <a:prstGeom prst="rect">
            <a:avLst/>
          </a:prstGeom>
        </p:spPr>
      </p:pic>
      <p:pic>
        <p:nvPicPr>
          <p:cNvPr id="9" name="Picture 8">
            <a:extLst>
              <a:ext uri="{FF2B5EF4-FFF2-40B4-BE49-F238E27FC236}">
                <a16:creationId xmlns:a16="http://schemas.microsoft.com/office/drawing/2014/main" id="{3661155F-F8A2-41D1-83B9-8722DD5B2D9D}"/>
              </a:ext>
            </a:extLst>
          </p:cNvPr>
          <p:cNvPicPr>
            <a:picLocks noChangeAspect="1"/>
          </p:cNvPicPr>
          <p:nvPr/>
        </p:nvPicPr>
        <p:blipFill>
          <a:blip r:embed="rId5"/>
          <a:stretch>
            <a:fillRect/>
          </a:stretch>
        </p:blipFill>
        <p:spPr>
          <a:xfrm>
            <a:off x="4835372" y="1949579"/>
            <a:ext cx="3310800" cy="2779437"/>
          </a:xfrm>
          <a:prstGeom prst="rect">
            <a:avLst/>
          </a:prstGeom>
        </p:spPr>
      </p:pic>
      <p:pic>
        <p:nvPicPr>
          <p:cNvPr id="10" name="Picture 9">
            <a:extLst>
              <a:ext uri="{FF2B5EF4-FFF2-40B4-BE49-F238E27FC236}">
                <a16:creationId xmlns:a16="http://schemas.microsoft.com/office/drawing/2014/main" id="{8501416A-60EC-4119-9D98-306923DA9950}"/>
              </a:ext>
            </a:extLst>
          </p:cNvPr>
          <p:cNvPicPr>
            <a:picLocks noChangeAspect="1"/>
          </p:cNvPicPr>
          <p:nvPr/>
        </p:nvPicPr>
        <p:blipFill>
          <a:blip r:embed="rId6"/>
          <a:stretch>
            <a:fillRect/>
          </a:stretch>
        </p:blipFill>
        <p:spPr>
          <a:xfrm>
            <a:off x="8004329" y="1949579"/>
            <a:ext cx="4070996" cy="2622421"/>
          </a:xfrm>
          <a:prstGeom prst="rect">
            <a:avLst/>
          </a:prstGeom>
        </p:spPr>
      </p:pic>
    </p:spTree>
    <p:extLst>
      <p:ext uri="{BB962C8B-B14F-4D97-AF65-F5344CB8AC3E}">
        <p14:creationId xmlns:p14="http://schemas.microsoft.com/office/powerpoint/2010/main" val="2432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25B1-0553-4A55-97FD-AD658DA08402}"/>
              </a:ext>
            </a:extLst>
          </p:cNvPr>
          <p:cNvSpPr>
            <a:spLocks noGrp="1"/>
          </p:cNvSpPr>
          <p:nvPr>
            <p:ph type="title"/>
          </p:nvPr>
        </p:nvSpPr>
        <p:spPr/>
        <p:txBody>
          <a:bodyPr/>
          <a:lstStyle/>
          <a:p>
            <a:r>
              <a:rPr lang="en-US" dirty="0"/>
              <a:t>Nested If (+practice)</a:t>
            </a:r>
          </a:p>
        </p:txBody>
      </p:sp>
      <p:pic>
        <p:nvPicPr>
          <p:cNvPr id="4" name="Content Placeholder 3">
            <a:extLst>
              <a:ext uri="{FF2B5EF4-FFF2-40B4-BE49-F238E27FC236}">
                <a16:creationId xmlns:a16="http://schemas.microsoft.com/office/drawing/2014/main" id="{36B60C8F-0BEA-46E3-A3FC-1790EB77FFCB}"/>
              </a:ext>
            </a:extLst>
          </p:cNvPr>
          <p:cNvPicPr>
            <a:picLocks noGrp="1" noChangeAspect="1"/>
          </p:cNvPicPr>
          <p:nvPr>
            <p:ph idx="1"/>
          </p:nvPr>
        </p:nvPicPr>
        <p:blipFill>
          <a:blip r:embed="rId2"/>
          <a:stretch>
            <a:fillRect/>
          </a:stretch>
        </p:blipFill>
        <p:spPr>
          <a:xfrm>
            <a:off x="838200" y="1497151"/>
            <a:ext cx="3541786" cy="4351338"/>
          </a:xfrm>
          <a:prstGeom prst="rect">
            <a:avLst/>
          </a:prstGeom>
        </p:spPr>
      </p:pic>
      <p:pic>
        <p:nvPicPr>
          <p:cNvPr id="5" name="Picture 4">
            <a:extLst>
              <a:ext uri="{FF2B5EF4-FFF2-40B4-BE49-F238E27FC236}">
                <a16:creationId xmlns:a16="http://schemas.microsoft.com/office/drawing/2014/main" id="{7135871D-4960-4901-B22C-A605DC766F97}"/>
              </a:ext>
            </a:extLst>
          </p:cNvPr>
          <p:cNvPicPr>
            <a:picLocks noChangeAspect="1"/>
          </p:cNvPicPr>
          <p:nvPr/>
        </p:nvPicPr>
        <p:blipFill>
          <a:blip r:embed="rId3"/>
          <a:stretch>
            <a:fillRect/>
          </a:stretch>
        </p:blipFill>
        <p:spPr>
          <a:xfrm>
            <a:off x="5795205" y="1526003"/>
            <a:ext cx="4143375" cy="3514725"/>
          </a:xfrm>
          <a:prstGeom prst="rect">
            <a:avLst/>
          </a:prstGeom>
        </p:spPr>
      </p:pic>
    </p:spTree>
    <p:extLst>
      <p:ext uri="{BB962C8B-B14F-4D97-AF65-F5344CB8AC3E}">
        <p14:creationId xmlns:p14="http://schemas.microsoft.com/office/powerpoint/2010/main" val="8302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566</Words>
  <Application>Microsoft Office PowerPoint</Application>
  <PresentationFormat>Widescreen</PresentationFormat>
  <Paragraphs>108</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VBA</vt:lpstr>
      <vt:lpstr>Common VBA variables (data types)</vt:lpstr>
      <vt:lpstr>Dot.Notation</vt:lpstr>
      <vt:lpstr>Conditional Logic </vt:lpstr>
      <vt:lpstr>PowerPoint Presentation</vt:lpstr>
      <vt:lpstr>Conditional operators</vt:lpstr>
      <vt:lpstr>PowerPoint Presentation</vt:lpstr>
      <vt:lpstr>Logical operators</vt:lpstr>
      <vt:lpstr>Nested If (+practice)</vt:lpstr>
      <vt:lpstr>Select Case</vt:lpstr>
      <vt:lpstr>?</vt:lpstr>
      <vt:lpstr>With … And</vt:lpstr>
      <vt:lpstr>Loops – For loop</vt:lpstr>
      <vt:lpstr>Arrays</vt:lpstr>
      <vt:lpstr>PowerPoint Presentation</vt:lpstr>
      <vt:lpstr>Multidimensional Arrays</vt:lpstr>
      <vt:lpstr>PowerPoint Presentation</vt:lpstr>
      <vt:lpstr>For each … In… Next</vt:lpstr>
      <vt:lpstr>Sub</vt:lpstr>
      <vt:lpstr>Private Sub SecondCode( )</vt:lpstr>
      <vt:lpstr>Sub+arguments</vt:lpstr>
      <vt:lpstr>PowerPoint Presentation</vt:lpstr>
      <vt:lpstr>Create a function</vt:lpstr>
      <vt:lpstr>PowerPoint Presentation</vt:lpstr>
      <vt:lpstr>Worksheet function </vt:lpstr>
      <vt:lpstr>Set</vt:lpstr>
      <vt:lpstr>PowerPoint Presentation</vt:lpstr>
      <vt:lpstr>MsgBox(“”)</vt:lpstr>
      <vt:lpstr>Some problems</vt:lpstr>
      <vt:lpstr>PowerPoint Presentation</vt:lpstr>
      <vt:lpstr>Խնդիր 2 </vt:lpstr>
      <vt:lpstr>PowerPoint Presentation</vt:lpstr>
      <vt:lpstr>Խնդիր 2 /շարունակություն/</vt:lpstr>
      <vt:lpstr> </vt:lpstr>
      <vt:lpstr>Խնդիր 3</vt:lpstr>
      <vt:lpstr>PowerPoint Presentation</vt:lpstr>
      <vt:lpstr>Խնդիր 3 /շարունակություն/</vt:lpstr>
      <vt:lpstr>PowerPoint Presentation</vt:lpstr>
      <vt:lpstr>Խնդիր 4</vt:lpstr>
      <vt:lpstr>PowerPoint Presentation</vt:lpstr>
      <vt:lpstr>Խնդիր 5</vt:lpstr>
      <vt:lpstr>PowerPoint Presentation</vt:lpstr>
      <vt:lpstr>Խնդիր 6 Select Case</vt:lpstr>
      <vt:lpstr>PowerPoint Presentation</vt:lpstr>
      <vt:lpstr>Խնդիր 7 For Next</vt:lpstr>
      <vt:lpstr>PowerPoint Presentation</vt:lpstr>
      <vt:lpstr>Խնդիր 8 For Next + Arrays + IF</vt:lpstr>
      <vt:lpstr>PowerPoint Presentation</vt:lpstr>
      <vt:lpstr>Խնդիր 9 For each Next </vt:lpstr>
      <vt:lpstr>PowerPoint Presentation</vt:lpstr>
      <vt:lpstr>Հաշվել հետևյալ արտահայտությունների արժեքը.   </vt:lpstr>
      <vt:lpstr>PowerPoint Presentation</vt:lpstr>
      <vt:lpstr>.     Ի՞նչ կարտածվի տրված ծրագրի աշխատանքի արդյունքում.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dc:title>
  <dc:creator>Lusine Zilfimian</dc:creator>
  <cp:lastModifiedBy>Lusine Zilfimian</cp:lastModifiedBy>
  <cp:revision>44</cp:revision>
  <dcterms:created xsi:type="dcterms:W3CDTF">2019-04-01T20:23:57Z</dcterms:created>
  <dcterms:modified xsi:type="dcterms:W3CDTF">2019-04-16T03:25:29Z</dcterms:modified>
</cp:coreProperties>
</file>