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57" r:id="rId5"/>
    <p:sldId id="258" r:id="rId6"/>
    <p:sldId id="259" r:id="rId7"/>
    <p:sldId id="260" r:id="rId8"/>
    <p:sldId id="261" r:id="rId9"/>
    <p:sldId id="262" r:id="rId10"/>
    <p:sldId id="263" r:id="rId11"/>
    <p:sldId id="264" r:id="rId12"/>
    <p:sldId id="265" r:id="rId13"/>
    <p:sldId id="266" r:id="rId14"/>
    <p:sldId id="269" r:id="rId15"/>
    <p:sldId id="279" r:id="rId16"/>
    <p:sldId id="270" r:id="rId17"/>
    <p:sldId id="280" r:id="rId18"/>
    <p:sldId id="267" r:id="rId19"/>
    <p:sldId id="268" r:id="rId20"/>
    <p:sldId id="271" r:id="rId21"/>
    <p:sldId id="272" r:id="rId22"/>
    <p:sldId id="273" r:id="rId23"/>
    <p:sldId id="275" r:id="rId24"/>
    <p:sldId id="276" r:id="rId25"/>
    <p:sldId id="277" r:id="rId26"/>
    <p:sldId id="278" r:id="rId27"/>
    <p:sldId id="281" r:id="rId28"/>
    <p:sldId id="274"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2" r:id="rId49"/>
    <p:sldId id="304" r:id="rId50"/>
    <p:sldId id="305" r:id="rId51"/>
    <p:sldId id="306" r:id="rId52"/>
    <p:sldId id="307" r:id="rId53"/>
    <p:sldId id="308" r:id="rId54"/>
    <p:sldId id="311" r:id="rId55"/>
    <p:sldId id="314" r:id="rId56"/>
    <p:sldId id="315" r:id="rId57"/>
    <p:sldId id="313" r:id="rId58"/>
    <p:sldId id="310" r:id="rId59"/>
    <p:sldId id="322" r:id="rId60"/>
    <p:sldId id="320" r:id="rId61"/>
    <p:sldId id="326" r:id="rId62"/>
    <p:sldId id="327" r:id="rId63"/>
    <p:sldId id="324" r:id="rId64"/>
    <p:sldId id="325" r:id="rId65"/>
    <p:sldId id="328" r:id="rId66"/>
    <p:sldId id="309" r:id="rId67"/>
    <p:sldId id="329"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sine Zilfimian" initials="LZ" lastIdx="1" clrIdx="0">
    <p:extLst>
      <p:ext uri="{19B8F6BF-5375-455C-9EA6-DF929625EA0E}">
        <p15:presenceInfo xmlns:p15="http://schemas.microsoft.com/office/powerpoint/2012/main" userId="10a1de05ac61dd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0" d="100"/>
          <a:sy n="50" d="100"/>
        </p:scale>
        <p:origin x="4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33FE-1188-4C16-A377-CFF8658FC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80C3D-E9AD-439A-9C51-05270F86E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01A0D-57B8-4ADB-8ACB-6C7F051005EC}"/>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FE8142DC-6E9D-4DE6-95BA-45B74AB6A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0F411-44ED-410B-B0A3-31B3D8101F31}"/>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50187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8D9D-98BB-42D6-8BF6-F3EB5D323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79329-5C5D-481F-93FC-3D9F70D58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B4C43-C14E-41A8-83DA-6332D537DDAD}"/>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0D6E261B-44C6-41C7-964B-816768E94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C9390-7FE1-429C-A830-D844C622A563}"/>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94213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9D730-ABC2-433A-9B74-010D69875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8BA43A-8671-4D76-AF5A-C29C63FBC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4DCB3-0B03-41F2-B1C7-F76AAF758E67}"/>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027D24B7-6A91-4B72-A104-B186E1A8D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19809-E2E9-4239-B7B4-2667D7160B35}"/>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30393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C1B8-CDCC-4CF1-BBF2-3612E741D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45859-9EA5-4B9B-B837-6C57C796E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98566-EF2B-4B13-8268-FE0D2826D4F7}"/>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725307D9-406D-4D5A-AB1B-A5A088AB5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6EDB7-3B10-49F2-A0D4-3D98598AC024}"/>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8625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F9C4-64AB-423D-9B6F-46760892F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FA0FF-818F-4B33-A883-E885913C6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8C296-5485-4F46-A9FD-0F4F158E6644}"/>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1BC18AF6-B27D-4AE7-B24A-56C281A1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BF6EB-4A45-41AB-9B78-84124AE4BAB4}"/>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49511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6BDA-7C37-4E91-BE64-B23591AD0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6791A-9195-47B5-9614-43B2FC2C5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35D7E-65E4-40D9-B839-6B5D8EAB9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E26DC0-F6EE-4E0F-ACE2-CEDD0D7297B5}"/>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6" name="Footer Placeholder 5">
            <a:extLst>
              <a:ext uri="{FF2B5EF4-FFF2-40B4-BE49-F238E27FC236}">
                <a16:creationId xmlns:a16="http://schemas.microsoft.com/office/drawing/2014/main" id="{E1D45D99-11C6-4372-A0AD-8BB2F19D5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EFFD3-BDC2-4638-BFB0-FFC7FAA706A0}"/>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425896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C076-2F6D-46ED-AE18-0ADB7F399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84940-6953-49B4-A9BD-4EF947879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7FA2F-1E7D-4E46-AC55-42D6B5DCB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C1164-1B13-4EF9-976E-8EC982427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87276-6C30-421F-947F-DC0B87F2D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FA997-A5AE-48C3-8564-6437EEB7857E}"/>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8" name="Footer Placeholder 7">
            <a:extLst>
              <a:ext uri="{FF2B5EF4-FFF2-40B4-BE49-F238E27FC236}">
                <a16:creationId xmlns:a16="http://schemas.microsoft.com/office/drawing/2014/main" id="{E14340DA-75D2-4337-8B6D-F884AA069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99EF4-3245-41FC-A187-1573DF85D22E}"/>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77385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F52-8BD9-4FB1-AB69-CD9521752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F1500-88FA-41EA-9DD0-66739A7F57DB}"/>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4" name="Footer Placeholder 3">
            <a:extLst>
              <a:ext uri="{FF2B5EF4-FFF2-40B4-BE49-F238E27FC236}">
                <a16:creationId xmlns:a16="http://schemas.microsoft.com/office/drawing/2014/main" id="{462F3CCE-58D7-483D-AE00-1DB55ADD1D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CFF28-B078-4315-87F9-BE918AB962A8}"/>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205521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65345-D71C-4F9B-B7CD-4EE1876EA1D7}"/>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3" name="Footer Placeholder 2">
            <a:extLst>
              <a:ext uri="{FF2B5EF4-FFF2-40B4-BE49-F238E27FC236}">
                <a16:creationId xmlns:a16="http://schemas.microsoft.com/office/drawing/2014/main" id="{5A5713F0-6B94-40BA-8324-4F7878259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2F599-89B9-4279-8D2C-0C2CE444E901}"/>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30581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84B0-CFAE-4F2B-8119-632E1342F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1CCCB-F090-4EA0-A9D4-21CF5898A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38692-E577-407B-93FA-F3393B70B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2EE91-CC36-4293-8DD8-47FAEB6B6D20}"/>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6" name="Footer Placeholder 5">
            <a:extLst>
              <a:ext uri="{FF2B5EF4-FFF2-40B4-BE49-F238E27FC236}">
                <a16:creationId xmlns:a16="http://schemas.microsoft.com/office/drawing/2014/main" id="{0DDF7F60-B486-4C35-BE83-4D2E02C28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2CF66-3A77-4303-88FA-1A07505CC5A7}"/>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31513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805-59E1-4A08-BFF1-9451B5786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46A89C-0F1B-4FAE-B9E8-38581596A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DF86F-31E2-4EE9-A927-E5A84619A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B101F-4344-4024-A5C6-E91FC68AAC6B}"/>
              </a:ext>
            </a:extLst>
          </p:cNvPr>
          <p:cNvSpPr>
            <a:spLocks noGrp="1"/>
          </p:cNvSpPr>
          <p:nvPr>
            <p:ph type="dt" sz="half" idx="10"/>
          </p:nvPr>
        </p:nvSpPr>
        <p:spPr/>
        <p:txBody>
          <a:bodyPr/>
          <a:lstStyle/>
          <a:p>
            <a:fld id="{01DEBE33-28BA-4E9E-AB1A-A675E6078FEF}" type="datetimeFigureOut">
              <a:rPr lang="en-US" smtClean="0"/>
              <a:t>5/5/2019</a:t>
            </a:fld>
            <a:endParaRPr lang="en-US"/>
          </a:p>
        </p:txBody>
      </p:sp>
      <p:sp>
        <p:nvSpPr>
          <p:cNvPr id="6" name="Footer Placeholder 5">
            <a:extLst>
              <a:ext uri="{FF2B5EF4-FFF2-40B4-BE49-F238E27FC236}">
                <a16:creationId xmlns:a16="http://schemas.microsoft.com/office/drawing/2014/main" id="{B8B78B40-399B-4C17-BC68-2E03E649D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A91AC-6C99-4FE7-98CE-55CF22332025}"/>
              </a:ext>
            </a:extLst>
          </p:cNvPr>
          <p:cNvSpPr>
            <a:spLocks noGrp="1"/>
          </p:cNvSpPr>
          <p:nvPr>
            <p:ph type="sldNum" sz="quarter" idx="12"/>
          </p:nvPr>
        </p:nvSpPr>
        <p:spPr/>
        <p:txBody>
          <a:bodyPr/>
          <a:lstStyle/>
          <a:p>
            <a:fld id="{7FA8EC3D-4D7E-493E-9C34-DA8003A09EEE}" type="slidenum">
              <a:rPr lang="en-US" smtClean="0"/>
              <a:t>‹#›</a:t>
            </a:fld>
            <a:endParaRPr lang="en-US"/>
          </a:p>
        </p:txBody>
      </p:sp>
    </p:spTree>
    <p:extLst>
      <p:ext uri="{BB962C8B-B14F-4D97-AF65-F5344CB8AC3E}">
        <p14:creationId xmlns:p14="http://schemas.microsoft.com/office/powerpoint/2010/main" val="12176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A7A27-8DF2-481E-A066-B2DD7501C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40C1C-62CF-4B63-B65A-F18990BB4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B5166-81F0-4FAB-B649-0EA73A481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EBE33-28BA-4E9E-AB1A-A675E6078FEF}" type="datetimeFigureOut">
              <a:rPr lang="en-US" smtClean="0"/>
              <a:t>5/5/2019</a:t>
            </a:fld>
            <a:endParaRPr lang="en-US"/>
          </a:p>
        </p:txBody>
      </p:sp>
      <p:sp>
        <p:nvSpPr>
          <p:cNvPr id="5" name="Footer Placeholder 4">
            <a:extLst>
              <a:ext uri="{FF2B5EF4-FFF2-40B4-BE49-F238E27FC236}">
                <a16:creationId xmlns:a16="http://schemas.microsoft.com/office/drawing/2014/main" id="{15AD7A1B-62A1-43C9-942E-96BA977D2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78D0D-5AA0-405A-9A0E-53E23FCC0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EC3D-4D7E-493E-9C34-DA8003A09EEE}" type="slidenum">
              <a:rPr lang="en-US" smtClean="0"/>
              <a:t>‹#›</a:t>
            </a:fld>
            <a:endParaRPr lang="en-US"/>
          </a:p>
        </p:txBody>
      </p:sp>
    </p:spTree>
    <p:extLst>
      <p:ext uri="{BB962C8B-B14F-4D97-AF65-F5344CB8AC3E}">
        <p14:creationId xmlns:p14="http://schemas.microsoft.com/office/powerpoint/2010/main" val="15867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9E33-75D9-4942-93BB-ECB7D6CB085C}"/>
              </a:ext>
            </a:extLst>
          </p:cNvPr>
          <p:cNvSpPr>
            <a:spLocks noGrp="1"/>
          </p:cNvSpPr>
          <p:nvPr>
            <p:ph type="ctrTitle"/>
          </p:nvPr>
        </p:nvSpPr>
        <p:spPr/>
        <p:txBody>
          <a:bodyPr/>
          <a:lstStyle/>
          <a:p>
            <a:r>
              <a:rPr lang="en-US" dirty="0"/>
              <a:t>VBA</a:t>
            </a:r>
          </a:p>
        </p:txBody>
      </p:sp>
      <p:sp>
        <p:nvSpPr>
          <p:cNvPr id="3" name="Subtitle 2">
            <a:extLst>
              <a:ext uri="{FF2B5EF4-FFF2-40B4-BE49-F238E27FC236}">
                <a16:creationId xmlns:a16="http://schemas.microsoft.com/office/drawing/2014/main" id="{10001F10-E9FF-498F-9B93-1B9BD0651E44}"/>
              </a:ext>
            </a:extLst>
          </p:cNvPr>
          <p:cNvSpPr>
            <a:spLocks noGrp="1"/>
          </p:cNvSpPr>
          <p:nvPr>
            <p:ph type="subTitle" idx="1"/>
          </p:nvPr>
        </p:nvSpPr>
        <p:spPr/>
        <p:txBody>
          <a:bodyPr/>
          <a:lstStyle/>
          <a:p>
            <a:r>
              <a:rPr lang="en-US" dirty="0"/>
              <a:t>Introduction to syntax</a:t>
            </a:r>
          </a:p>
        </p:txBody>
      </p:sp>
    </p:spTree>
    <p:extLst>
      <p:ext uri="{BB962C8B-B14F-4D97-AF65-F5344CB8AC3E}">
        <p14:creationId xmlns:p14="http://schemas.microsoft.com/office/powerpoint/2010/main" val="344127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7FCB7B-0A8E-4C53-806A-96E5893A710D}"/>
              </a:ext>
            </a:extLst>
          </p:cNvPr>
          <p:cNvPicPr>
            <a:picLocks noGrp="1" noChangeAspect="1"/>
          </p:cNvPicPr>
          <p:nvPr>
            <p:ph idx="1"/>
          </p:nvPr>
        </p:nvPicPr>
        <p:blipFill>
          <a:blip r:embed="rId2"/>
          <a:stretch>
            <a:fillRect/>
          </a:stretch>
        </p:blipFill>
        <p:spPr>
          <a:xfrm>
            <a:off x="750717" y="1598072"/>
            <a:ext cx="3297500" cy="4340384"/>
          </a:xfrm>
          <a:prstGeom prst="rect">
            <a:avLst/>
          </a:prstGeom>
        </p:spPr>
      </p:pic>
      <p:pic>
        <p:nvPicPr>
          <p:cNvPr id="5" name="Picture 4">
            <a:extLst>
              <a:ext uri="{FF2B5EF4-FFF2-40B4-BE49-F238E27FC236}">
                <a16:creationId xmlns:a16="http://schemas.microsoft.com/office/drawing/2014/main" id="{531FCCEF-01BF-47F7-BF3D-E2DA8B63F1C4}"/>
              </a:ext>
            </a:extLst>
          </p:cNvPr>
          <p:cNvPicPr>
            <a:picLocks noChangeAspect="1"/>
          </p:cNvPicPr>
          <p:nvPr/>
        </p:nvPicPr>
        <p:blipFill>
          <a:blip r:embed="rId3"/>
          <a:stretch>
            <a:fillRect/>
          </a:stretch>
        </p:blipFill>
        <p:spPr>
          <a:xfrm>
            <a:off x="6369357" y="495401"/>
            <a:ext cx="3555877" cy="5867197"/>
          </a:xfrm>
          <a:prstGeom prst="rect">
            <a:avLst/>
          </a:prstGeom>
        </p:spPr>
      </p:pic>
      <p:sp>
        <p:nvSpPr>
          <p:cNvPr id="6" name="Title 1">
            <a:extLst>
              <a:ext uri="{FF2B5EF4-FFF2-40B4-BE49-F238E27FC236}">
                <a16:creationId xmlns:a16="http://schemas.microsoft.com/office/drawing/2014/main" id="{83F0CAF5-C237-4C2F-9E0E-D2AEBD08DADD}"/>
              </a:ext>
            </a:extLst>
          </p:cNvPr>
          <p:cNvSpPr>
            <a:spLocks noGrp="1"/>
          </p:cNvSpPr>
          <p:nvPr>
            <p:ph type="title"/>
          </p:nvPr>
        </p:nvSpPr>
        <p:spPr>
          <a:xfrm>
            <a:off x="216763" y="272509"/>
            <a:ext cx="10515600" cy="1325563"/>
          </a:xfrm>
        </p:spPr>
        <p:txBody>
          <a:bodyPr/>
          <a:lstStyle/>
          <a:p>
            <a:r>
              <a:rPr lang="en-US" dirty="0"/>
              <a:t>Select Case</a:t>
            </a:r>
          </a:p>
        </p:txBody>
      </p:sp>
      <p:pic>
        <p:nvPicPr>
          <p:cNvPr id="7" name="Picture 6">
            <a:extLst>
              <a:ext uri="{FF2B5EF4-FFF2-40B4-BE49-F238E27FC236}">
                <a16:creationId xmlns:a16="http://schemas.microsoft.com/office/drawing/2014/main" id="{7F320A96-518E-4C70-A67B-F75A0D4967ED}"/>
              </a:ext>
            </a:extLst>
          </p:cNvPr>
          <p:cNvPicPr>
            <a:picLocks noChangeAspect="1"/>
          </p:cNvPicPr>
          <p:nvPr/>
        </p:nvPicPr>
        <p:blipFill>
          <a:blip r:embed="rId4"/>
          <a:stretch>
            <a:fillRect/>
          </a:stretch>
        </p:blipFill>
        <p:spPr>
          <a:xfrm>
            <a:off x="9481074" y="5027674"/>
            <a:ext cx="1695450" cy="371475"/>
          </a:xfrm>
          <a:prstGeom prst="rect">
            <a:avLst/>
          </a:prstGeom>
        </p:spPr>
      </p:pic>
      <p:pic>
        <p:nvPicPr>
          <p:cNvPr id="8" name="Picture 7">
            <a:extLst>
              <a:ext uri="{FF2B5EF4-FFF2-40B4-BE49-F238E27FC236}">
                <a16:creationId xmlns:a16="http://schemas.microsoft.com/office/drawing/2014/main" id="{C3584785-B9C7-4E5C-8429-105C742A066E}"/>
              </a:ext>
            </a:extLst>
          </p:cNvPr>
          <p:cNvPicPr>
            <a:picLocks noChangeAspect="1"/>
          </p:cNvPicPr>
          <p:nvPr/>
        </p:nvPicPr>
        <p:blipFill>
          <a:blip r:embed="rId5"/>
          <a:stretch>
            <a:fillRect/>
          </a:stretch>
        </p:blipFill>
        <p:spPr>
          <a:xfrm>
            <a:off x="9390956" y="5344651"/>
            <a:ext cx="2181225" cy="419100"/>
          </a:xfrm>
          <a:prstGeom prst="rect">
            <a:avLst/>
          </a:prstGeom>
        </p:spPr>
      </p:pic>
    </p:spTree>
    <p:extLst>
      <p:ext uri="{BB962C8B-B14F-4D97-AF65-F5344CB8AC3E}">
        <p14:creationId xmlns:p14="http://schemas.microsoft.com/office/powerpoint/2010/main" val="416843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2B56-36AF-4A1C-95BB-AC35437E7D3B}"/>
              </a:ext>
            </a:extLst>
          </p:cNvPr>
          <p:cNvSpPr>
            <a:spLocks noGrp="1"/>
          </p:cNvSpPr>
          <p:nvPr>
            <p:ph type="title"/>
          </p:nvPr>
        </p:nvSpPr>
        <p:spPr/>
        <p:txBody>
          <a:bodyPr/>
          <a:lstStyle/>
          <a:p>
            <a:r>
              <a:rPr lang="en-US" dirty="0"/>
              <a:t>?</a:t>
            </a:r>
          </a:p>
        </p:txBody>
      </p:sp>
      <p:pic>
        <p:nvPicPr>
          <p:cNvPr id="4" name="Content Placeholder 3">
            <a:extLst>
              <a:ext uri="{FF2B5EF4-FFF2-40B4-BE49-F238E27FC236}">
                <a16:creationId xmlns:a16="http://schemas.microsoft.com/office/drawing/2014/main" id="{B86BEDA0-BC34-4980-874F-F084CC87D071}"/>
              </a:ext>
            </a:extLst>
          </p:cNvPr>
          <p:cNvPicPr>
            <a:picLocks noGrp="1" noChangeAspect="1"/>
          </p:cNvPicPr>
          <p:nvPr>
            <p:ph idx="1"/>
          </p:nvPr>
        </p:nvPicPr>
        <p:blipFill>
          <a:blip r:embed="rId2"/>
          <a:stretch>
            <a:fillRect/>
          </a:stretch>
        </p:blipFill>
        <p:spPr>
          <a:xfrm>
            <a:off x="1926462" y="202761"/>
            <a:ext cx="6409670" cy="6446667"/>
          </a:xfrm>
          <a:prstGeom prst="rect">
            <a:avLst/>
          </a:prstGeom>
        </p:spPr>
      </p:pic>
    </p:spTree>
    <p:extLst>
      <p:ext uri="{BB962C8B-B14F-4D97-AF65-F5344CB8AC3E}">
        <p14:creationId xmlns:p14="http://schemas.microsoft.com/office/powerpoint/2010/main" val="14124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1FE9-F73A-462F-B50F-B9950506C38A}"/>
              </a:ext>
            </a:extLst>
          </p:cNvPr>
          <p:cNvSpPr>
            <a:spLocks noGrp="1"/>
          </p:cNvSpPr>
          <p:nvPr>
            <p:ph type="title"/>
          </p:nvPr>
        </p:nvSpPr>
        <p:spPr/>
        <p:txBody>
          <a:bodyPr/>
          <a:lstStyle/>
          <a:p>
            <a:r>
              <a:rPr lang="en-US" dirty="0"/>
              <a:t>With … And</a:t>
            </a:r>
          </a:p>
        </p:txBody>
      </p:sp>
      <p:pic>
        <p:nvPicPr>
          <p:cNvPr id="4" name="Content Placeholder 3">
            <a:extLst>
              <a:ext uri="{FF2B5EF4-FFF2-40B4-BE49-F238E27FC236}">
                <a16:creationId xmlns:a16="http://schemas.microsoft.com/office/drawing/2014/main" id="{DD882E6C-8085-497B-A377-0DFC7C26BC35}"/>
              </a:ext>
            </a:extLst>
          </p:cNvPr>
          <p:cNvPicPr>
            <a:picLocks noGrp="1" noChangeAspect="1"/>
          </p:cNvPicPr>
          <p:nvPr>
            <p:ph idx="1"/>
          </p:nvPr>
        </p:nvPicPr>
        <p:blipFill>
          <a:blip r:embed="rId2"/>
          <a:stretch>
            <a:fillRect/>
          </a:stretch>
        </p:blipFill>
        <p:spPr>
          <a:xfrm>
            <a:off x="838200" y="1603120"/>
            <a:ext cx="3708578" cy="4043077"/>
          </a:xfrm>
          <a:prstGeom prst="rect">
            <a:avLst/>
          </a:prstGeom>
        </p:spPr>
      </p:pic>
      <p:pic>
        <p:nvPicPr>
          <p:cNvPr id="5" name="Picture 4">
            <a:extLst>
              <a:ext uri="{FF2B5EF4-FFF2-40B4-BE49-F238E27FC236}">
                <a16:creationId xmlns:a16="http://schemas.microsoft.com/office/drawing/2014/main" id="{2690D731-8407-4555-B390-4AF5E22B5A6D}"/>
              </a:ext>
            </a:extLst>
          </p:cNvPr>
          <p:cNvPicPr>
            <a:picLocks noChangeAspect="1"/>
          </p:cNvPicPr>
          <p:nvPr/>
        </p:nvPicPr>
        <p:blipFill>
          <a:blip r:embed="rId3"/>
          <a:stretch>
            <a:fillRect/>
          </a:stretch>
        </p:blipFill>
        <p:spPr>
          <a:xfrm>
            <a:off x="5435689" y="2013474"/>
            <a:ext cx="1676400" cy="1162050"/>
          </a:xfrm>
          <a:prstGeom prst="rect">
            <a:avLst/>
          </a:prstGeom>
        </p:spPr>
      </p:pic>
    </p:spTree>
    <p:extLst>
      <p:ext uri="{BB962C8B-B14F-4D97-AF65-F5344CB8AC3E}">
        <p14:creationId xmlns:p14="http://schemas.microsoft.com/office/powerpoint/2010/main" val="253766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70B8-B721-4A99-9336-E3DB57993367}"/>
              </a:ext>
            </a:extLst>
          </p:cNvPr>
          <p:cNvSpPr>
            <a:spLocks noGrp="1"/>
          </p:cNvSpPr>
          <p:nvPr>
            <p:ph type="title"/>
          </p:nvPr>
        </p:nvSpPr>
        <p:spPr/>
        <p:txBody>
          <a:bodyPr/>
          <a:lstStyle/>
          <a:p>
            <a:r>
              <a:rPr lang="en-US" dirty="0"/>
              <a:t>Loops – For loop</a:t>
            </a:r>
          </a:p>
        </p:txBody>
      </p:sp>
      <p:pic>
        <p:nvPicPr>
          <p:cNvPr id="4" name="Content Placeholder 3">
            <a:extLst>
              <a:ext uri="{FF2B5EF4-FFF2-40B4-BE49-F238E27FC236}">
                <a16:creationId xmlns:a16="http://schemas.microsoft.com/office/drawing/2014/main" id="{89F3B043-9F02-425E-9AB7-F49430F21C28}"/>
              </a:ext>
            </a:extLst>
          </p:cNvPr>
          <p:cNvPicPr>
            <a:picLocks noGrp="1" noChangeAspect="1"/>
          </p:cNvPicPr>
          <p:nvPr>
            <p:ph idx="1"/>
          </p:nvPr>
        </p:nvPicPr>
        <p:blipFill>
          <a:blip r:embed="rId2"/>
          <a:stretch>
            <a:fillRect/>
          </a:stretch>
        </p:blipFill>
        <p:spPr>
          <a:xfrm>
            <a:off x="744660" y="1411927"/>
            <a:ext cx="5038725" cy="828675"/>
          </a:xfrm>
          <a:prstGeom prst="rect">
            <a:avLst/>
          </a:prstGeom>
        </p:spPr>
      </p:pic>
      <p:pic>
        <p:nvPicPr>
          <p:cNvPr id="5" name="Picture 4">
            <a:extLst>
              <a:ext uri="{FF2B5EF4-FFF2-40B4-BE49-F238E27FC236}">
                <a16:creationId xmlns:a16="http://schemas.microsoft.com/office/drawing/2014/main" id="{CE1A01EB-E0B6-4625-A60E-BDA5C6487D48}"/>
              </a:ext>
            </a:extLst>
          </p:cNvPr>
          <p:cNvPicPr>
            <a:picLocks noChangeAspect="1"/>
          </p:cNvPicPr>
          <p:nvPr/>
        </p:nvPicPr>
        <p:blipFill>
          <a:blip r:embed="rId3"/>
          <a:stretch>
            <a:fillRect/>
          </a:stretch>
        </p:blipFill>
        <p:spPr>
          <a:xfrm>
            <a:off x="744660" y="2240602"/>
            <a:ext cx="3333750" cy="2505075"/>
          </a:xfrm>
          <a:prstGeom prst="rect">
            <a:avLst/>
          </a:prstGeom>
        </p:spPr>
      </p:pic>
      <p:pic>
        <p:nvPicPr>
          <p:cNvPr id="6" name="Picture 5">
            <a:extLst>
              <a:ext uri="{FF2B5EF4-FFF2-40B4-BE49-F238E27FC236}">
                <a16:creationId xmlns:a16="http://schemas.microsoft.com/office/drawing/2014/main" id="{DFCB6BD7-37E3-432C-84E8-A4F1E0E73020}"/>
              </a:ext>
            </a:extLst>
          </p:cNvPr>
          <p:cNvPicPr>
            <a:picLocks noChangeAspect="1"/>
          </p:cNvPicPr>
          <p:nvPr/>
        </p:nvPicPr>
        <p:blipFill>
          <a:blip r:embed="rId4"/>
          <a:stretch>
            <a:fillRect/>
          </a:stretch>
        </p:blipFill>
        <p:spPr>
          <a:xfrm>
            <a:off x="744660" y="4956930"/>
            <a:ext cx="4695825" cy="466725"/>
          </a:xfrm>
          <a:prstGeom prst="rect">
            <a:avLst/>
          </a:prstGeom>
        </p:spPr>
      </p:pic>
      <p:pic>
        <p:nvPicPr>
          <p:cNvPr id="7" name="Picture 6">
            <a:extLst>
              <a:ext uri="{FF2B5EF4-FFF2-40B4-BE49-F238E27FC236}">
                <a16:creationId xmlns:a16="http://schemas.microsoft.com/office/drawing/2014/main" id="{61DC1A6E-ADDD-4100-8CF5-52EF29D982CE}"/>
              </a:ext>
            </a:extLst>
          </p:cNvPr>
          <p:cNvPicPr>
            <a:picLocks noChangeAspect="1"/>
          </p:cNvPicPr>
          <p:nvPr/>
        </p:nvPicPr>
        <p:blipFill>
          <a:blip r:embed="rId5"/>
          <a:stretch>
            <a:fillRect/>
          </a:stretch>
        </p:blipFill>
        <p:spPr>
          <a:xfrm>
            <a:off x="6322891" y="995563"/>
            <a:ext cx="4561131" cy="4148688"/>
          </a:xfrm>
          <a:prstGeom prst="rect">
            <a:avLst/>
          </a:prstGeom>
        </p:spPr>
      </p:pic>
      <p:pic>
        <p:nvPicPr>
          <p:cNvPr id="8" name="Picture 7">
            <a:extLst>
              <a:ext uri="{FF2B5EF4-FFF2-40B4-BE49-F238E27FC236}">
                <a16:creationId xmlns:a16="http://schemas.microsoft.com/office/drawing/2014/main" id="{5385A710-4CBE-42E3-8790-35DC64D28DCE}"/>
              </a:ext>
            </a:extLst>
          </p:cNvPr>
          <p:cNvPicPr>
            <a:picLocks noChangeAspect="1"/>
          </p:cNvPicPr>
          <p:nvPr/>
        </p:nvPicPr>
        <p:blipFill>
          <a:blip r:embed="rId6"/>
          <a:stretch>
            <a:fillRect/>
          </a:stretch>
        </p:blipFill>
        <p:spPr>
          <a:xfrm>
            <a:off x="6661120" y="5538444"/>
            <a:ext cx="3565956" cy="1271730"/>
          </a:xfrm>
          <a:prstGeom prst="rect">
            <a:avLst/>
          </a:prstGeom>
        </p:spPr>
      </p:pic>
    </p:spTree>
    <p:extLst>
      <p:ext uri="{BB962C8B-B14F-4D97-AF65-F5344CB8AC3E}">
        <p14:creationId xmlns:p14="http://schemas.microsoft.com/office/powerpoint/2010/main" val="248131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99AF-000C-4D30-8B3C-965FF1F00D45}"/>
              </a:ext>
            </a:extLst>
          </p:cNvPr>
          <p:cNvSpPr>
            <a:spLocks noGrp="1"/>
          </p:cNvSpPr>
          <p:nvPr>
            <p:ph type="title"/>
          </p:nvPr>
        </p:nvSpPr>
        <p:spPr/>
        <p:txBody>
          <a:bodyPr/>
          <a:lstStyle/>
          <a:p>
            <a:r>
              <a:rPr lang="en-US" dirty="0"/>
              <a:t>Arrays</a:t>
            </a:r>
          </a:p>
        </p:txBody>
      </p:sp>
      <p:pic>
        <p:nvPicPr>
          <p:cNvPr id="4" name="Picture 3">
            <a:extLst>
              <a:ext uri="{FF2B5EF4-FFF2-40B4-BE49-F238E27FC236}">
                <a16:creationId xmlns:a16="http://schemas.microsoft.com/office/drawing/2014/main" id="{5B3C894A-BF5F-431A-8095-E74AF67261A9}"/>
              </a:ext>
            </a:extLst>
          </p:cNvPr>
          <p:cNvPicPr>
            <a:picLocks noChangeAspect="1"/>
          </p:cNvPicPr>
          <p:nvPr/>
        </p:nvPicPr>
        <p:blipFill>
          <a:blip r:embed="rId2"/>
          <a:stretch>
            <a:fillRect/>
          </a:stretch>
        </p:blipFill>
        <p:spPr>
          <a:xfrm>
            <a:off x="838200" y="1528207"/>
            <a:ext cx="2686050" cy="2771775"/>
          </a:xfrm>
          <a:prstGeom prst="rect">
            <a:avLst/>
          </a:prstGeom>
        </p:spPr>
      </p:pic>
      <p:pic>
        <p:nvPicPr>
          <p:cNvPr id="5" name="Picture 4">
            <a:extLst>
              <a:ext uri="{FF2B5EF4-FFF2-40B4-BE49-F238E27FC236}">
                <a16:creationId xmlns:a16="http://schemas.microsoft.com/office/drawing/2014/main" id="{4D9B1FFB-059E-4DA8-81E1-26C0EAD8D8F6}"/>
              </a:ext>
            </a:extLst>
          </p:cNvPr>
          <p:cNvPicPr>
            <a:picLocks noChangeAspect="1"/>
          </p:cNvPicPr>
          <p:nvPr/>
        </p:nvPicPr>
        <p:blipFill>
          <a:blip r:embed="rId3"/>
          <a:stretch>
            <a:fillRect/>
          </a:stretch>
        </p:blipFill>
        <p:spPr>
          <a:xfrm>
            <a:off x="4552950" y="1438275"/>
            <a:ext cx="3086100" cy="3981450"/>
          </a:xfrm>
          <a:prstGeom prst="rect">
            <a:avLst/>
          </a:prstGeom>
        </p:spPr>
      </p:pic>
    </p:spTree>
    <p:extLst>
      <p:ext uri="{BB962C8B-B14F-4D97-AF65-F5344CB8AC3E}">
        <p14:creationId xmlns:p14="http://schemas.microsoft.com/office/powerpoint/2010/main" val="330076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893E3-0E65-4AB8-B5B6-DCC325A89664}"/>
              </a:ext>
            </a:extLst>
          </p:cNvPr>
          <p:cNvPicPr>
            <a:picLocks noChangeAspect="1"/>
          </p:cNvPicPr>
          <p:nvPr/>
        </p:nvPicPr>
        <p:blipFill>
          <a:blip r:embed="rId2"/>
          <a:stretch>
            <a:fillRect/>
          </a:stretch>
        </p:blipFill>
        <p:spPr>
          <a:xfrm>
            <a:off x="611187" y="712787"/>
            <a:ext cx="3324225" cy="2562225"/>
          </a:xfrm>
          <a:prstGeom prst="rect">
            <a:avLst/>
          </a:prstGeom>
        </p:spPr>
      </p:pic>
    </p:spTree>
    <p:extLst>
      <p:ext uri="{BB962C8B-B14F-4D97-AF65-F5344CB8AC3E}">
        <p14:creationId xmlns:p14="http://schemas.microsoft.com/office/powerpoint/2010/main" val="2066936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676D-6228-48C7-85B3-659127649E6C}"/>
              </a:ext>
            </a:extLst>
          </p:cNvPr>
          <p:cNvSpPr>
            <a:spLocks noGrp="1"/>
          </p:cNvSpPr>
          <p:nvPr>
            <p:ph type="title"/>
          </p:nvPr>
        </p:nvSpPr>
        <p:spPr/>
        <p:txBody>
          <a:bodyPr/>
          <a:lstStyle/>
          <a:p>
            <a:r>
              <a:rPr lang="en-US" dirty="0"/>
              <a:t>Multidimensional Arrays</a:t>
            </a:r>
          </a:p>
        </p:txBody>
      </p:sp>
      <p:pic>
        <p:nvPicPr>
          <p:cNvPr id="4" name="Content Placeholder 3">
            <a:extLst>
              <a:ext uri="{FF2B5EF4-FFF2-40B4-BE49-F238E27FC236}">
                <a16:creationId xmlns:a16="http://schemas.microsoft.com/office/drawing/2014/main" id="{F623B37B-7921-4521-B9C0-5D0095F67E00}"/>
              </a:ext>
            </a:extLst>
          </p:cNvPr>
          <p:cNvPicPr>
            <a:picLocks noGrp="1" noChangeAspect="1"/>
          </p:cNvPicPr>
          <p:nvPr>
            <p:ph idx="1"/>
          </p:nvPr>
        </p:nvPicPr>
        <p:blipFill>
          <a:blip r:embed="rId2"/>
          <a:stretch>
            <a:fillRect/>
          </a:stretch>
        </p:blipFill>
        <p:spPr>
          <a:xfrm>
            <a:off x="838200" y="1564559"/>
            <a:ext cx="4686300" cy="4305300"/>
          </a:xfrm>
          <a:prstGeom prst="rect">
            <a:avLst/>
          </a:prstGeom>
        </p:spPr>
      </p:pic>
      <p:pic>
        <p:nvPicPr>
          <p:cNvPr id="5" name="Picture 4">
            <a:extLst>
              <a:ext uri="{FF2B5EF4-FFF2-40B4-BE49-F238E27FC236}">
                <a16:creationId xmlns:a16="http://schemas.microsoft.com/office/drawing/2014/main" id="{CE92D5F0-37F4-4B64-910B-93D404E48957}"/>
              </a:ext>
            </a:extLst>
          </p:cNvPr>
          <p:cNvPicPr>
            <a:picLocks noChangeAspect="1"/>
          </p:cNvPicPr>
          <p:nvPr/>
        </p:nvPicPr>
        <p:blipFill>
          <a:blip r:embed="rId3"/>
          <a:stretch>
            <a:fillRect/>
          </a:stretch>
        </p:blipFill>
        <p:spPr>
          <a:xfrm>
            <a:off x="6667502" y="2414587"/>
            <a:ext cx="3105150" cy="2028825"/>
          </a:xfrm>
          <a:prstGeom prst="rect">
            <a:avLst/>
          </a:prstGeom>
        </p:spPr>
      </p:pic>
    </p:spTree>
    <p:extLst>
      <p:ext uri="{BB962C8B-B14F-4D97-AF65-F5344CB8AC3E}">
        <p14:creationId xmlns:p14="http://schemas.microsoft.com/office/powerpoint/2010/main" val="3516547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ED80AF-8F18-4C47-BB13-98E750EEB198}"/>
              </a:ext>
            </a:extLst>
          </p:cNvPr>
          <p:cNvPicPr>
            <a:picLocks noChangeAspect="1"/>
          </p:cNvPicPr>
          <p:nvPr/>
        </p:nvPicPr>
        <p:blipFill>
          <a:blip r:embed="rId2"/>
          <a:stretch>
            <a:fillRect/>
          </a:stretch>
        </p:blipFill>
        <p:spPr>
          <a:xfrm>
            <a:off x="838200" y="1914525"/>
            <a:ext cx="4010025" cy="3028950"/>
          </a:xfrm>
          <a:prstGeom prst="rect">
            <a:avLst/>
          </a:prstGeom>
        </p:spPr>
      </p:pic>
    </p:spTree>
    <p:extLst>
      <p:ext uri="{BB962C8B-B14F-4D97-AF65-F5344CB8AC3E}">
        <p14:creationId xmlns:p14="http://schemas.microsoft.com/office/powerpoint/2010/main" val="10235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AB27-E925-47B8-B59B-0CC2B859FB0C}"/>
              </a:ext>
            </a:extLst>
          </p:cNvPr>
          <p:cNvSpPr>
            <a:spLocks noGrp="1"/>
          </p:cNvSpPr>
          <p:nvPr>
            <p:ph type="title"/>
          </p:nvPr>
        </p:nvSpPr>
        <p:spPr/>
        <p:txBody>
          <a:bodyPr/>
          <a:lstStyle/>
          <a:p>
            <a:r>
              <a:rPr lang="en-US" dirty="0"/>
              <a:t>For each … In… Next</a:t>
            </a:r>
          </a:p>
        </p:txBody>
      </p:sp>
      <p:pic>
        <p:nvPicPr>
          <p:cNvPr id="4" name="Content Placeholder 3">
            <a:extLst>
              <a:ext uri="{FF2B5EF4-FFF2-40B4-BE49-F238E27FC236}">
                <a16:creationId xmlns:a16="http://schemas.microsoft.com/office/drawing/2014/main" id="{A940A5B0-D33D-43CD-BE49-39608FBC8859}"/>
              </a:ext>
            </a:extLst>
          </p:cNvPr>
          <p:cNvPicPr>
            <a:picLocks noGrp="1" noChangeAspect="1"/>
          </p:cNvPicPr>
          <p:nvPr>
            <p:ph idx="1"/>
          </p:nvPr>
        </p:nvPicPr>
        <p:blipFill>
          <a:blip r:embed="rId2"/>
          <a:stretch>
            <a:fillRect/>
          </a:stretch>
        </p:blipFill>
        <p:spPr>
          <a:xfrm>
            <a:off x="919347" y="1575933"/>
            <a:ext cx="4600575" cy="1619250"/>
          </a:xfrm>
          <a:prstGeom prst="rect">
            <a:avLst/>
          </a:prstGeom>
        </p:spPr>
      </p:pic>
    </p:spTree>
    <p:extLst>
      <p:ext uri="{BB962C8B-B14F-4D97-AF65-F5344CB8AC3E}">
        <p14:creationId xmlns:p14="http://schemas.microsoft.com/office/powerpoint/2010/main" val="229613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DAFD-037A-4F1F-946B-712C605A03B4}"/>
              </a:ext>
            </a:extLst>
          </p:cNvPr>
          <p:cNvSpPr>
            <a:spLocks noGrp="1"/>
          </p:cNvSpPr>
          <p:nvPr>
            <p:ph type="title"/>
          </p:nvPr>
        </p:nvSpPr>
        <p:spPr/>
        <p:txBody>
          <a:bodyPr/>
          <a:lstStyle/>
          <a:p>
            <a:r>
              <a:rPr lang="en-US" dirty="0"/>
              <a:t>Sub</a:t>
            </a:r>
          </a:p>
        </p:txBody>
      </p:sp>
      <p:sp>
        <p:nvSpPr>
          <p:cNvPr id="4" name="Rectangle 3">
            <a:extLst>
              <a:ext uri="{FF2B5EF4-FFF2-40B4-BE49-F238E27FC236}">
                <a16:creationId xmlns:a16="http://schemas.microsoft.com/office/drawing/2014/main" id="{FC2FDC77-4763-41EC-8F11-0B07B0B8F17F}"/>
              </a:ext>
            </a:extLst>
          </p:cNvPr>
          <p:cNvSpPr/>
          <p:nvPr/>
        </p:nvSpPr>
        <p:spPr>
          <a:xfrm>
            <a:off x="2398059" y="843240"/>
            <a:ext cx="9596718" cy="369332"/>
          </a:xfrm>
          <a:prstGeom prst="rect">
            <a:avLst/>
          </a:prstGeom>
        </p:spPr>
        <p:txBody>
          <a:bodyPr wrap="square">
            <a:spAutoFit/>
          </a:bodyPr>
          <a:lstStyle/>
          <a:p>
            <a:r>
              <a:rPr lang="en-US" b="0" i="0" dirty="0">
                <a:solidFill>
                  <a:srgbClr val="000000"/>
                </a:solidFill>
                <a:effectLst/>
                <a:latin typeface="Arial" panose="020B0604020202020204" pitchFamily="34" charset="0"/>
              </a:rPr>
              <a:t>A Sub is a small chunk of code that you write to do a specific job. </a:t>
            </a:r>
            <a:endParaRPr lang="en-US" dirty="0"/>
          </a:p>
        </p:txBody>
      </p:sp>
      <p:pic>
        <p:nvPicPr>
          <p:cNvPr id="5" name="Picture 4">
            <a:extLst>
              <a:ext uri="{FF2B5EF4-FFF2-40B4-BE49-F238E27FC236}">
                <a16:creationId xmlns:a16="http://schemas.microsoft.com/office/drawing/2014/main" id="{F6F76D41-69AC-456D-AB31-004252D0165B}"/>
              </a:ext>
            </a:extLst>
          </p:cNvPr>
          <p:cNvPicPr>
            <a:picLocks noChangeAspect="1"/>
          </p:cNvPicPr>
          <p:nvPr/>
        </p:nvPicPr>
        <p:blipFill>
          <a:blip r:embed="rId2"/>
          <a:stretch>
            <a:fillRect/>
          </a:stretch>
        </p:blipFill>
        <p:spPr>
          <a:xfrm>
            <a:off x="838200" y="2242297"/>
            <a:ext cx="2686050" cy="3771900"/>
          </a:xfrm>
          <a:prstGeom prst="rect">
            <a:avLst/>
          </a:prstGeom>
        </p:spPr>
      </p:pic>
      <p:pic>
        <p:nvPicPr>
          <p:cNvPr id="6" name="Picture 5">
            <a:extLst>
              <a:ext uri="{FF2B5EF4-FFF2-40B4-BE49-F238E27FC236}">
                <a16:creationId xmlns:a16="http://schemas.microsoft.com/office/drawing/2014/main" id="{4025E1B2-FE9F-445D-932E-B6FE6577D5AB}"/>
              </a:ext>
            </a:extLst>
          </p:cNvPr>
          <p:cNvPicPr>
            <a:picLocks noChangeAspect="1"/>
          </p:cNvPicPr>
          <p:nvPr/>
        </p:nvPicPr>
        <p:blipFill>
          <a:blip r:embed="rId3"/>
          <a:stretch>
            <a:fillRect/>
          </a:stretch>
        </p:blipFill>
        <p:spPr>
          <a:xfrm>
            <a:off x="3524250" y="1682750"/>
            <a:ext cx="2524125" cy="4810125"/>
          </a:xfrm>
          <a:prstGeom prst="rect">
            <a:avLst/>
          </a:prstGeom>
        </p:spPr>
      </p:pic>
      <p:pic>
        <p:nvPicPr>
          <p:cNvPr id="8" name="Picture 7">
            <a:extLst>
              <a:ext uri="{FF2B5EF4-FFF2-40B4-BE49-F238E27FC236}">
                <a16:creationId xmlns:a16="http://schemas.microsoft.com/office/drawing/2014/main" id="{C166293F-9E06-4A45-9B5A-B489652DB4FF}"/>
              </a:ext>
            </a:extLst>
          </p:cNvPr>
          <p:cNvPicPr>
            <a:picLocks noChangeAspect="1"/>
          </p:cNvPicPr>
          <p:nvPr/>
        </p:nvPicPr>
        <p:blipFill>
          <a:blip r:embed="rId4"/>
          <a:stretch>
            <a:fillRect/>
          </a:stretch>
        </p:blipFill>
        <p:spPr>
          <a:xfrm>
            <a:off x="6957172" y="1282700"/>
            <a:ext cx="2724150" cy="5210175"/>
          </a:xfrm>
          <a:prstGeom prst="rect">
            <a:avLst/>
          </a:prstGeom>
        </p:spPr>
      </p:pic>
    </p:spTree>
    <p:extLst>
      <p:ext uri="{BB962C8B-B14F-4D97-AF65-F5344CB8AC3E}">
        <p14:creationId xmlns:p14="http://schemas.microsoft.com/office/powerpoint/2010/main" val="41767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2D48-E181-482B-8396-F9EC52A225BD}"/>
              </a:ext>
            </a:extLst>
          </p:cNvPr>
          <p:cNvSpPr>
            <a:spLocks noGrp="1"/>
          </p:cNvSpPr>
          <p:nvPr>
            <p:ph type="title"/>
          </p:nvPr>
        </p:nvSpPr>
        <p:spPr/>
        <p:txBody>
          <a:bodyPr/>
          <a:lstStyle/>
          <a:p>
            <a:r>
              <a:rPr lang="en-US" dirty="0"/>
              <a:t>Common VBA variables (data types)</a:t>
            </a:r>
          </a:p>
        </p:txBody>
      </p:sp>
      <p:sp>
        <p:nvSpPr>
          <p:cNvPr id="3" name="Content Placeholder 2">
            <a:extLst>
              <a:ext uri="{FF2B5EF4-FFF2-40B4-BE49-F238E27FC236}">
                <a16:creationId xmlns:a16="http://schemas.microsoft.com/office/drawing/2014/main" id="{E81B7F52-3E83-4D4C-9265-EBA48A837FD2}"/>
              </a:ext>
            </a:extLst>
          </p:cNvPr>
          <p:cNvSpPr>
            <a:spLocks noGrp="1"/>
          </p:cNvSpPr>
          <p:nvPr>
            <p:ph idx="1"/>
          </p:nvPr>
        </p:nvSpPr>
        <p:spPr>
          <a:xfrm>
            <a:off x="838200" y="1931988"/>
            <a:ext cx="4114800" cy="4125912"/>
          </a:xfrm>
        </p:spPr>
        <p:txBody>
          <a:bodyPr>
            <a:normAutofit/>
          </a:bodyPr>
          <a:lstStyle/>
          <a:p>
            <a:r>
              <a:rPr lang="en-US" dirty="0">
                <a:solidFill>
                  <a:srgbClr val="FF0000"/>
                </a:solidFill>
              </a:rPr>
              <a:t>Byte</a:t>
            </a:r>
          </a:p>
          <a:p>
            <a:r>
              <a:rPr lang="en-US" dirty="0">
                <a:solidFill>
                  <a:srgbClr val="FF0000"/>
                </a:solidFill>
              </a:rPr>
              <a:t>Integer: (2)</a:t>
            </a:r>
            <a:r>
              <a:rPr lang="en-US" dirty="0"/>
              <a:t> non-decimal form.</a:t>
            </a:r>
          </a:p>
          <a:p>
            <a:r>
              <a:rPr lang="en-US" dirty="0">
                <a:solidFill>
                  <a:srgbClr val="FF0000"/>
                </a:solidFill>
              </a:rPr>
              <a:t>Long (4)</a:t>
            </a:r>
          </a:p>
          <a:p>
            <a:r>
              <a:rPr lang="en-US" dirty="0">
                <a:solidFill>
                  <a:srgbClr val="FF0000"/>
                </a:solidFill>
              </a:rPr>
              <a:t>Single:</a:t>
            </a:r>
            <a:r>
              <a:rPr lang="en-US" dirty="0"/>
              <a:t> </a:t>
            </a:r>
            <a:r>
              <a:rPr lang="en-US" dirty="0">
                <a:solidFill>
                  <a:srgbClr val="FF0000"/>
                </a:solidFill>
              </a:rPr>
              <a:t>(4)</a:t>
            </a:r>
          </a:p>
          <a:p>
            <a:r>
              <a:rPr lang="en-US" dirty="0">
                <a:solidFill>
                  <a:srgbClr val="FF0000"/>
                </a:solidFill>
              </a:rPr>
              <a:t>Double: (8)</a:t>
            </a:r>
            <a:r>
              <a:rPr lang="en-US" dirty="0"/>
              <a:t> A longer form of the single variable. </a:t>
            </a:r>
          </a:p>
          <a:p>
            <a:r>
              <a:rPr lang="en-US" dirty="0">
                <a:solidFill>
                  <a:srgbClr val="FF0000"/>
                </a:solidFill>
              </a:rPr>
              <a:t>Currency</a:t>
            </a:r>
          </a:p>
        </p:txBody>
      </p:sp>
      <p:sp>
        <p:nvSpPr>
          <p:cNvPr id="5" name="Content Placeholder 2">
            <a:extLst>
              <a:ext uri="{FF2B5EF4-FFF2-40B4-BE49-F238E27FC236}">
                <a16:creationId xmlns:a16="http://schemas.microsoft.com/office/drawing/2014/main" id="{5BEBC34B-176E-4B68-8BF6-4A7935BA9C99}"/>
              </a:ext>
            </a:extLst>
          </p:cNvPr>
          <p:cNvSpPr txBox="1">
            <a:spLocks/>
          </p:cNvSpPr>
          <p:nvPr/>
        </p:nvSpPr>
        <p:spPr>
          <a:xfrm>
            <a:off x="4838700" y="1931988"/>
            <a:ext cx="4114800" cy="412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Date (8)</a:t>
            </a:r>
          </a:p>
          <a:p>
            <a:r>
              <a:rPr lang="en-US" dirty="0">
                <a:solidFill>
                  <a:srgbClr val="00B050"/>
                </a:solidFill>
              </a:rPr>
              <a:t>String (l+10)</a:t>
            </a:r>
          </a:p>
          <a:p>
            <a:r>
              <a:rPr lang="en-US" dirty="0">
                <a:solidFill>
                  <a:srgbClr val="00B050"/>
                </a:solidFill>
              </a:rPr>
              <a:t>Boolean (2)</a:t>
            </a:r>
          </a:p>
          <a:p>
            <a:r>
              <a:rPr lang="en-US" dirty="0">
                <a:solidFill>
                  <a:srgbClr val="00B050"/>
                </a:solidFill>
              </a:rPr>
              <a:t>Variant (16, l+22)</a:t>
            </a:r>
          </a:p>
          <a:p>
            <a:r>
              <a:rPr lang="en-US" dirty="0">
                <a:solidFill>
                  <a:srgbClr val="00B050"/>
                </a:solidFill>
              </a:rPr>
              <a:t>Object (4)</a:t>
            </a:r>
          </a:p>
          <a:p>
            <a:endParaRPr lang="en-US" dirty="0"/>
          </a:p>
        </p:txBody>
      </p:sp>
    </p:spTree>
    <p:extLst>
      <p:ext uri="{BB962C8B-B14F-4D97-AF65-F5344CB8AC3E}">
        <p14:creationId xmlns:p14="http://schemas.microsoft.com/office/powerpoint/2010/main" val="114508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9B3D-4512-4382-A7BC-8D3A50CEB267}"/>
              </a:ext>
            </a:extLst>
          </p:cNvPr>
          <p:cNvSpPr>
            <a:spLocks noGrp="1"/>
          </p:cNvSpPr>
          <p:nvPr>
            <p:ph type="title"/>
          </p:nvPr>
        </p:nvSpPr>
        <p:spPr/>
        <p:txBody>
          <a:bodyPr/>
          <a:lstStyle/>
          <a:p>
            <a:r>
              <a:rPr lang="en-US" b="1" dirty="0"/>
              <a:t>Private Sub </a:t>
            </a:r>
            <a:r>
              <a:rPr lang="en-US" b="1" dirty="0" err="1"/>
              <a:t>SecondCode</a:t>
            </a:r>
            <a:r>
              <a:rPr lang="en-US" b="1" dirty="0"/>
              <a:t>( )</a:t>
            </a:r>
            <a:endParaRPr lang="en-US" dirty="0"/>
          </a:p>
        </p:txBody>
      </p:sp>
      <p:sp>
        <p:nvSpPr>
          <p:cNvPr id="3" name="Content Placeholder 2">
            <a:extLst>
              <a:ext uri="{FF2B5EF4-FFF2-40B4-BE49-F238E27FC236}">
                <a16:creationId xmlns:a16="http://schemas.microsoft.com/office/drawing/2014/main" id="{05AB3C1A-FCD8-4998-8E55-1CAA8DB5A0DA}"/>
              </a:ext>
            </a:extLst>
          </p:cNvPr>
          <p:cNvSpPr>
            <a:spLocks noGrp="1"/>
          </p:cNvSpPr>
          <p:nvPr>
            <p:ph idx="1"/>
          </p:nvPr>
        </p:nvSpPr>
        <p:spPr/>
        <p:txBody>
          <a:bodyPr/>
          <a:lstStyle/>
          <a:p>
            <a:r>
              <a:rPr lang="en-US" dirty="0"/>
              <a:t>The reason they both show up is that by default they are </a:t>
            </a:r>
            <a:r>
              <a:rPr lang="en-US" b="1" dirty="0"/>
              <a:t>Public</a:t>
            </a:r>
            <a:r>
              <a:rPr lang="en-US" dirty="0"/>
              <a:t> Subs. This means that they can be seen just about everywhere from Excel. If you don't want a Sub showing up in the Assign Macro dialogue box then you can make it </a:t>
            </a:r>
            <a:r>
              <a:rPr lang="en-US" b="1" dirty="0"/>
              <a:t>Private</a:t>
            </a:r>
            <a:r>
              <a:rPr lang="en-US" dirty="0"/>
              <a:t>. The way you make a Sub Private is by typing the word </a:t>
            </a:r>
            <a:r>
              <a:rPr lang="en-US" b="1" dirty="0"/>
              <a:t>Private</a:t>
            </a:r>
            <a:r>
              <a:rPr lang="en-US" dirty="0"/>
              <a:t> before the word Sub:</a:t>
            </a:r>
          </a:p>
        </p:txBody>
      </p:sp>
    </p:spTree>
    <p:extLst>
      <p:ext uri="{BB962C8B-B14F-4D97-AF65-F5344CB8AC3E}">
        <p14:creationId xmlns:p14="http://schemas.microsoft.com/office/powerpoint/2010/main" val="54906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C64D-30EA-45A2-A8C4-07BF2E6C62F4}"/>
              </a:ext>
            </a:extLst>
          </p:cNvPr>
          <p:cNvSpPr>
            <a:spLocks noGrp="1"/>
          </p:cNvSpPr>
          <p:nvPr>
            <p:ph type="title"/>
          </p:nvPr>
        </p:nvSpPr>
        <p:spPr/>
        <p:txBody>
          <a:bodyPr/>
          <a:lstStyle/>
          <a:p>
            <a:r>
              <a:rPr lang="en-US" dirty="0" err="1"/>
              <a:t>Sub+arguments</a:t>
            </a:r>
            <a:endParaRPr lang="en-US" dirty="0"/>
          </a:p>
        </p:txBody>
      </p:sp>
      <p:pic>
        <p:nvPicPr>
          <p:cNvPr id="4" name="Content Placeholder 3">
            <a:extLst>
              <a:ext uri="{FF2B5EF4-FFF2-40B4-BE49-F238E27FC236}">
                <a16:creationId xmlns:a16="http://schemas.microsoft.com/office/drawing/2014/main" id="{DFD10A3C-D5EE-4D15-8A78-6966824107A8}"/>
              </a:ext>
            </a:extLst>
          </p:cNvPr>
          <p:cNvPicPr>
            <a:picLocks noGrp="1" noChangeAspect="1"/>
          </p:cNvPicPr>
          <p:nvPr>
            <p:ph idx="1"/>
          </p:nvPr>
        </p:nvPicPr>
        <p:blipFill>
          <a:blip r:embed="rId2"/>
          <a:stretch>
            <a:fillRect/>
          </a:stretch>
        </p:blipFill>
        <p:spPr>
          <a:xfrm>
            <a:off x="838200" y="1690688"/>
            <a:ext cx="2914650" cy="3781425"/>
          </a:xfrm>
          <a:prstGeom prst="rect">
            <a:avLst/>
          </a:prstGeom>
        </p:spPr>
      </p:pic>
      <p:sp>
        <p:nvSpPr>
          <p:cNvPr id="5" name="Rectangle 4">
            <a:extLst>
              <a:ext uri="{FF2B5EF4-FFF2-40B4-BE49-F238E27FC236}">
                <a16:creationId xmlns:a16="http://schemas.microsoft.com/office/drawing/2014/main" id="{72C1D294-DF34-4BAB-9DCA-5C1FF97854F0}"/>
              </a:ext>
            </a:extLst>
          </p:cNvPr>
          <p:cNvSpPr/>
          <p:nvPr/>
        </p:nvSpPr>
        <p:spPr>
          <a:xfrm>
            <a:off x="1226001" y="5897887"/>
            <a:ext cx="1492716" cy="369332"/>
          </a:xfrm>
          <a:prstGeom prst="rect">
            <a:avLst/>
          </a:prstGeom>
        </p:spPr>
        <p:txBody>
          <a:bodyPr wrap="none">
            <a:spAutoFit/>
          </a:bodyPr>
          <a:lstStyle/>
          <a:p>
            <a:r>
              <a:rPr lang="en-US" b="0" i="0" dirty="0">
                <a:solidFill>
                  <a:srgbClr val="000000"/>
                </a:solidFill>
                <a:effectLst/>
                <a:latin typeface="Arial" panose="020B0604020202020204" pitchFamily="34" charset="0"/>
              </a:rPr>
              <a:t>Not reusable</a:t>
            </a:r>
            <a:endParaRPr lang="en-US" dirty="0"/>
          </a:p>
        </p:txBody>
      </p:sp>
      <p:pic>
        <p:nvPicPr>
          <p:cNvPr id="6" name="Picture 5">
            <a:extLst>
              <a:ext uri="{FF2B5EF4-FFF2-40B4-BE49-F238E27FC236}">
                <a16:creationId xmlns:a16="http://schemas.microsoft.com/office/drawing/2014/main" id="{6A2E8177-2341-473A-8FE3-2DF9B6B6A425}"/>
              </a:ext>
            </a:extLst>
          </p:cNvPr>
          <p:cNvPicPr>
            <a:picLocks noChangeAspect="1"/>
          </p:cNvPicPr>
          <p:nvPr/>
        </p:nvPicPr>
        <p:blipFill>
          <a:blip r:embed="rId3"/>
          <a:stretch>
            <a:fillRect/>
          </a:stretch>
        </p:blipFill>
        <p:spPr>
          <a:xfrm>
            <a:off x="6096000" y="919163"/>
            <a:ext cx="5133975" cy="771525"/>
          </a:xfrm>
          <a:prstGeom prst="rect">
            <a:avLst/>
          </a:prstGeom>
        </p:spPr>
      </p:pic>
      <p:pic>
        <p:nvPicPr>
          <p:cNvPr id="7" name="Picture 6">
            <a:extLst>
              <a:ext uri="{FF2B5EF4-FFF2-40B4-BE49-F238E27FC236}">
                <a16:creationId xmlns:a16="http://schemas.microsoft.com/office/drawing/2014/main" id="{2120FF16-68E2-410F-8B70-59B460929298}"/>
              </a:ext>
            </a:extLst>
          </p:cNvPr>
          <p:cNvPicPr>
            <a:picLocks noChangeAspect="1"/>
          </p:cNvPicPr>
          <p:nvPr/>
        </p:nvPicPr>
        <p:blipFill>
          <a:blip r:embed="rId4"/>
          <a:stretch>
            <a:fillRect/>
          </a:stretch>
        </p:blipFill>
        <p:spPr>
          <a:xfrm>
            <a:off x="4605090" y="1854013"/>
            <a:ext cx="5932327" cy="4304740"/>
          </a:xfrm>
          <a:prstGeom prst="rect">
            <a:avLst/>
          </a:prstGeom>
        </p:spPr>
      </p:pic>
      <p:sp>
        <p:nvSpPr>
          <p:cNvPr id="8" name="Rectangle 7">
            <a:extLst>
              <a:ext uri="{FF2B5EF4-FFF2-40B4-BE49-F238E27FC236}">
                <a16:creationId xmlns:a16="http://schemas.microsoft.com/office/drawing/2014/main" id="{974D78B8-F32C-4500-ACBA-A237862D9970}"/>
              </a:ext>
            </a:extLst>
          </p:cNvPr>
          <p:cNvSpPr/>
          <p:nvPr/>
        </p:nvSpPr>
        <p:spPr>
          <a:xfrm>
            <a:off x="5205508" y="6158753"/>
            <a:ext cx="5331909" cy="369332"/>
          </a:xfrm>
          <a:prstGeom prst="rect">
            <a:avLst/>
          </a:prstGeom>
        </p:spPr>
        <p:txBody>
          <a:bodyPr wrap="none">
            <a:spAutoFit/>
          </a:bodyPr>
          <a:lstStyle/>
          <a:p>
            <a:r>
              <a:rPr lang="en-US" b="0" i="0" dirty="0">
                <a:solidFill>
                  <a:srgbClr val="000000"/>
                </a:solidFill>
                <a:effectLst/>
                <a:latin typeface="Arial" panose="020B0604020202020204" pitchFamily="34" charset="0"/>
              </a:rPr>
              <a:t>Notice that you don't need the </a:t>
            </a:r>
            <a:r>
              <a:rPr lang="en-US" b="1" i="0" dirty="0">
                <a:solidFill>
                  <a:srgbClr val="000000"/>
                </a:solidFill>
                <a:effectLst/>
                <a:latin typeface="Arial" panose="020B0604020202020204" pitchFamily="34" charset="0"/>
              </a:rPr>
              <a:t>Dim</a:t>
            </a:r>
            <a:r>
              <a:rPr lang="en-US" b="0" i="0" dirty="0">
                <a:solidFill>
                  <a:srgbClr val="000000"/>
                </a:solidFill>
                <a:effectLst/>
                <a:latin typeface="Arial" panose="020B0604020202020204" pitchFamily="34" charset="0"/>
              </a:rPr>
              <a:t> word anymore.</a:t>
            </a:r>
            <a:endParaRPr lang="en-US" dirty="0"/>
          </a:p>
        </p:txBody>
      </p:sp>
    </p:spTree>
    <p:extLst>
      <p:ext uri="{BB962C8B-B14F-4D97-AF65-F5344CB8AC3E}">
        <p14:creationId xmlns:p14="http://schemas.microsoft.com/office/powerpoint/2010/main" val="19123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B9C87-614E-4DDC-8E26-09DAFF6B2B04}"/>
              </a:ext>
            </a:extLst>
          </p:cNvPr>
          <p:cNvPicPr>
            <a:picLocks noGrp="1" noChangeAspect="1"/>
          </p:cNvPicPr>
          <p:nvPr>
            <p:ph idx="1"/>
          </p:nvPr>
        </p:nvPicPr>
        <p:blipFill>
          <a:blip r:embed="rId2"/>
          <a:stretch>
            <a:fillRect/>
          </a:stretch>
        </p:blipFill>
        <p:spPr>
          <a:xfrm>
            <a:off x="619317" y="379091"/>
            <a:ext cx="6785530" cy="5779943"/>
          </a:xfrm>
          <a:prstGeom prst="rect">
            <a:avLst/>
          </a:prstGeom>
        </p:spPr>
      </p:pic>
    </p:spTree>
    <p:extLst>
      <p:ext uri="{BB962C8B-B14F-4D97-AF65-F5344CB8AC3E}">
        <p14:creationId xmlns:p14="http://schemas.microsoft.com/office/powerpoint/2010/main" val="399788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112A-1D9F-4ECF-A23D-D19F36C4C350}"/>
              </a:ext>
            </a:extLst>
          </p:cNvPr>
          <p:cNvSpPr>
            <a:spLocks noGrp="1"/>
          </p:cNvSpPr>
          <p:nvPr>
            <p:ph type="title"/>
          </p:nvPr>
        </p:nvSpPr>
        <p:spPr/>
        <p:txBody>
          <a:bodyPr/>
          <a:lstStyle/>
          <a:p>
            <a:r>
              <a:rPr lang="en-US" dirty="0"/>
              <a:t>Create a function</a:t>
            </a:r>
          </a:p>
        </p:txBody>
      </p:sp>
      <p:sp>
        <p:nvSpPr>
          <p:cNvPr id="4" name="Rectangle 3">
            <a:extLst>
              <a:ext uri="{FF2B5EF4-FFF2-40B4-BE49-F238E27FC236}">
                <a16:creationId xmlns:a16="http://schemas.microsoft.com/office/drawing/2014/main" id="{F7D4F5D3-0699-455D-B33B-B70721EA75F0}"/>
              </a:ext>
            </a:extLst>
          </p:cNvPr>
          <p:cNvSpPr/>
          <p:nvPr/>
        </p:nvSpPr>
        <p:spPr>
          <a:xfrm>
            <a:off x="1021975" y="1690688"/>
            <a:ext cx="10515599" cy="646331"/>
          </a:xfrm>
          <a:prstGeom prst="rect">
            <a:avLst/>
          </a:prstGeom>
        </p:spPr>
        <p:txBody>
          <a:bodyPr wrap="square">
            <a:spAutoFit/>
          </a:bodyPr>
          <a:lstStyle/>
          <a:p>
            <a:r>
              <a:rPr lang="en-US" b="0" i="0" dirty="0">
                <a:solidFill>
                  <a:srgbClr val="000000"/>
                </a:solidFill>
                <a:effectLst/>
                <a:latin typeface="Arial" panose="020B0604020202020204" pitchFamily="34" charset="0"/>
              </a:rPr>
              <a:t>Subs don't return a value - they just get on and execute the code. You use a function when you want a chunk of code to return some sort of answer for you.</a:t>
            </a:r>
            <a:endParaRPr lang="en-US" dirty="0"/>
          </a:p>
        </p:txBody>
      </p:sp>
      <p:sp>
        <p:nvSpPr>
          <p:cNvPr id="5" name="Rectangle 4">
            <a:extLst>
              <a:ext uri="{FF2B5EF4-FFF2-40B4-BE49-F238E27FC236}">
                <a16:creationId xmlns:a16="http://schemas.microsoft.com/office/drawing/2014/main" id="{7E300730-C868-4155-B1E5-CBD578787866}"/>
              </a:ext>
            </a:extLst>
          </p:cNvPr>
          <p:cNvSpPr/>
          <p:nvPr/>
        </p:nvSpPr>
        <p:spPr>
          <a:xfrm>
            <a:off x="963704" y="2614018"/>
            <a:ext cx="10390095" cy="1200329"/>
          </a:xfrm>
          <a:prstGeom prst="rect">
            <a:avLst/>
          </a:prstGeom>
        </p:spPr>
        <p:txBody>
          <a:bodyPr wrap="square">
            <a:spAutoFit/>
          </a:bodyPr>
          <a:lstStyle/>
          <a:p>
            <a:r>
              <a:rPr lang="en-US" b="0" i="0" dirty="0">
                <a:solidFill>
                  <a:srgbClr val="000000"/>
                </a:solidFill>
                <a:effectLst/>
                <a:latin typeface="Arial" panose="020B0604020202020204" pitchFamily="34" charset="0"/>
              </a:rPr>
              <a:t>One of the big differences between setting up a Sub and setting up a Function is the return type at the end. This is exactly the same as setting up a variable type. So you can have </a:t>
            </a:r>
            <a:r>
              <a:rPr lang="en-US" b="1" i="0" dirty="0">
                <a:solidFill>
                  <a:srgbClr val="000000"/>
                </a:solidFill>
                <a:effectLst/>
                <a:latin typeface="Arial" panose="020B0604020202020204" pitchFamily="34" charset="0"/>
              </a:rPr>
              <a:t>As String</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As Boolean</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As Integer</a:t>
            </a:r>
            <a:r>
              <a:rPr lang="en-US" b="0" i="0" dirty="0">
                <a:solidFill>
                  <a:srgbClr val="000000"/>
                </a:solidFill>
                <a:effectLst/>
                <a:latin typeface="Arial" panose="020B0604020202020204" pitchFamily="34" charset="0"/>
              </a:rPr>
              <a:t> - any of the types you can use with ordinary variables can also be used with functions. If you miss off the As Type at the end then the function will be </a:t>
            </a:r>
            <a:r>
              <a:rPr lang="en-US" b="1" i="0" dirty="0">
                <a:solidFill>
                  <a:srgbClr val="000000"/>
                </a:solidFill>
                <a:effectLst/>
                <a:latin typeface="Arial" panose="020B0604020202020204" pitchFamily="34" charset="0"/>
              </a:rPr>
              <a:t>As Variant</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76765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D9187E-7BC4-415B-AACC-6B0070774A91}"/>
              </a:ext>
            </a:extLst>
          </p:cNvPr>
          <p:cNvPicPr>
            <a:picLocks noChangeAspect="1"/>
          </p:cNvPicPr>
          <p:nvPr/>
        </p:nvPicPr>
        <p:blipFill>
          <a:blip r:embed="rId2"/>
          <a:stretch>
            <a:fillRect/>
          </a:stretch>
        </p:blipFill>
        <p:spPr>
          <a:xfrm>
            <a:off x="499502" y="252412"/>
            <a:ext cx="3590925" cy="6353175"/>
          </a:xfrm>
          <a:prstGeom prst="rect">
            <a:avLst/>
          </a:prstGeom>
        </p:spPr>
      </p:pic>
    </p:spTree>
    <p:extLst>
      <p:ext uri="{BB962C8B-B14F-4D97-AF65-F5344CB8AC3E}">
        <p14:creationId xmlns:p14="http://schemas.microsoft.com/office/powerpoint/2010/main" val="288311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DA9A-DDC2-40B7-86AC-2BBB5E473675}"/>
              </a:ext>
            </a:extLst>
          </p:cNvPr>
          <p:cNvSpPr>
            <a:spLocks noGrp="1"/>
          </p:cNvSpPr>
          <p:nvPr>
            <p:ph type="title"/>
          </p:nvPr>
        </p:nvSpPr>
        <p:spPr/>
        <p:txBody>
          <a:bodyPr/>
          <a:lstStyle/>
          <a:p>
            <a:r>
              <a:rPr lang="en-US" dirty="0"/>
              <a:t>Worksheet function</a:t>
            </a:r>
            <a:br>
              <a:rPr lang="en-US" dirty="0"/>
            </a:br>
            <a:endParaRPr lang="en-US" dirty="0"/>
          </a:p>
        </p:txBody>
      </p:sp>
      <p:pic>
        <p:nvPicPr>
          <p:cNvPr id="5" name="Picture 4">
            <a:extLst>
              <a:ext uri="{FF2B5EF4-FFF2-40B4-BE49-F238E27FC236}">
                <a16:creationId xmlns:a16="http://schemas.microsoft.com/office/drawing/2014/main" id="{5ACE2BE2-14AA-47F6-B439-53DA0B886C97}"/>
              </a:ext>
            </a:extLst>
          </p:cNvPr>
          <p:cNvPicPr>
            <a:picLocks noChangeAspect="1"/>
          </p:cNvPicPr>
          <p:nvPr/>
        </p:nvPicPr>
        <p:blipFill>
          <a:blip r:embed="rId2"/>
          <a:stretch>
            <a:fillRect/>
          </a:stretch>
        </p:blipFill>
        <p:spPr>
          <a:xfrm>
            <a:off x="838200" y="1322388"/>
            <a:ext cx="3829050" cy="1485900"/>
          </a:xfrm>
          <a:prstGeom prst="rect">
            <a:avLst/>
          </a:prstGeom>
        </p:spPr>
      </p:pic>
      <p:pic>
        <p:nvPicPr>
          <p:cNvPr id="6" name="Picture 5">
            <a:extLst>
              <a:ext uri="{FF2B5EF4-FFF2-40B4-BE49-F238E27FC236}">
                <a16:creationId xmlns:a16="http://schemas.microsoft.com/office/drawing/2014/main" id="{9D0B1523-A416-4292-8DF0-7890F077AF91}"/>
              </a:ext>
            </a:extLst>
          </p:cNvPr>
          <p:cNvPicPr>
            <a:picLocks noChangeAspect="1"/>
          </p:cNvPicPr>
          <p:nvPr/>
        </p:nvPicPr>
        <p:blipFill>
          <a:blip r:embed="rId3"/>
          <a:stretch>
            <a:fillRect/>
          </a:stretch>
        </p:blipFill>
        <p:spPr>
          <a:xfrm>
            <a:off x="838200" y="3016250"/>
            <a:ext cx="5010150" cy="2066925"/>
          </a:xfrm>
          <a:prstGeom prst="rect">
            <a:avLst/>
          </a:prstGeom>
        </p:spPr>
      </p:pic>
    </p:spTree>
    <p:extLst>
      <p:ext uri="{BB962C8B-B14F-4D97-AF65-F5344CB8AC3E}">
        <p14:creationId xmlns:p14="http://schemas.microsoft.com/office/powerpoint/2010/main" val="106000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E930-4402-489B-A27B-10CE21BB6C54}"/>
              </a:ext>
            </a:extLst>
          </p:cNvPr>
          <p:cNvSpPr>
            <a:spLocks noGrp="1"/>
          </p:cNvSpPr>
          <p:nvPr>
            <p:ph type="title"/>
          </p:nvPr>
        </p:nvSpPr>
        <p:spPr/>
        <p:txBody>
          <a:bodyPr/>
          <a:lstStyle/>
          <a:p>
            <a:r>
              <a:rPr lang="en-US" dirty="0"/>
              <a:t>Set</a:t>
            </a:r>
          </a:p>
        </p:txBody>
      </p:sp>
      <p:sp>
        <p:nvSpPr>
          <p:cNvPr id="4" name="Rectangle 3">
            <a:extLst>
              <a:ext uri="{FF2B5EF4-FFF2-40B4-BE49-F238E27FC236}">
                <a16:creationId xmlns:a16="http://schemas.microsoft.com/office/drawing/2014/main" id="{6ABE929A-4E4F-40DB-BDC1-036CD5811922}"/>
              </a:ext>
            </a:extLst>
          </p:cNvPr>
          <p:cNvSpPr/>
          <p:nvPr/>
        </p:nvSpPr>
        <p:spPr>
          <a:xfrm>
            <a:off x="660400" y="1367522"/>
            <a:ext cx="6096000" cy="646331"/>
          </a:xfrm>
          <a:prstGeom prst="rect">
            <a:avLst/>
          </a:prstGeom>
        </p:spPr>
        <p:txBody>
          <a:bodyPr>
            <a:spAutoFit/>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Set</a:t>
            </a:r>
            <a:r>
              <a:rPr lang="en-US" b="0" i="0" dirty="0">
                <a:solidFill>
                  <a:srgbClr val="000000"/>
                </a:solidFill>
                <a:effectLst/>
                <a:latin typeface="Arial" panose="020B0604020202020204" pitchFamily="34" charset="0"/>
              </a:rPr>
              <a:t> keyword is used to create new objects, creating a new Range, for example. </a:t>
            </a:r>
            <a:endParaRPr lang="en-US" dirty="0"/>
          </a:p>
        </p:txBody>
      </p:sp>
      <p:sp>
        <p:nvSpPr>
          <p:cNvPr id="5" name="Rectangle 4">
            <a:extLst>
              <a:ext uri="{FF2B5EF4-FFF2-40B4-BE49-F238E27FC236}">
                <a16:creationId xmlns:a16="http://schemas.microsoft.com/office/drawing/2014/main" id="{842C97F7-B367-4B10-9EA9-6025329BD8B6}"/>
              </a:ext>
            </a:extLst>
          </p:cNvPr>
          <p:cNvSpPr/>
          <p:nvPr/>
        </p:nvSpPr>
        <p:spPr>
          <a:xfrm>
            <a:off x="660400" y="2782669"/>
            <a:ext cx="6096000" cy="646331"/>
          </a:xfrm>
          <a:prstGeom prst="rect">
            <a:avLst/>
          </a:prstGeom>
        </p:spPr>
        <p:txBody>
          <a:bodyPr>
            <a:spAutoFit/>
          </a:bodyPr>
          <a:lstStyle/>
          <a:p>
            <a:r>
              <a:rPr lang="en-US" b="0" i="0" dirty="0">
                <a:solidFill>
                  <a:srgbClr val="000000"/>
                </a:solidFill>
                <a:effectLst/>
                <a:latin typeface="Arial" panose="020B0604020202020204" pitchFamily="34" charset="0"/>
              </a:rPr>
              <a:t>This object variable type is used to hold a range of cells from your spreadsheet. (Find is method)</a:t>
            </a:r>
            <a:endParaRPr lang="en-US" dirty="0"/>
          </a:p>
        </p:txBody>
      </p:sp>
      <p:pic>
        <p:nvPicPr>
          <p:cNvPr id="6" name="Picture 5">
            <a:extLst>
              <a:ext uri="{FF2B5EF4-FFF2-40B4-BE49-F238E27FC236}">
                <a16:creationId xmlns:a16="http://schemas.microsoft.com/office/drawing/2014/main" id="{26239596-A078-4ADF-BEFE-7C68FA947C59}"/>
              </a:ext>
            </a:extLst>
          </p:cNvPr>
          <p:cNvPicPr>
            <a:picLocks noChangeAspect="1"/>
          </p:cNvPicPr>
          <p:nvPr/>
        </p:nvPicPr>
        <p:blipFill>
          <a:blip r:embed="rId2"/>
          <a:stretch>
            <a:fillRect/>
          </a:stretch>
        </p:blipFill>
        <p:spPr>
          <a:xfrm>
            <a:off x="660400" y="1874728"/>
            <a:ext cx="3371850" cy="723900"/>
          </a:xfrm>
          <a:prstGeom prst="rect">
            <a:avLst/>
          </a:prstGeom>
        </p:spPr>
      </p:pic>
      <p:pic>
        <p:nvPicPr>
          <p:cNvPr id="8" name="Picture 7">
            <a:extLst>
              <a:ext uri="{FF2B5EF4-FFF2-40B4-BE49-F238E27FC236}">
                <a16:creationId xmlns:a16="http://schemas.microsoft.com/office/drawing/2014/main" id="{BDACCF4F-AA60-4372-8BFE-509000EA367F}"/>
              </a:ext>
            </a:extLst>
          </p:cNvPr>
          <p:cNvPicPr>
            <a:picLocks noChangeAspect="1"/>
          </p:cNvPicPr>
          <p:nvPr/>
        </p:nvPicPr>
        <p:blipFill>
          <a:blip r:embed="rId3"/>
          <a:stretch>
            <a:fillRect/>
          </a:stretch>
        </p:blipFill>
        <p:spPr>
          <a:xfrm>
            <a:off x="838200" y="3367444"/>
            <a:ext cx="5676900" cy="3371850"/>
          </a:xfrm>
          <a:prstGeom prst="rect">
            <a:avLst/>
          </a:prstGeom>
        </p:spPr>
      </p:pic>
    </p:spTree>
    <p:extLst>
      <p:ext uri="{BB962C8B-B14F-4D97-AF65-F5344CB8AC3E}">
        <p14:creationId xmlns:p14="http://schemas.microsoft.com/office/powerpoint/2010/main" val="193479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E869CA-59FB-4F54-A56C-EB7A63A5ACDF}"/>
              </a:ext>
            </a:extLst>
          </p:cNvPr>
          <p:cNvPicPr>
            <a:picLocks noChangeAspect="1"/>
          </p:cNvPicPr>
          <p:nvPr/>
        </p:nvPicPr>
        <p:blipFill>
          <a:blip r:embed="rId2"/>
          <a:stretch>
            <a:fillRect/>
          </a:stretch>
        </p:blipFill>
        <p:spPr>
          <a:xfrm>
            <a:off x="1468437" y="2130425"/>
            <a:ext cx="6105525" cy="285750"/>
          </a:xfrm>
          <a:prstGeom prst="rect">
            <a:avLst/>
          </a:prstGeom>
        </p:spPr>
      </p:pic>
    </p:spTree>
    <p:extLst>
      <p:ext uri="{BB962C8B-B14F-4D97-AF65-F5344CB8AC3E}">
        <p14:creationId xmlns:p14="http://schemas.microsoft.com/office/powerpoint/2010/main" val="1929977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40E-10EF-4E05-AFCA-A7ACD6ABEC38}"/>
              </a:ext>
            </a:extLst>
          </p:cNvPr>
          <p:cNvSpPr>
            <a:spLocks noGrp="1"/>
          </p:cNvSpPr>
          <p:nvPr>
            <p:ph type="title"/>
          </p:nvPr>
        </p:nvSpPr>
        <p:spPr/>
        <p:txBody>
          <a:bodyPr/>
          <a:lstStyle/>
          <a:p>
            <a:r>
              <a:rPr lang="en-US" dirty="0" err="1"/>
              <a:t>MsgBox</a:t>
            </a:r>
            <a:r>
              <a:rPr lang="en-US" dirty="0"/>
              <a:t>(“”)</a:t>
            </a:r>
          </a:p>
        </p:txBody>
      </p:sp>
      <p:pic>
        <p:nvPicPr>
          <p:cNvPr id="5" name="Content Placeholder 4">
            <a:extLst>
              <a:ext uri="{FF2B5EF4-FFF2-40B4-BE49-F238E27FC236}">
                <a16:creationId xmlns:a16="http://schemas.microsoft.com/office/drawing/2014/main" id="{926EB3E2-5DC3-491F-8517-218CD8E22A4A}"/>
              </a:ext>
            </a:extLst>
          </p:cNvPr>
          <p:cNvPicPr>
            <a:picLocks noGrp="1" noChangeAspect="1"/>
          </p:cNvPicPr>
          <p:nvPr>
            <p:ph idx="1"/>
          </p:nvPr>
        </p:nvPicPr>
        <p:blipFill>
          <a:blip r:embed="rId2"/>
          <a:stretch>
            <a:fillRect/>
          </a:stretch>
        </p:blipFill>
        <p:spPr>
          <a:xfrm>
            <a:off x="670672" y="2036343"/>
            <a:ext cx="6762750" cy="1885950"/>
          </a:xfrm>
          <a:prstGeom prst="rect">
            <a:avLst/>
          </a:prstGeom>
        </p:spPr>
      </p:pic>
      <p:pic>
        <p:nvPicPr>
          <p:cNvPr id="6" name="Picture 5">
            <a:extLst>
              <a:ext uri="{FF2B5EF4-FFF2-40B4-BE49-F238E27FC236}">
                <a16:creationId xmlns:a16="http://schemas.microsoft.com/office/drawing/2014/main" id="{96C7F6AA-20AC-4EB1-AB54-AE715CBE1C2D}"/>
              </a:ext>
            </a:extLst>
          </p:cNvPr>
          <p:cNvPicPr>
            <a:picLocks noChangeAspect="1"/>
          </p:cNvPicPr>
          <p:nvPr/>
        </p:nvPicPr>
        <p:blipFill>
          <a:blip r:embed="rId3"/>
          <a:stretch>
            <a:fillRect/>
          </a:stretch>
        </p:blipFill>
        <p:spPr>
          <a:xfrm>
            <a:off x="670672" y="4024364"/>
            <a:ext cx="4453778" cy="2472760"/>
          </a:xfrm>
          <a:prstGeom prst="rect">
            <a:avLst/>
          </a:prstGeom>
        </p:spPr>
      </p:pic>
    </p:spTree>
    <p:extLst>
      <p:ext uri="{BB962C8B-B14F-4D97-AF65-F5344CB8AC3E}">
        <p14:creationId xmlns:p14="http://schemas.microsoft.com/office/powerpoint/2010/main" val="199236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FDFD-1A6F-40D0-A8B8-FBF2B3BF1241}"/>
              </a:ext>
            </a:extLst>
          </p:cNvPr>
          <p:cNvSpPr>
            <a:spLocks noGrp="1"/>
          </p:cNvSpPr>
          <p:nvPr>
            <p:ph type="title"/>
          </p:nvPr>
        </p:nvSpPr>
        <p:spPr/>
        <p:txBody>
          <a:bodyPr/>
          <a:lstStyle/>
          <a:p>
            <a:r>
              <a:rPr lang="en-US" dirty="0"/>
              <a:t>Some problems</a:t>
            </a:r>
          </a:p>
        </p:txBody>
      </p:sp>
      <p:sp>
        <p:nvSpPr>
          <p:cNvPr id="3" name="Content Placeholder 2">
            <a:extLst>
              <a:ext uri="{FF2B5EF4-FFF2-40B4-BE49-F238E27FC236}">
                <a16:creationId xmlns:a16="http://schemas.microsoft.com/office/drawing/2014/main" id="{68C41AD2-217A-44B7-9E6C-F02B23D6D6C9}"/>
              </a:ext>
            </a:extLst>
          </p:cNvPr>
          <p:cNvSpPr>
            <a:spLocks noGrp="1"/>
          </p:cNvSpPr>
          <p:nvPr>
            <p:ph idx="1"/>
          </p:nvPr>
        </p:nvSpPr>
        <p:spPr/>
        <p:txBody>
          <a:bodyPr/>
          <a:lstStyle/>
          <a:p>
            <a:r>
              <a:rPr lang="hy-AM" dirty="0"/>
              <a:t>Խնդիր</a:t>
            </a:r>
            <a:r>
              <a:rPr lang="en-US" dirty="0"/>
              <a:t> 1</a:t>
            </a:r>
          </a:p>
          <a:p>
            <a:endParaRPr lang="en-US" dirty="0"/>
          </a:p>
          <a:p>
            <a:r>
              <a:rPr lang="hy-AM" dirty="0"/>
              <a:t>Գտնել տրված 2 իրական թվերից փոքրագույն արժեքի և այդ երկու թվերի արտադյալի գումարը</a:t>
            </a:r>
            <a:r>
              <a:rPr lang="en-US" dirty="0"/>
              <a:t>:</a:t>
            </a:r>
            <a:endParaRPr lang="hy-AM" dirty="0"/>
          </a:p>
          <a:p>
            <a:endParaRPr lang="en-US" dirty="0"/>
          </a:p>
        </p:txBody>
      </p:sp>
    </p:spTree>
    <p:extLst>
      <p:ext uri="{BB962C8B-B14F-4D97-AF65-F5344CB8AC3E}">
        <p14:creationId xmlns:p14="http://schemas.microsoft.com/office/powerpoint/2010/main" val="251273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48DD-8556-4C99-8196-40340AE9CD1C}"/>
              </a:ext>
            </a:extLst>
          </p:cNvPr>
          <p:cNvSpPr>
            <a:spLocks noGrp="1"/>
          </p:cNvSpPr>
          <p:nvPr>
            <p:ph type="title"/>
          </p:nvPr>
        </p:nvSpPr>
        <p:spPr/>
        <p:txBody>
          <a:bodyPr/>
          <a:lstStyle/>
          <a:p>
            <a:r>
              <a:rPr lang="en-US" dirty="0" err="1"/>
              <a:t>Dot.Notation</a:t>
            </a:r>
            <a:endParaRPr lang="en-US" dirty="0"/>
          </a:p>
        </p:txBody>
      </p:sp>
      <p:pic>
        <p:nvPicPr>
          <p:cNvPr id="4" name="Picture 3">
            <a:extLst>
              <a:ext uri="{FF2B5EF4-FFF2-40B4-BE49-F238E27FC236}">
                <a16:creationId xmlns:a16="http://schemas.microsoft.com/office/drawing/2014/main" id="{A812293C-ABDC-4211-ACD3-A4AEF61963A4}"/>
              </a:ext>
            </a:extLst>
          </p:cNvPr>
          <p:cNvPicPr>
            <a:picLocks noChangeAspect="1"/>
          </p:cNvPicPr>
          <p:nvPr/>
        </p:nvPicPr>
        <p:blipFill>
          <a:blip r:embed="rId2"/>
          <a:stretch>
            <a:fillRect/>
          </a:stretch>
        </p:blipFill>
        <p:spPr>
          <a:xfrm>
            <a:off x="385346" y="2013585"/>
            <a:ext cx="6248400" cy="646386"/>
          </a:xfrm>
          <a:prstGeom prst="rect">
            <a:avLst/>
          </a:prstGeom>
        </p:spPr>
      </p:pic>
      <p:sp>
        <p:nvSpPr>
          <p:cNvPr id="7" name="TextBox 6">
            <a:extLst>
              <a:ext uri="{FF2B5EF4-FFF2-40B4-BE49-F238E27FC236}">
                <a16:creationId xmlns:a16="http://schemas.microsoft.com/office/drawing/2014/main" id="{14EA5E81-0472-4DCB-A7CD-275B169F4082}"/>
              </a:ext>
            </a:extLst>
          </p:cNvPr>
          <p:cNvSpPr txBox="1"/>
          <p:nvPr/>
        </p:nvSpPr>
        <p:spPr>
          <a:xfrm>
            <a:off x="768350" y="1365290"/>
            <a:ext cx="3263900" cy="369332"/>
          </a:xfrm>
          <a:prstGeom prst="rect">
            <a:avLst/>
          </a:prstGeom>
          <a:noFill/>
        </p:spPr>
        <p:txBody>
          <a:bodyPr wrap="square" rtlCol="0">
            <a:spAutoFit/>
          </a:bodyPr>
          <a:lstStyle/>
          <a:p>
            <a:r>
              <a:rPr lang="en-US" dirty="0" err="1"/>
              <a:t>Object.Property.Methods</a:t>
            </a:r>
            <a:endParaRPr lang="en-US" dirty="0"/>
          </a:p>
        </p:txBody>
      </p:sp>
      <p:pic>
        <p:nvPicPr>
          <p:cNvPr id="8" name="Picture 7">
            <a:extLst>
              <a:ext uri="{FF2B5EF4-FFF2-40B4-BE49-F238E27FC236}">
                <a16:creationId xmlns:a16="http://schemas.microsoft.com/office/drawing/2014/main" id="{068AC1F3-2BD6-49C1-9C59-47C144280E4D}"/>
              </a:ext>
            </a:extLst>
          </p:cNvPr>
          <p:cNvPicPr>
            <a:picLocks noChangeAspect="1"/>
          </p:cNvPicPr>
          <p:nvPr/>
        </p:nvPicPr>
        <p:blipFill>
          <a:blip r:embed="rId3"/>
          <a:stretch>
            <a:fillRect/>
          </a:stretch>
        </p:blipFill>
        <p:spPr>
          <a:xfrm>
            <a:off x="368300" y="3291783"/>
            <a:ext cx="6944538" cy="910412"/>
          </a:xfrm>
          <a:prstGeom prst="rect">
            <a:avLst/>
          </a:prstGeom>
        </p:spPr>
      </p:pic>
      <p:sp>
        <p:nvSpPr>
          <p:cNvPr id="9" name="Right Brace 8">
            <a:extLst>
              <a:ext uri="{FF2B5EF4-FFF2-40B4-BE49-F238E27FC236}">
                <a16:creationId xmlns:a16="http://schemas.microsoft.com/office/drawing/2014/main" id="{F3C001FB-1E99-485D-9053-A5CE51CC3647}"/>
              </a:ext>
            </a:extLst>
          </p:cNvPr>
          <p:cNvSpPr/>
          <p:nvPr/>
        </p:nvSpPr>
        <p:spPr>
          <a:xfrm rot="5400000">
            <a:off x="3226634" y="3967571"/>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D3334DFF-16A6-4524-900A-943AD24EC287}"/>
              </a:ext>
            </a:extLst>
          </p:cNvPr>
          <p:cNvSpPr/>
          <p:nvPr/>
        </p:nvSpPr>
        <p:spPr>
          <a:xfrm rot="5400000">
            <a:off x="4207302" y="3938812"/>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19F93B49-A9ED-4BDA-9D34-14629D4C6687}"/>
              </a:ext>
            </a:extLst>
          </p:cNvPr>
          <p:cNvSpPr/>
          <p:nvPr/>
        </p:nvSpPr>
        <p:spPr>
          <a:xfrm rot="5400000">
            <a:off x="5801966" y="3950291"/>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69A93FD5-E059-4CAB-9D63-AAFA46C6A9E6}"/>
              </a:ext>
            </a:extLst>
          </p:cNvPr>
          <p:cNvSpPr/>
          <p:nvPr/>
        </p:nvSpPr>
        <p:spPr>
          <a:xfrm rot="5400000">
            <a:off x="1677234" y="3385305"/>
            <a:ext cx="353932" cy="203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5A600675-8C24-4997-B8A0-EBEE4327A7C8}"/>
              </a:ext>
            </a:extLst>
          </p:cNvPr>
          <p:cNvSpPr/>
          <p:nvPr/>
        </p:nvSpPr>
        <p:spPr>
          <a:xfrm>
            <a:off x="1452487" y="4857234"/>
            <a:ext cx="803425" cy="369332"/>
          </a:xfrm>
          <a:prstGeom prst="rect">
            <a:avLst/>
          </a:prstGeom>
        </p:spPr>
        <p:txBody>
          <a:bodyPr wrap="none">
            <a:spAutoFit/>
          </a:bodyPr>
          <a:lstStyle/>
          <a:p>
            <a:r>
              <a:rPr lang="en-US" dirty="0"/>
              <a:t>Object</a:t>
            </a:r>
          </a:p>
        </p:txBody>
      </p:sp>
      <p:sp>
        <p:nvSpPr>
          <p:cNvPr id="14" name="Rectangle 13">
            <a:extLst>
              <a:ext uri="{FF2B5EF4-FFF2-40B4-BE49-F238E27FC236}">
                <a16:creationId xmlns:a16="http://schemas.microsoft.com/office/drawing/2014/main" id="{5A89343D-C7C8-4058-83A5-3EA3DD74B722}"/>
              </a:ext>
            </a:extLst>
          </p:cNvPr>
          <p:cNvSpPr/>
          <p:nvPr/>
        </p:nvSpPr>
        <p:spPr>
          <a:xfrm>
            <a:off x="2989657" y="4799568"/>
            <a:ext cx="1042593" cy="369332"/>
          </a:xfrm>
          <a:prstGeom prst="rect">
            <a:avLst/>
          </a:prstGeom>
        </p:spPr>
        <p:txBody>
          <a:bodyPr wrap="none">
            <a:spAutoFit/>
          </a:bodyPr>
          <a:lstStyle/>
          <a:p>
            <a:r>
              <a:rPr lang="en-US"/>
              <a:t>Property.</a:t>
            </a:r>
            <a:endParaRPr lang="en-US" dirty="0"/>
          </a:p>
        </p:txBody>
      </p:sp>
      <p:sp>
        <p:nvSpPr>
          <p:cNvPr id="15" name="Rectangle 14">
            <a:extLst>
              <a:ext uri="{FF2B5EF4-FFF2-40B4-BE49-F238E27FC236}">
                <a16:creationId xmlns:a16="http://schemas.microsoft.com/office/drawing/2014/main" id="{E81DFC6E-B7E3-426B-B9F7-EDA1BBEE42A2}"/>
              </a:ext>
            </a:extLst>
          </p:cNvPr>
          <p:cNvSpPr/>
          <p:nvPr/>
        </p:nvSpPr>
        <p:spPr>
          <a:xfrm>
            <a:off x="4032250" y="4781128"/>
            <a:ext cx="1000082" cy="369332"/>
          </a:xfrm>
          <a:prstGeom prst="rect">
            <a:avLst/>
          </a:prstGeom>
        </p:spPr>
        <p:txBody>
          <a:bodyPr wrap="none">
            <a:spAutoFit/>
          </a:bodyPr>
          <a:lstStyle/>
          <a:p>
            <a:r>
              <a:rPr lang="en-US" dirty="0"/>
              <a:t>Property</a:t>
            </a:r>
          </a:p>
        </p:txBody>
      </p:sp>
      <p:sp>
        <p:nvSpPr>
          <p:cNvPr id="16" name="Rectangle 15">
            <a:extLst>
              <a:ext uri="{FF2B5EF4-FFF2-40B4-BE49-F238E27FC236}">
                <a16:creationId xmlns:a16="http://schemas.microsoft.com/office/drawing/2014/main" id="{1B4C62A6-2696-4FDF-8E93-CD67E71E19B9}"/>
              </a:ext>
            </a:extLst>
          </p:cNvPr>
          <p:cNvSpPr/>
          <p:nvPr/>
        </p:nvSpPr>
        <p:spPr>
          <a:xfrm>
            <a:off x="5383607" y="4781128"/>
            <a:ext cx="704039" cy="369332"/>
          </a:xfrm>
          <a:prstGeom prst="rect">
            <a:avLst/>
          </a:prstGeom>
        </p:spPr>
        <p:txBody>
          <a:bodyPr wrap="none">
            <a:spAutoFit/>
          </a:bodyPr>
          <a:lstStyle/>
          <a:p>
            <a:r>
              <a:rPr lang="en-US" dirty="0"/>
              <a:t>Value</a:t>
            </a:r>
          </a:p>
        </p:txBody>
      </p:sp>
      <p:sp>
        <p:nvSpPr>
          <p:cNvPr id="17" name="Right Brace 16">
            <a:extLst>
              <a:ext uri="{FF2B5EF4-FFF2-40B4-BE49-F238E27FC236}">
                <a16:creationId xmlns:a16="http://schemas.microsoft.com/office/drawing/2014/main" id="{1E70CB7E-ED3A-4901-877C-21C102C3E81E}"/>
              </a:ext>
            </a:extLst>
          </p:cNvPr>
          <p:cNvSpPr/>
          <p:nvPr/>
        </p:nvSpPr>
        <p:spPr>
          <a:xfrm rot="5400000">
            <a:off x="1849498" y="1820937"/>
            <a:ext cx="353932" cy="203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6BA986E-139A-4D0E-A501-E35D0B1456D0}"/>
              </a:ext>
            </a:extLst>
          </p:cNvPr>
          <p:cNvSpPr/>
          <p:nvPr/>
        </p:nvSpPr>
        <p:spPr>
          <a:xfrm rot="5400000">
            <a:off x="3981153" y="2355389"/>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E58087E-A6D5-4F83-AB81-C0CFC3AFDD96}"/>
              </a:ext>
            </a:extLst>
          </p:cNvPr>
          <p:cNvSpPr/>
          <p:nvPr/>
        </p:nvSpPr>
        <p:spPr>
          <a:xfrm rot="5400000">
            <a:off x="5357466" y="2316005"/>
            <a:ext cx="353932" cy="8945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2B663CEC-FF09-4458-9923-2742FA36E3E2}"/>
              </a:ext>
            </a:extLst>
          </p:cNvPr>
          <p:cNvSpPr/>
          <p:nvPr/>
        </p:nvSpPr>
        <p:spPr>
          <a:xfrm>
            <a:off x="3658078" y="3002720"/>
            <a:ext cx="1000082" cy="369332"/>
          </a:xfrm>
          <a:prstGeom prst="rect">
            <a:avLst/>
          </a:prstGeom>
        </p:spPr>
        <p:txBody>
          <a:bodyPr wrap="none">
            <a:spAutoFit/>
          </a:bodyPr>
          <a:lstStyle/>
          <a:p>
            <a:r>
              <a:rPr lang="en-US" dirty="0"/>
              <a:t>Property</a:t>
            </a:r>
          </a:p>
        </p:txBody>
      </p:sp>
      <p:sp>
        <p:nvSpPr>
          <p:cNvPr id="22" name="Rectangle 21">
            <a:extLst>
              <a:ext uri="{FF2B5EF4-FFF2-40B4-BE49-F238E27FC236}">
                <a16:creationId xmlns:a16="http://schemas.microsoft.com/office/drawing/2014/main" id="{3BF926E3-0CD1-4418-9CC8-C8FEA90DDC95}"/>
              </a:ext>
            </a:extLst>
          </p:cNvPr>
          <p:cNvSpPr/>
          <p:nvPr/>
        </p:nvSpPr>
        <p:spPr>
          <a:xfrm>
            <a:off x="1592187" y="3065502"/>
            <a:ext cx="803425" cy="369332"/>
          </a:xfrm>
          <a:prstGeom prst="rect">
            <a:avLst/>
          </a:prstGeom>
        </p:spPr>
        <p:txBody>
          <a:bodyPr wrap="none">
            <a:spAutoFit/>
          </a:bodyPr>
          <a:lstStyle/>
          <a:p>
            <a:r>
              <a:rPr lang="en-US" dirty="0"/>
              <a:t>Object</a:t>
            </a:r>
          </a:p>
        </p:txBody>
      </p:sp>
      <p:sp>
        <p:nvSpPr>
          <p:cNvPr id="23" name="Rectangle 22">
            <a:extLst>
              <a:ext uri="{FF2B5EF4-FFF2-40B4-BE49-F238E27FC236}">
                <a16:creationId xmlns:a16="http://schemas.microsoft.com/office/drawing/2014/main" id="{7BFEB699-49E5-4650-BF22-B85B1EBB6F4D}"/>
              </a:ext>
            </a:extLst>
          </p:cNvPr>
          <p:cNvSpPr/>
          <p:nvPr/>
        </p:nvSpPr>
        <p:spPr>
          <a:xfrm>
            <a:off x="5272346" y="3025473"/>
            <a:ext cx="1028230" cy="369332"/>
          </a:xfrm>
          <a:prstGeom prst="rect">
            <a:avLst/>
          </a:prstGeom>
        </p:spPr>
        <p:txBody>
          <a:bodyPr wrap="none">
            <a:spAutoFit/>
          </a:bodyPr>
          <a:lstStyle/>
          <a:p>
            <a:r>
              <a:rPr lang="en-US"/>
              <a:t>Methods</a:t>
            </a:r>
            <a:endParaRPr lang="en-US" dirty="0"/>
          </a:p>
        </p:txBody>
      </p:sp>
    </p:spTree>
    <p:extLst>
      <p:ext uri="{BB962C8B-B14F-4D97-AF65-F5344CB8AC3E}">
        <p14:creationId xmlns:p14="http://schemas.microsoft.com/office/powerpoint/2010/main" val="3873855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0A8B41-B422-4522-A4A1-97B6C2FD061D}"/>
              </a:ext>
            </a:extLst>
          </p:cNvPr>
          <p:cNvPicPr>
            <a:picLocks noGrp="1" noChangeAspect="1"/>
          </p:cNvPicPr>
          <p:nvPr>
            <p:ph idx="1"/>
          </p:nvPr>
        </p:nvPicPr>
        <p:blipFill>
          <a:blip r:embed="rId2"/>
          <a:stretch>
            <a:fillRect/>
          </a:stretch>
        </p:blipFill>
        <p:spPr>
          <a:xfrm>
            <a:off x="1051259" y="608293"/>
            <a:ext cx="6825414" cy="5641414"/>
          </a:xfrm>
          <a:prstGeom prst="rect">
            <a:avLst/>
          </a:prstGeom>
        </p:spPr>
      </p:pic>
    </p:spTree>
    <p:extLst>
      <p:ext uri="{BB962C8B-B14F-4D97-AF65-F5344CB8AC3E}">
        <p14:creationId xmlns:p14="http://schemas.microsoft.com/office/powerpoint/2010/main" val="54283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1CD-2E82-4980-B38F-8EED37BEBFAC}"/>
              </a:ext>
            </a:extLst>
          </p:cNvPr>
          <p:cNvSpPr>
            <a:spLocks noGrp="1"/>
          </p:cNvSpPr>
          <p:nvPr>
            <p:ph type="title"/>
          </p:nvPr>
        </p:nvSpPr>
        <p:spPr>
          <a:xfrm>
            <a:off x="838200" y="365126"/>
            <a:ext cx="10327105" cy="741780"/>
          </a:xfrm>
        </p:spPr>
        <p:txBody>
          <a:bodyPr/>
          <a:lstStyle/>
          <a:p>
            <a:r>
              <a:rPr lang="hy-AM" dirty="0"/>
              <a:t>Խնդիր 2 </a:t>
            </a:r>
            <a:endParaRPr lang="en-US" dirty="0"/>
          </a:p>
        </p:txBody>
      </p:sp>
      <p:sp>
        <p:nvSpPr>
          <p:cNvPr id="3" name="Content Placeholder 2">
            <a:extLst>
              <a:ext uri="{FF2B5EF4-FFF2-40B4-BE49-F238E27FC236}">
                <a16:creationId xmlns:a16="http://schemas.microsoft.com/office/drawing/2014/main" id="{63C53A7D-7D68-4156-A3C1-0D9C7E1B9F5F}"/>
              </a:ext>
            </a:extLst>
          </p:cNvPr>
          <p:cNvSpPr>
            <a:spLocks noGrp="1"/>
          </p:cNvSpPr>
          <p:nvPr>
            <p:ph idx="1"/>
          </p:nvPr>
        </p:nvSpPr>
        <p:spPr/>
        <p:txBody>
          <a:bodyPr/>
          <a:lstStyle/>
          <a:p>
            <a:r>
              <a:rPr lang="hy-AM" dirty="0"/>
              <a:t>Հաշվել </a:t>
            </a:r>
            <a:r>
              <a:rPr lang="en-US" dirty="0"/>
              <a:t>n-</a:t>
            </a:r>
            <a:r>
              <a:rPr lang="hy-AM" dirty="0"/>
              <a:t>չափանի տարածության մեջ 2 </a:t>
            </a:r>
            <a:r>
              <a:rPr lang="en-US" dirty="0"/>
              <a:t>k-</a:t>
            </a:r>
            <a:r>
              <a:rPr lang="hy-AM" dirty="0"/>
              <a:t>չափանի վեկտորների սկալյար արտադրյալը</a:t>
            </a:r>
          </a:p>
          <a:p>
            <a:endParaRPr lang="hy-AM" dirty="0"/>
          </a:p>
          <a:p>
            <a:endParaRPr lang="en-US" dirty="0"/>
          </a:p>
        </p:txBody>
      </p:sp>
    </p:spTree>
    <p:extLst>
      <p:ext uri="{BB962C8B-B14F-4D97-AF65-F5344CB8AC3E}">
        <p14:creationId xmlns:p14="http://schemas.microsoft.com/office/powerpoint/2010/main" val="268832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4BEF98-407C-4AB1-8EE4-5D6A2B782DC0}"/>
              </a:ext>
            </a:extLst>
          </p:cNvPr>
          <p:cNvPicPr>
            <a:picLocks noChangeAspect="1"/>
          </p:cNvPicPr>
          <p:nvPr/>
        </p:nvPicPr>
        <p:blipFill>
          <a:blip r:embed="rId2"/>
          <a:stretch>
            <a:fillRect/>
          </a:stretch>
        </p:blipFill>
        <p:spPr>
          <a:xfrm>
            <a:off x="625642" y="300312"/>
            <a:ext cx="7997240" cy="5980423"/>
          </a:xfrm>
          <a:prstGeom prst="rect">
            <a:avLst/>
          </a:prstGeom>
        </p:spPr>
      </p:pic>
    </p:spTree>
    <p:extLst>
      <p:ext uri="{BB962C8B-B14F-4D97-AF65-F5344CB8AC3E}">
        <p14:creationId xmlns:p14="http://schemas.microsoft.com/office/powerpoint/2010/main" val="28611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22B9-235D-4668-B90A-905A76597847}"/>
              </a:ext>
            </a:extLst>
          </p:cNvPr>
          <p:cNvSpPr>
            <a:spLocks noGrp="1"/>
          </p:cNvSpPr>
          <p:nvPr>
            <p:ph type="title"/>
          </p:nvPr>
        </p:nvSpPr>
        <p:spPr/>
        <p:txBody>
          <a:bodyPr/>
          <a:lstStyle/>
          <a:p>
            <a:r>
              <a:rPr lang="hy-AM" dirty="0"/>
              <a:t>Խնդիր 2 /շարունակություն/</a:t>
            </a:r>
            <a:endParaRPr lang="en-US" dirty="0"/>
          </a:p>
        </p:txBody>
      </p:sp>
      <p:sp>
        <p:nvSpPr>
          <p:cNvPr id="3" name="Content Placeholder 2">
            <a:extLst>
              <a:ext uri="{FF2B5EF4-FFF2-40B4-BE49-F238E27FC236}">
                <a16:creationId xmlns:a16="http://schemas.microsoft.com/office/drawing/2014/main" id="{1DC7D1FE-119F-4D15-8839-012F1D0DCEC3}"/>
              </a:ext>
            </a:extLst>
          </p:cNvPr>
          <p:cNvSpPr>
            <a:spLocks noGrp="1"/>
          </p:cNvSpPr>
          <p:nvPr>
            <p:ph idx="1"/>
          </p:nvPr>
        </p:nvSpPr>
        <p:spPr/>
        <p:txBody>
          <a:bodyPr/>
          <a:lstStyle/>
          <a:p>
            <a:r>
              <a:rPr lang="hy-AM" dirty="0"/>
              <a:t>Լուծել հետևյալ խնդիրը նախորդի աշխատանքը ստուգելու համար</a:t>
            </a:r>
          </a:p>
          <a:p>
            <a:endParaRPr lang="hy-AM" dirty="0"/>
          </a:p>
          <a:p>
            <a:endParaRPr lang="en-US" dirty="0"/>
          </a:p>
        </p:txBody>
      </p:sp>
      <p:pic>
        <p:nvPicPr>
          <p:cNvPr id="4" name="Picture 3">
            <a:extLst>
              <a:ext uri="{FF2B5EF4-FFF2-40B4-BE49-F238E27FC236}">
                <a16:creationId xmlns:a16="http://schemas.microsoft.com/office/drawing/2014/main" id="{9F430308-5FAC-4C39-BA96-400D3DF67624}"/>
              </a:ext>
            </a:extLst>
          </p:cNvPr>
          <p:cNvPicPr>
            <a:picLocks noChangeAspect="1"/>
          </p:cNvPicPr>
          <p:nvPr/>
        </p:nvPicPr>
        <p:blipFill>
          <a:blip r:embed="rId2"/>
          <a:stretch>
            <a:fillRect/>
          </a:stretch>
        </p:blipFill>
        <p:spPr>
          <a:xfrm>
            <a:off x="516044" y="3197392"/>
            <a:ext cx="11159911" cy="1021682"/>
          </a:xfrm>
          <a:prstGeom prst="rect">
            <a:avLst/>
          </a:prstGeom>
        </p:spPr>
      </p:pic>
    </p:spTree>
    <p:extLst>
      <p:ext uri="{BB962C8B-B14F-4D97-AF65-F5344CB8AC3E}">
        <p14:creationId xmlns:p14="http://schemas.microsoft.com/office/powerpoint/2010/main" val="1056210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D904-6800-4E74-A146-EF638B4A1FCD}"/>
              </a:ext>
            </a:extLst>
          </p:cNvPr>
          <p:cNvSpPr>
            <a:spLocks noGrp="1"/>
          </p:cNvSpPr>
          <p:nvPr>
            <p:ph type="title"/>
          </p:nvPr>
        </p:nvSpPr>
        <p:spPr/>
        <p:txBody>
          <a:bodyPr/>
          <a:lstStyle/>
          <a:p>
            <a:r>
              <a:rPr lang="hy-AM" dirty="0"/>
              <a:t> </a:t>
            </a:r>
            <a:endParaRPr lang="en-US" dirty="0"/>
          </a:p>
        </p:txBody>
      </p:sp>
      <p:sp>
        <p:nvSpPr>
          <p:cNvPr id="3" name="Content Placeholder 2">
            <a:extLst>
              <a:ext uri="{FF2B5EF4-FFF2-40B4-BE49-F238E27FC236}">
                <a16:creationId xmlns:a16="http://schemas.microsoft.com/office/drawing/2014/main" id="{1FD9364C-52AE-4A99-AD15-AB0162B4BC6B}"/>
              </a:ext>
            </a:extLst>
          </p:cNvPr>
          <p:cNvSpPr>
            <a:spLocks noGrp="1"/>
          </p:cNvSpPr>
          <p:nvPr>
            <p:ph idx="1"/>
          </p:nvPr>
        </p:nvSpPr>
        <p:spPr/>
        <p:txBody>
          <a:bodyPr/>
          <a:lstStyle/>
          <a:p>
            <a:r>
              <a:rPr lang="en-US" dirty="0" smtClean="0"/>
              <a:t>Answer </a:t>
            </a:r>
            <a:r>
              <a:rPr lang="en-US" dirty="0"/>
              <a:t>= 133</a:t>
            </a:r>
          </a:p>
          <a:p>
            <a:r>
              <a:rPr lang="en-US" dirty="0"/>
              <a:t>Try the building function </a:t>
            </a:r>
            <a:r>
              <a:rPr lang="en-US" dirty="0" err="1"/>
              <a:t>Sumproduct</a:t>
            </a:r>
            <a:r>
              <a:rPr lang="en-US" dirty="0"/>
              <a:t>()</a:t>
            </a:r>
          </a:p>
          <a:p>
            <a:endParaRPr lang="en-US" dirty="0"/>
          </a:p>
        </p:txBody>
      </p:sp>
    </p:spTree>
    <p:extLst>
      <p:ext uri="{BB962C8B-B14F-4D97-AF65-F5344CB8AC3E}">
        <p14:creationId xmlns:p14="http://schemas.microsoft.com/office/powerpoint/2010/main" val="1454973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E86E-06D9-4FB8-B738-3C8B83C87C7D}"/>
              </a:ext>
            </a:extLst>
          </p:cNvPr>
          <p:cNvSpPr>
            <a:spLocks noGrp="1"/>
          </p:cNvSpPr>
          <p:nvPr>
            <p:ph type="title"/>
          </p:nvPr>
        </p:nvSpPr>
        <p:spPr/>
        <p:txBody>
          <a:bodyPr/>
          <a:lstStyle/>
          <a:p>
            <a:r>
              <a:rPr lang="hy-AM" dirty="0"/>
              <a:t>Խնդիր 3</a:t>
            </a:r>
            <a:endParaRPr lang="en-US" dirty="0"/>
          </a:p>
        </p:txBody>
      </p:sp>
      <p:sp>
        <p:nvSpPr>
          <p:cNvPr id="3" name="Content Placeholder 2">
            <a:extLst>
              <a:ext uri="{FF2B5EF4-FFF2-40B4-BE49-F238E27FC236}">
                <a16:creationId xmlns:a16="http://schemas.microsoft.com/office/drawing/2014/main" id="{10DD7EC4-9FB8-430C-AA0C-B066A1750014}"/>
              </a:ext>
            </a:extLst>
          </p:cNvPr>
          <p:cNvSpPr>
            <a:spLocks noGrp="1"/>
          </p:cNvSpPr>
          <p:nvPr>
            <p:ph idx="1"/>
          </p:nvPr>
        </p:nvSpPr>
        <p:spPr/>
        <p:txBody>
          <a:bodyPr/>
          <a:lstStyle/>
          <a:p>
            <a:r>
              <a:rPr lang="hy-AM" dirty="0"/>
              <a:t>Հաշվել գլանի ծավալը, եթե հայտնի են այդ գլանի շառավիղը և բարձրությունը</a:t>
            </a:r>
            <a:endParaRPr lang="en-US" dirty="0"/>
          </a:p>
        </p:txBody>
      </p:sp>
    </p:spTree>
    <p:extLst>
      <p:ext uri="{BB962C8B-B14F-4D97-AF65-F5344CB8AC3E}">
        <p14:creationId xmlns:p14="http://schemas.microsoft.com/office/powerpoint/2010/main" val="726013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CFC6FA-B6EA-4830-BDFB-6495AB69E6A9}"/>
              </a:ext>
            </a:extLst>
          </p:cNvPr>
          <p:cNvPicPr>
            <a:picLocks noGrp="1" noChangeAspect="1"/>
          </p:cNvPicPr>
          <p:nvPr>
            <p:ph idx="1"/>
          </p:nvPr>
        </p:nvPicPr>
        <p:blipFill>
          <a:blip r:embed="rId2"/>
          <a:stretch>
            <a:fillRect/>
          </a:stretch>
        </p:blipFill>
        <p:spPr>
          <a:xfrm>
            <a:off x="737937" y="481311"/>
            <a:ext cx="8534400" cy="5606680"/>
          </a:xfrm>
          <a:prstGeom prst="rect">
            <a:avLst/>
          </a:prstGeom>
        </p:spPr>
      </p:pic>
    </p:spTree>
    <p:extLst>
      <p:ext uri="{BB962C8B-B14F-4D97-AF65-F5344CB8AC3E}">
        <p14:creationId xmlns:p14="http://schemas.microsoft.com/office/powerpoint/2010/main" val="917759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3D96-3975-4438-85C0-2709A60F06D0}"/>
              </a:ext>
            </a:extLst>
          </p:cNvPr>
          <p:cNvSpPr>
            <a:spLocks noGrp="1"/>
          </p:cNvSpPr>
          <p:nvPr>
            <p:ph type="title"/>
          </p:nvPr>
        </p:nvSpPr>
        <p:spPr/>
        <p:txBody>
          <a:bodyPr/>
          <a:lstStyle/>
          <a:p>
            <a:r>
              <a:rPr lang="hy-AM" dirty="0"/>
              <a:t>Խնդիր 3 /շարունակություն/</a:t>
            </a:r>
            <a:endParaRPr lang="en-US" dirty="0"/>
          </a:p>
        </p:txBody>
      </p:sp>
      <p:sp>
        <p:nvSpPr>
          <p:cNvPr id="3" name="Content Placeholder 2">
            <a:extLst>
              <a:ext uri="{FF2B5EF4-FFF2-40B4-BE49-F238E27FC236}">
                <a16:creationId xmlns:a16="http://schemas.microsoft.com/office/drawing/2014/main" id="{9772DBA4-284C-4D69-AF8C-69EF3DE45D72}"/>
              </a:ext>
            </a:extLst>
          </p:cNvPr>
          <p:cNvSpPr>
            <a:spLocks noGrp="1"/>
          </p:cNvSpPr>
          <p:nvPr>
            <p:ph idx="1"/>
          </p:nvPr>
        </p:nvSpPr>
        <p:spPr/>
        <p:txBody>
          <a:bodyPr/>
          <a:lstStyle/>
          <a:p>
            <a:r>
              <a:rPr lang="hy-AM" dirty="0"/>
              <a:t>Շառավիղի տվյալները գրված են </a:t>
            </a:r>
            <a:r>
              <a:rPr lang="en-US" dirty="0"/>
              <a:t>A2</a:t>
            </a:r>
            <a:r>
              <a:rPr lang="hy-AM" dirty="0"/>
              <a:t> բջիջում</a:t>
            </a:r>
          </a:p>
          <a:p>
            <a:endParaRPr lang="hy-AM" dirty="0"/>
          </a:p>
          <a:p>
            <a:r>
              <a:rPr lang="hy-AM" dirty="0"/>
              <a:t>Հարձրության տվյալները գրված են </a:t>
            </a:r>
            <a:r>
              <a:rPr lang="en-US" dirty="0"/>
              <a:t>B2</a:t>
            </a:r>
            <a:r>
              <a:rPr lang="hy-AM" dirty="0"/>
              <a:t> բջիջում</a:t>
            </a:r>
            <a:endParaRPr lang="en-US" dirty="0"/>
          </a:p>
          <a:p>
            <a:endParaRPr lang="en-US" dirty="0"/>
          </a:p>
          <a:p>
            <a:r>
              <a:rPr lang="en-US" dirty="0"/>
              <a:t>C2</a:t>
            </a:r>
            <a:r>
              <a:rPr lang="hy-AM" dirty="0"/>
              <a:t>-ում ստանալ ծավալը</a:t>
            </a:r>
          </a:p>
          <a:p>
            <a:endParaRPr lang="en-US" dirty="0"/>
          </a:p>
        </p:txBody>
      </p:sp>
    </p:spTree>
    <p:extLst>
      <p:ext uri="{BB962C8B-B14F-4D97-AF65-F5344CB8AC3E}">
        <p14:creationId xmlns:p14="http://schemas.microsoft.com/office/powerpoint/2010/main" val="175980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31B91C-7EF7-4610-81C8-EE9DD811C5DD}"/>
              </a:ext>
            </a:extLst>
          </p:cNvPr>
          <p:cNvPicPr>
            <a:picLocks noChangeAspect="1"/>
          </p:cNvPicPr>
          <p:nvPr/>
        </p:nvPicPr>
        <p:blipFill>
          <a:blip r:embed="rId2"/>
          <a:stretch>
            <a:fillRect/>
          </a:stretch>
        </p:blipFill>
        <p:spPr>
          <a:xfrm>
            <a:off x="705852" y="654870"/>
            <a:ext cx="7162299" cy="5548260"/>
          </a:xfrm>
          <a:prstGeom prst="rect">
            <a:avLst/>
          </a:prstGeom>
        </p:spPr>
      </p:pic>
    </p:spTree>
    <p:extLst>
      <p:ext uri="{BB962C8B-B14F-4D97-AF65-F5344CB8AC3E}">
        <p14:creationId xmlns:p14="http://schemas.microsoft.com/office/powerpoint/2010/main" val="2472353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918C-0385-49D6-BD4E-6419CFA5AF5C}"/>
              </a:ext>
            </a:extLst>
          </p:cNvPr>
          <p:cNvSpPr>
            <a:spLocks noGrp="1"/>
          </p:cNvSpPr>
          <p:nvPr>
            <p:ph type="title"/>
          </p:nvPr>
        </p:nvSpPr>
        <p:spPr/>
        <p:txBody>
          <a:bodyPr/>
          <a:lstStyle/>
          <a:p>
            <a:r>
              <a:rPr lang="hy-AM" dirty="0"/>
              <a:t>Խնդիր 4</a:t>
            </a:r>
            <a:endParaRPr lang="en-US" dirty="0"/>
          </a:p>
        </p:txBody>
      </p:sp>
      <p:sp>
        <p:nvSpPr>
          <p:cNvPr id="3" name="Content Placeholder 2">
            <a:extLst>
              <a:ext uri="{FF2B5EF4-FFF2-40B4-BE49-F238E27FC236}">
                <a16:creationId xmlns:a16="http://schemas.microsoft.com/office/drawing/2014/main" id="{81532308-A879-46E7-8C1E-7D094377939A}"/>
              </a:ext>
            </a:extLst>
          </p:cNvPr>
          <p:cNvSpPr>
            <a:spLocks noGrp="1"/>
          </p:cNvSpPr>
          <p:nvPr>
            <p:ph idx="1"/>
          </p:nvPr>
        </p:nvSpPr>
        <p:spPr/>
        <p:txBody>
          <a:bodyPr/>
          <a:lstStyle/>
          <a:p>
            <a:r>
              <a:rPr lang="hy-AM" dirty="0"/>
              <a:t>Հաշբել հետևյալ արտահայտության արժեքը</a:t>
            </a:r>
          </a:p>
          <a:p>
            <a:endParaRPr lang="hy-AM" dirty="0"/>
          </a:p>
          <a:p>
            <a:endParaRPr lang="hy-AM" dirty="0"/>
          </a:p>
          <a:p>
            <a:endParaRPr lang="hy-AM" dirty="0"/>
          </a:p>
          <a:p>
            <a:endParaRPr lang="hy-AM" dirty="0"/>
          </a:p>
          <a:p>
            <a:r>
              <a:rPr lang="hy-AM" dirty="0"/>
              <a:t>ԹԱ՞Բ</a:t>
            </a:r>
          </a:p>
          <a:p>
            <a:endParaRPr lang="hy-AM" dirty="0"/>
          </a:p>
          <a:p>
            <a:endParaRPr lang="en-US" dirty="0"/>
          </a:p>
        </p:txBody>
      </p:sp>
      <p:pic>
        <p:nvPicPr>
          <p:cNvPr id="4" name="Picture 3">
            <a:extLst>
              <a:ext uri="{FF2B5EF4-FFF2-40B4-BE49-F238E27FC236}">
                <a16:creationId xmlns:a16="http://schemas.microsoft.com/office/drawing/2014/main" id="{613A0A1B-DC53-49A4-85CF-E7667A1B8C35}"/>
              </a:ext>
            </a:extLst>
          </p:cNvPr>
          <p:cNvPicPr>
            <a:picLocks noChangeAspect="1"/>
          </p:cNvPicPr>
          <p:nvPr/>
        </p:nvPicPr>
        <p:blipFill>
          <a:blip r:embed="rId2"/>
          <a:stretch>
            <a:fillRect/>
          </a:stretch>
        </p:blipFill>
        <p:spPr>
          <a:xfrm>
            <a:off x="2553101" y="2804862"/>
            <a:ext cx="5855468" cy="852738"/>
          </a:xfrm>
          <a:prstGeom prst="rect">
            <a:avLst/>
          </a:prstGeom>
        </p:spPr>
      </p:pic>
    </p:spTree>
    <p:extLst>
      <p:ext uri="{BB962C8B-B14F-4D97-AF65-F5344CB8AC3E}">
        <p14:creationId xmlns:p14="http://schemas.microsoft.com/office/powerpoint/2010/main" val="263493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DC99-BB33-403C-8CEF-BC6F03D29F74}"/>
              </a:ext>
            </a:extLst>
          </p:cNvPr>
          <p:cNvSpPr>
            <a:spLocks noGrp="1"/>
          </p:cNvSpPr>
          <p:nvPr>
            <p:ph type="title"/>
          </p:nvPr>
        </p:nvSpPr>
        <p:spPr/>
        <p:txBody>
          <a:bodyPr/>
          <a:lstStyle/>
          <a:p>
            <a:r>
              <a:rPr lang="en-US" dirty="0"/>
              <a:t>Conditional Logic</a:t>
            </a:r>
            <a:br>
              <a:rPr lang="en-US" dirty="0"/>
            </a:br>
            <a:endParaRPr lang="en-US" dirty="0"/>
          </a:p>
        </p:txBody>
      </p:sp>
      <p:sp>
        <p:nvSpPr>
          <p:cNvPr id="3" name="Content Placeholder 2">
            <a:extLst>
              <a:ext uri="{FF2B5EF4-FFF2-40B4-BE49-F238E27FC236}">
                <a16:creationId xmlns:a16="http://schemas.microsoft.com/office/drawing/2014/main" id="{B1404923-BA89-4E1B-991A-FF5FCD1475C2}"/>
              </a:ext>
            </a:extLst>
          </p:cNvPr>
          <p:cNvSpPr>
            <a:spLocks noGrp="1"/>
          </p:cNvSpPr>
          <p:nvPr>
            <p:ph idx="1"/>
          </p:nvPr>
        </p:nvSpPr>
        <p:spPr/>
        <p:txBody>
          <a:bodyPr>
            <a:normAutofit fontScale="92500" lnSpcReduction="20000"/>
          </a:bodyPr>
          <a:lstStyle/>
          <a:p>
            <a:r>
              <a:rPr lang="en-US" dirty="0"/>
              <a:t>If</a:t>
            </a:r>
          </a:p>
          <a:p>
            <a:r>
              <a:rPr lang="en-US" dirty="0"/>
              <a:t>Else</a:t>
            </a:r>
          </a:p>
          <a:p>
            <a:r>
              <a:rPr lang="en-US" dirty="0"/>
              <a:t>Else If</a:t>
            </a:r>
          </a:p>
          <a:p>
            <a:endParaRPr lang="en-US" dirty="0"/>
          </a:p>
          <a:p>
            <a:r>
              <a:rPr lang="en-US" dirty="0"/>
              <a:t>If condition Then statement Else End If</a:t>
            </a:r>
          </a:p>
          <a:p>
            <a:pPr marL="0" indent="0">
              <a:buNone/>
            </a:pPr>
            <a:endParaRPr lang="en-US" dirty="0"/>
          </a:p>
          <a:p>
            <a:r>
              <a:rPr lang="en-US" dirty="0"/>
              <a:t>If condition1 Then statement1</a:t>
            </a:r>
          </a:p>
          <a:p>
            <a:r>
              <a:rPr lang="en-US" dirty="0"/>
              <a:t> Elseif condition2 Then statement2 </a:t>
            </a:r>
          </a:p>
          <a:p>
            <a:r>
              <a:rPr lang="en-US" dirty="0"/>
              <a:t>Else statements</a:t>
            </a:r>
          </a:p>
          <a:p>
            <a:r>
              <a:rPr lang="en-US" dirty="0"/>
              <a:t> End If</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65431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33FA9D-F0B4-469A-8315-31A386F7B49E}"/>
              </a:ext>
            </a:extLst>
          </p:cNvPr>
          <p:cNvPicPr>
            <a:picLocks noChangeAspect="1"/>
          </p:cNvPicPr>
          <p:nvPr/>
        </p:nvPicPr>
        <p:blipFill>
          <a:blip r:embed="rId2"/>
          <a:stretch>
            <a:fillRect/>
          </a:stretch>
        </p:blipFill>
        <p:spPr>
          <a:xfrm>
            <a:off x="850232" y="372917"/>
            <a:ext cx="6079957" cy="6259741"/>
          </a:xfrm>
          <a:prstGeom prst="rect">
            <a:avLst/>
          </a:prstGeom>
        </p:spPr>
      </p:pic>
    </p:spTree>
    <p:extLst>
      <p:ext uri="{BB962C8B-B14F-4D97-AF65-F5344CB8AC3E}">
        <p14:creationId xmlns:p14="http://schemas.microsoft.com/office/powerpoint/2010/main" val="1659408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897-52EF-4720-ABD7-7DAC19EF6047}"/>
              </a:ext>
            </a:extLst>
          </p:cNvPr>
          <p:cNvSpPr>
            <a:spLocks noGrp="1"/>
          </p:cNvSpPr>
          <p:nvPr>
            <p:ph type="title"/>
          </p:nvPr>
        </p:nvSpPr>
        <p:spPr/>
        <p:txBody>
          <a:bodyPr/>
          <a:lstStyle/>
          <a:p>
            <a:r>
              <a:rPr lang="hy-AM" dirty="0"/>
              <a:t>Խնդիր 5</a:t>
            </a:r>
            <a:endParaRPr lang="en-US" dirty="0"/>
          </a:p>
        </p:txBody>
      </p:sp>
      <p:sp>
        <p:nvSpPr>
          <p:cNvPr id="3" name="Content Placeholder 2">
            <a:extLst>
              <a:ext uri="{FF2B5EF4-FFF2-40B4-BE49-F238E27FC236}">
                <a16:creationId xmlns:a16="http://schemas.microsoft.com/office/drawing/2014/main" id="{BCB6EC93-4F12-40AC-B9CA-C4C7600DED90}"/>
              </a:ext>
            </a:extLst>
          </p:cNvPr>
          <p:cNvSpPr>
            <a:spLocks noGrp="1"/>
          </p:cNvSpPr>
          <p:nvPr>
            <p:ph idx="1"/>
          </p:nvPr>
        </p:nvSpPr>
        <p:spPr/>
        <p:txBody>
          <a:bodyPr/>
          <a:lstStyle/>
          <a:p>
            <a:r>
              <a:rPr lang="hy-AM" dirty="0"/>
              <a:t>Պարզել արդյոք ներմուծած (</a:t>
            </a:r>
            <a:r>
              <a:rPr lang="en-US" dirty="0" err="1"/>
              <a:t>x,y</a:t>
            </a:r>
            <a:r>
              <a:rPr lang="en-US" dirty="0"/>
              <a:t>) </a:t>
            </a:r>
            <a:r>
              <a:rPr lang="hy-AM" dirty="0"/>
              <a:t>կոորդինատով կետերը ընկնում են </a:t>
            </a:r>
            <a:r>
              <a:rPr lang="en-US" dirty="0"/>
              <a:t>r </a:t>
            </a:r>
            <a:r>
              <a:rPr lang="hy-AM" dirty="0"/>
              <a:t>շառավղով շրջանագծի մեջ թե չէ։</a:t>
            </a:r>
          </a:p>
          <a:p>
            <a:r>
              <a:rPr lang="hy-AM" dirty="0"/>
              <a:t>Շառավղի կենտրոնը կոորդինատների սկզբնակետն է։</a:t>
            </a:r>
            <a:endParaRPr lang="en-US" dirty="0"/>
          </a:p>
        </p:txBody>
      </p:sp>
    </p:spTree>
    <p:extLst>
      <p:ext uri="{BB962C8B-B14F-4D97-AF65-F5344CB8AC3E}">
        <p14:creationId xmlns:p14="http://schemas.microsoft.com/office/powerpoint/2010/main" val="173194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9EC963-91CE-4C52-B2DD-39982143995F}"/>
              </a:ext>
            </a:extLst>
          </p:cNvPr>
          <p:cNvPicPr>
            <a:picLocks noGrp="1" noChangeAspect="1"/>
          </p:cNvPicPr>
          <p:nvPr>
            <p:ph idx="1"/>
          </p:nvPr>
        </p:nvPicPr>
        <p:blipFill>
          <a:blip r:embed="rId2"/>
          <a:stretch>
            <a:fillRect/>
          </a:stretch>
        </p:blipFill>
        <p:spPr>
          <a:xfrm>
            <a:off x="978067" y="222447"/>
            <a:ext cx="5117933" cy="5761802"/>
          </a:xfrm>
          <a:prstGeom prst="rect">
            <a:avLst/>
          </a:prstGeom>
        </p:spPr>
      </p:pic>
    </p:spTree>
    <p:extLst>
      <p:ext uri="{BB962C8B-B14F-4D97-AF65-F5344CB8AC3E}">
        <p14:creationId xmlns:p14="http://schemas.microsoft.com/office/powerpoint/2010/main" val="3424287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EB4C-28B3-48DA-99B5-22736F89256D}"/>
              </a:ext>
            </a:extLst>
          </p:cNvPr>
          <p:cNvSpPr>
            <a:spLocks noGrp="1"/>
          </p:cNvSpPr>
          <p:nvPr>
            <p:ph type="title"/>
          </p:nvPr>
        </p:nvSpPr>
        <p:spPr/>
        <p:txBody>
          <a:bodyPr/>
          <a:lstStyle/>
          <a:p>
            <a:r>
              <a:rPr lang="hy-AM" dirty="0"/>
              <a:t>Խնդիր 6 </a:t>
            </a:r>
            <a:r>
              <a:rPr lang="en-US" dirty="0"/>
              <a:t>Select Case</a:t>
            </a:r>
          </a:p>
        </p:txBody>
      </p:sp>
      <p:sp>
        <p:nvSpPr>
          <p:cNvPr id="3" name="Content Placeholder 2">
            <a:extLst>
              <a:ext uri="{FF2B5EF4-FFF2-40B4-BE49-F238E27FC236}">
                <a16:creationId xmlns:a16="http://schemas.microsoft.com/office/drawing/2014/main" id="{7F110793-732B-42D3-9D76-1D42788F47F4}"/>
              </a:ext>
            </a:extLst>
          </p:cNvPr>
          <p:cNvSpPr>
            <a:spLocks noGrp="1"/>
          </p:cNvSpPr>
          <p:nvPr>
            <p:ph idx="1"/>
          </p:nvPr>
        </p:nvSpPr>
        <p:spPr/>
        <p:txBody>
          <a:bodyPr/>
          <a:lstStyle/>
          <a:p>
            <a:r>
              <a:rPr lang="hy-AM" dirty="0"/>
              <a:t>Պարզել ներմուծված թվի նշանը</a:t>
            </a:r>
            <a:endParaRPr lang="en-US" dirty="0"/>
          </a:p>
        </p:txBody>
      </p:sp>
    </p:spTree>
    <p:extLst>
      <p:ext uri="{BB962C8B-B14F-4D97-AF65-F5344CB8AC3E}">
        <p14:creationId xmlns:p14="http://schemas.microsoft.com/office/powerpoint/2010/main" val="1914517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E3F6C-4509-42D8-B82A-383AF31ABDDC}"/>
              </a:ext>
            </a:extLst>
          </p:cNvPr>
          <p:cNvPicPr>
            <a:picLocks noChangeAspect="1"/>
          </p:cNvPicPr>
          <p:nvPr/>
        </p:nvPicPr>
        <p:blipFill>
          <a:blip r:embed="rId2"/>
          <a:stretch>
            <a:fillRect/>
          </a:stretch>
        </p:blipFill>
        <p:spPr>
          <a:xfrm>
            <a:off x="962526" y="946833"/>
            <a:ext cx="6597316" cy="4625292"/>
          </a:xfrm>
          <a:prstGeom prst="rect">
            <a:avLst/>
          </a:prstGeom>
        </p:spPr>
      </p:pic>
    </p:spTree>
    <p:extLst>
      <p:ext uri="{BB962C8B-B14F-4D97-AF65-F5344CB8AC3E}">
        <p14:creationId xmlns:p14="http://schemas.microsoft.com/office/powerpoint/2010/main" val="2371395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6C93-6F2C-4702-BE02-6E6880E898A4}"/>
              </a:ext>
            </a:extLst>
          </p:cNvPr>
          <p:cNvSpPr>
            <a:spLocks noGrp="1"/>
          </p:cNvSpPr>
          <p:nvPr>
            <p:ph type="title"/>
          </p:nvPr>
        </p:nvSpPr>
        <p:spPr/>
        <p:txBody>
          <a:bodyPr/>
          <a:lstStyle/>
          <a:p>
            <a:r>
              <a:rPr lang="hy-AM" dirty="0"/>
              <a:t>Խնդիր 7 </a:t>
            </a:r>
            <a:r>
              <a:rPr lang="en-US" dirty="0"/>
              <a:t>For Next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8645A-437A-4755-938D-EA22872BD102}"/>
                  </a:ext>
                </a:extLst>
              </p:cNvPr>
              <p:cNvSpPr>
                <a:spLocks noGrp="1"/>
              </p:cNvSpPr>
              <p:nvPr>
                <p:ph idx="1"/>
              </p:nvPr>
            </p:nvSpPr>
            <p:spPr/>
            <p:txBody>
              <a:bodyPr/>
              <a:lstStyle/>
              <a:p>
                <a:r>
                  <a:rPr lang="hy-AM" dirty="0"/>
                  <a:t>Հաշվել հետևյալ ֆունկցիայի արժեքը </a:t>
                </a:r>
                <a:r>
                  <a:rPr lang="en-US" dirty="0"/>
                  <a:t>[</a:t>
                </a:r>
                <a:r>
                  <a:rPr lang="en-US" dirty="0" err="1"/>
                  <a:t>a,b</a:t>
                </a:r>
                <a:r>
                  <a:rPr lang="en-US" dirty="0"/>
                  <a:t>]</a:t>
                </a:r>
                <a:r>
                  <a:rPr lang="hy-AM" dirty="0"/>
                  <a:t> միջակայքում, դրական քայով․</a:t>
                </a:r>
              </a:p>
              <a:p>
                <a:endParaRPr lang="hy-AM" dirty="0"/>
              </a:p>
              <a:p>
                <a:r>
                  <a:rPr lang="en-US" dirty="0"/>
                  <a:t> </a:t>
                </a:r>
                <a14:m>
                  <m:oMath xmlns:m="http://schemas.openxmlformats.org/officeDocument/2006/math">
                    <m:r>
                      <a:rPr lang="en-US" i="1" dirty="0" smtClean="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d>
                      <m:dPr>
                        <m:begChr m:val="{"/>
                        <m:endChr m:val=""/>
                        <m:ctrlPr>
                          <a:rPr lang="en-US" i="1" dirty="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func>
                                <m:funcPr>
                                  <m:ctrlPr>
                                    <a:rPr lang="en-US" b="0" i="1" dirty="0" smtClean="0">
                                      <a:latin typeface="Cambria Math" panose="02040503050406030204" pitchFamily="18" charset="0"/>
                                    </a:rPr>
                                  </m:ctrlPr>
                                </m:funcPr>
                                <m:fName>
                                  <m:r>
                                    <m:rPr>
                                      <m:sty m:val="p"/>
                                      <m:brk m:alnAt="7"/>
                                    </m:rPr>
                                    <a:rPr lang="en-US" b="0" i="0" dirty="0" smtClean="0">
                                      <a:latin typeface="Cambria Math" panose="02040503050406030204" pitchFamily="18" charset="0"/>
                                    </a:rPr>
                                    <m:t>c</m:t>
                                  </m:r>
                                  <m:r>
                                    <m:rPr>
                                      <m:sty m:val="p"/>
                                    </m:rPr>
                                    <a:rPr lang="en-US" b="0" i="0" dirty="0" smtClean="0">
                                      <a:latin typeface="Cambria Math" panose="02040503050406030204" pitchFamily="18" charset="0"/>
                                    </a:rPr>
                                    <m:t>os</m:t>
                                  </m:r>
                                </m:fName>
                                <m:e>
                                  <m:d>
                                    <m:dPr>
                                      <m:ctrlPr>
                                        <a:rPr lang="en-US" b="0" i="1" dirty="0" smtClean="0">
                                          <a:latin typeface="Cambria Math" panose="02040503050406030204" pitchFamily="18" charset="0"/>
                                        </a:rPr>
                                      </m:ctrlPr>
                                    </m:dPr>
                                    <m:e>
                                      <m:r>
                                        <m:rPr>
                                          <m:brk m:alnAt="7"/>
                                        </m:rPr>
                                        <a:rPr lang="en-US" b="0" i="1" dirty="0" smtClean="0">
                                          <a:latin typeface="Cambria Math" panose="02040503050406030204" pitchFamily="18" charset="0"/>
                                        </a:rPr>
                                        <m:t>𝑥</m:t>
                                      </m:r>
                                    </m:e>
                                  </m:d>
                                </m:e>
                              </m:func>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&lt;0</m:t>
                              </m:r>
                            </m:e>
                          </m:mr>
                          <m:mr>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func>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&gt;0</m:t>
                              </m:r>
                            </m:e>
                          </m:mr>
                        </m:m>
                        <m:m>
                          <m:mPr>
                            <m:plcHide m:val="on"/>
                            <m:mcs>
                              <m:mc>
                                <m:mcPr>
                                  <m:count m:val="1"/>
                                  <m:mcJc m:val="center"/>
                                </m:mcPr>
                              </m:mc>
                            </m:mcs>
                            <m:ctrlPr>
                              <a:rPr lang="en-US" i="1" dirty="0">
                                <a:latin typeface="Cambria Math" panose="02040503050406030204" pitchFamily="18" charset="0"/>
                              </a:rPr>
                            </m:ctrlPr>
                          </m:mPr>
                          <m:mr>
                            <m:e/>
                          </m:mr>
                        </m:m>
                      </m:e>
                    </m:d>
                  </m:oMath>
                </a14:m>
                <a:endParaRPr lang="en-US" dirty="0"/>
              </a:p>
            </p:txBody>
          </p:sp>
        </mc:Choice>
        <mc:Fallback xmlns="">
          <p:sp>
            <p:nvSpPr>
              <p:cNvPr id="3" name="Content Placeholder 2">
                <a:extLst>
                  <a:ext uri="{FF2B5EF4-FFF2-40B4-BE49-F238E27FC236}">
                    <a16:creationId xmlns:a16="http://schemas.microsoft.com/office/drawing/2014/main" id="{E848645A-437A-4755-938D-EA22872BD102}"/>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2149674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17DAC2-6B2D-43DC-BDA6-E96CDA23A8C5}"/>
              </a:ext>
            </a:extLst>
          </p:cNvPr>
          <p:cNvPicPr>
            <a:picLocks noChangeAspect="1"/>
          </p:cNvPicPr>
          <p:nvPr/>
        </p:nvPicPr>
        <p:blipFill>
          <a:blip r:embed="rId2"/>
          <a:stretch>
            <a:fillRect/>
          </a:stretch>
        </p:blipFill>
        <p:spPr>
          <a:xfrm>
            <a:off x="829678" y="275439"/>
            <a:ext cx="5827796" cy="6511303"/>
          </a:xfrm>
          <a:prstGeom prst="rect">
            <a:avLst/>
          </a:prstGeom>
        </p:spPr>
      </p:pic>
    </p:spTree>
    <p:extLst>
      <p:ext uri="{BB962C8B-B14F-4D97-AF65-F5344CB8AC3E}">
        <p14:creationId xmlns:p14="http://schemas.microsoft.com/office/powerpoint/2010/main" val="2620507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8023-8278-4C17-BBDD-0895A35C39E5}"/>
              </a:ext>
            </a:extLst>
          </p:cNvPr>
          <p:cNvSpPr>
            <a:spLocks noGrp="1"/>
          </p:cNvSpPr>
          <p:nvPr>
            <p:ph type="title"/>
          </p:nvPr>
        </p:nvSpPr>
        <p:spPr/>
        <p:txBody>
          <a:bodyPr/>
          <a:lstStyle/>
          <a:p>
            <a:r>
              <a:rPr lang="hy-AM" dirty="0"/>
              <a:t>Խնդիր </a:t>
            </a:r>
            <a:r>
              <a:rPr lang="en-US" dirty="0"/>
              <a:t>8</a:t>
            </a:r>
            <a:r>
              <a:rPr lang="hy-AM" dirty="0"/>
              <a:t> </a:t>
            </a:r>
            <a:r>
              <a:rPr lang="en-US" dirty="0"/>
              <a:t>For Next + Arrays + IF</a:t>
            </a:r>
          </a:p>
        </p:txBody>
      </p:sp>
      <p:sp>
        <p:nvSpPr>
          <p:cNvPr id="3" name="Content Placeholder 2">
            <a:extLst>
              <a:ext uri="{FF2B5EF4-FFF2-40B4-BE49-F238E27FC236}">
                <a16:creationId xmlns:a16="http://schemas.microsoft.com/office/drawing/2014/main" id="{D2A5C62C-63B5-4B51-B702-1AA81C465066}"/>
              </a:ext>
            </a:extLst>
          </p:cNvPr>
          <p:cNvSpPr>
            <a:spLocks noGrp="1"/>
          </p:cNvSpPr>
          <p:nvPr>
            <p:ph idx="1"/>
          </p:nvPr>
        </p:nvSpPr>
        <p:spPr/>
        <p:txBody>
          <a:bodyPr/>
          <a:lstStyle/>
          <a:p>
            <a:r>
              <a:rPr lang="hy-AM" dirty="0"/>
              <a:t>Գտնել </a:t>
            </a:r>
            <a:r>
              <a:rPr lang="en-US" dirty="0" err="1"/>
              <a:t>mxn</a:t>
            </a:r>
            <a:r>
              <a:rPr lang="en-US" dirty="0"/>
              <a:t>  </a:t>
            </a:r>
            <a:r>
              <a:rPr lang="hy-AM" dirty="0"/>
              <a:t>չափանի իրական մատրիցի ոչ բացասական թվերի քանակը</a:t>
            </a:r>
            <a:endParaRPr lang="en-US" dirty="0"/>
          </a:p>
        </p:txBody>
      </p:sp>
    </p:spTree>
    <p:extLst>
      <p:ext uri="{BB962C8B-B14F-4D97-AF65-F5344CB8AC3E}">
        <p14:creationId xmlns:p14="http://schemas.microsoft.com/office/powerpoint/2010/main" val="2650928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DC5DAE-99A5-4DAC-A2FE-B3B2A1E9E2AB}"/>
              </a:ext>
            </a:extLst>
          </p:cNvPr>
          <p:cNvPicPr>
            <a:picLocks noChangeAspect="1"/>
          </p:cNvPicPr>
          <p:nvPr/>
        </p:nvPicPr>
        <p:blipFill>
          <a:blip r:embed="rId2"/>
          <a:stretch>
            <a:fillRect/>
          </a:stretch>
        </p:blipFill>
        <p:spPr>
          <a:xfrm>
            <a:off x="713911" y="589856"/>
            <a:ext cx="7275991" cy="5509565"/>
          </a:xfrm>
          <a:prstGeom prst="rect">
            <a:avLst/>
          </a:prstGeom>
        </p:spPr>
      </p:pic>
    </p:spTree>
    <p:extLst>
      <p:ext uri="{BB962C8B-B14F-4D97-AF65-F5344CB8AC3E}">
        <p14:creationId xmlns:p14="http://schemas.microsoft.com/office/powerpoint/2010/main" val="3332237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hy-AM" dirty="0"/>
              <a:t>Խնդիր </a:t>
            </a:r>
            <a:r>
              <a:rPr lang="en-US" dirty="0"/>
              <a:t>9 For each Next</a:t>
            </a:r>
            <a:r>
              <a:rPr lang="hy-AM" dirty="0"/>
              <a:t/>
            </a:r>
            <a:br>
              <a:rPr lang="hy-AM" dirty="0"/>
            </a:br>
            <a:endParaRPr lang="en-US" dirty="0"/>
          </a:p>
        </p:txBody>
      </p:sp>
      <p:sp>
        <p:nvSpPr>
          <p:cNvPr id="3" name="Content Placeholder 2">
            <a:extLst>
              <a:ext uri="{FF2B5EF4-FFF2-40B4-BE49-F238E27FC236}">
                <a16:creationId xmlns:a16="http://schemas.microsoft.com/office/drawing/2014/main" id="{723BA1BF-24D5-402A-8403-4D7A7D71BC81}"/>
              </a:ext>
            </a:extLst>
          </p:cNvPr>
          <p:cNvSpPr>
            <a:spLocks noGrp="1"/>
          </p:cNvSpPr>
          <p:nvPr>
            <p:ph idx="1"/>
          </p:nvPr>
        </p:nvSpPr>
        <p:spPr/>
        <p:txBody>
          <a:bodyPr/>
          <a:lstStyle/>
          <a:p>
            <a:r>
              <a:rPr lang="hy-AM" dirty="0"/>
              <a:t>Ունենք հետևյալ վեկտորը՝ </a:t>
            </a:r>
            <a:r>
              <a:rPr lang="en-US" dirty="0" err="1"/>
              <a:t>vec</a:t>
            </a:r>
            <a:r>
              <a:rPr lang="en-US" dirty="0"/>
              <a:t> = (5,15,115,200,8,9,11)</a:t>
            </a:r>
            <a:r>
              <a:rPr lang="hy-AM" dirty="0"/>
              <a:t>։ Հաշվել զանգվածի այն տարրերի քանակը, որոնք բազմապատիկ են 5-ին</a:t>
            </a:r>
            <a:r>
              <a:rPr lang="en-US" dirty="0"/>
              <a:t>:</a:t>
            </a:r>
          </a:p>
        </p:txBody>
      </p:sp>
    </p:spTree>
    <p:extLst>
      <p:ext uri="{BB962C8B-B14F-4D97-AF65-F5344CB8AC3E}">
        <p14:creationId xmlns:p14="http://schemas.microsoft.com/office/powerpoint/2010/main" val="182494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2C4D91-DAC9-4C74-8A25-B7184034247C}"/>
              </a:ext>
            </a:extLst>
          </p:cNvPr>
          <p:cNvPicPr>
            <a:picLocks noGrp="1" noChangeAspect="1"/>
          </p:cNvPicPr>
          <p:nvPr>
            <p:ph idx="1"/>
          </p:nvPr>
        </p:nvPicPr>
        <p:blipFill>
          <a:blip r:embed="rId2"/>
          <a:stretch>
            <a:fillRect/>
          </a:stretch>
        </p:blipFill>
        <p:spPr>
          <a:xfrm>
            <a:off x="1322813" y="754603"/>
            <a:ext cx="3798623" cy="4782529"/>
          </a:xfrm>
          <a:prstGeom prst="rect">
            <a:avLst/>
          </a:prstGeom>
        </p:spPr>
      </p:pic>
      <p:pic>
        <p:nvPicPr>
          <p:cNvPr id="5" name="Picture 4">
            <a:extLst>
              <a:ext uri="{FF2B5EF4-FFF2-40B4-BE49-F238E27FC236}">
                <a16:creationId xmlns:a16="http://schemas.microsoft.com/office/drawing/2014/main" id="{2262DB7A-544F-4B41-81CA-A857B6700EC2}"/>
              </a:ext>
            </a:extLst>
          </p:cNvPr>
          <p:cNvPicPr>
            <a:picLocks noChangeAspect="1"/>
          </p:cNvPicPr>
          <p:nvPr/>
        </p:nvPicPr>
        <p:blipFill>
          <a:blip r:embed="rId3"/>
          <a:stretch>
            <a:fillRect/>
          </a:stretch>
        </p:blipFill>
        <p:spPr>
          <a:xfrm>
            <a:off x="6623487" y="754603"/>
            <a:ext cx="3562120" cy="4865335"/>
          </a:xfrm>
          <a:prstGeom prst="rect">
            <a:avLst/>
          </a:prstGeom>
        </p:spPr>
      </p:pic>
    </p:spTree>
    <p:extLst>
      <p:ext uri="{BB962C8B-B14F-4D97-AF65-F5344CB8AC3E}">
        <p14:creationId xmlns:p14="http://schemas.microsoft.com/office/powerpoint/2010/main" val="223003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4FA4BF-8B24-4FDC-97A3-EA921D486E08}"/>
              </a:ext>
            </a:extLst>
          </p:cNvPr>
          <p:cNvPicPr>
            <a:picLocks noChangeAspect="1"/>
          </p:cNvPicPr>
          <p:nvPr/>
        </p:nvPicPr>
        <p:blipFill>
          <a:blip r:embed="rId2"/>
          <a:stretch>
            <a:fillRect/>
          </a:stretch>
        </p:blipFill>
        <p:spPr>
          <a:xfrm>
            <a:off x="736847" y="843296"/>
            <a:ext cx="7143817" cy="4989333"/>
          </a:xfrm>
          <a:prstGeom prst="rect">
            <a:avLst/>
          </a:prstGeom>
        </p:spPr>
      </p:pic>
    </p:spTree>
    <p:extLst>
      <p:ext uri="{BB962C8B-B14F-4D97-AF65-F5344CB8AC3E}">
        <p14:creationId xmlns:p14="http://schemas.microsoft.com/office/powerpoint/2010/main" val="4241814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0B96-0829-43F4-BF69-EDDA8E9892DE}"/>
              </a:ext>
            </a:extLst>
          </p:cNvPr>
          <p:cNvSpPr>
            <a:spLocks noGrp="1"/>
          </p:cNvSpPr>
          <p:nvPr>
            <p:ph type="title"/>
          </p:nvPr>
        </p:nvSpPr>
        <p:spPr/>
        <p:txBody>
          <a:bodyPr>
            <a:normAutofit fontScale="90000"/>
          </a:bodyPr>
          <a:lstStyle/>
          <a:p>
            <a:r>
              <a:rPr lang="hy-AM" sz="2200" dirty="0"/>
              <a:t>Հաշվել հետևյալ արտահայտությունների արժեքը. </a:t>
            </a:r>
            <a:r>
              <a:rPr lang="en-US" dirty="0"/>
              <a:t/>
            </a:r>
            <a:br>
              <a:rPr lang="en-US" dirty="0"/>
            </a:br>
            <a:r>
              <a:rPr lang="en-US" dirty="0"/>
              <a:t/>
            </a:r>
            <a:br>
              <a:rPr lang="en-US" dirty="0"/>
            </a:br>
            <a:endParaRPr lang="en-US" dirty="0"/>
          </a:p>
        </p:txBody>
      </p:sp>
      <p:pic>
        <p:nvPicPr>
          <p:cNvPr id="5" name="Picture 4">
            <a:extLst>
              <a:ext uri="{FF2B5EF4-FFF2-40B4-BE49-F238E27FC236}">
                <a16:creationId xmlns:a16="http://schemas.microsoft.com/office/drawing/2014/main" id="{488C7A27-0CD0-4EF9-B374-9D645ACB6004}"/>
              </a:ext>
            </a:extLst>
          </p:cNvPr>
          <p:cNvPicPr>
            <a:picLocks noChangeAspect="1"/>
          </p:cNvPicPr>
          <p:nvPr/>
        </p:nvPicPr>
        <p:blipFill>
          <a:blip r:embed="rId2"/>
          <a:stretch>
            <a:fillRect/>
          </a:stretch>
        </p:blipFill>
        <p:spPr>
          <a:xfrm>
            <a:off x="1013209" y="2291502"/>
            <a:ext cx="9669521" cy="1596917"/>
          </a:xfrm>
          <a:prstGeom prst="rect">
            <a:avLst/>
          </a:prstGeom>
        </p:spPr>
      </p:pic>
    </p:spTree>
    <p:extLst>
      <p:ext uri="{BB962C8B-B14F-4D97-AF65-F5344CB8AC3E}">
        <p14:creationId xmlns:p14="http://schemas.microsoft.com/office/powerpoint/2010/main" val="2503079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D7627E-6D10-4F66-AA37-D2232C9A9D53}"/>
              </a:ext>
            </a:extLst>
          </p:cNvPr>
          <p:cNvPicPr>
            <a:picLocks noGrp="1" noChangeAspect="1"/>
          </p:cNvPicPr>
          <p:nvPr>
            <p:ph idx="1"/>
          </p:nvPr>
        </p:nvPicPr>
        <p:blipFill>
          <a:blip r:embed="rId2"/>
          <a:stretch>
            <a:fillRect/>
          </a:stretch>
        </p:blipFill>
        <p:spPr>
          <a:xfrm>
            <a:off x="634800" y="809494"/>
            <a:ext cx="4352925" cy="2228850"/>
          </a:xfrm>
          <a:prstGeom prst="rect">
            <a:avLst/>
          </a:prstGeom>
        </p:spPr>
      </p:pic>
    </p:spTree>
    <p:extLst>
      <p:ext uri="{BB962C8B-B14F-4D97-AF65-F5344CB8AC3E}">
        <p14:creationId xmlns:p14="http://schemas.microsoft.com/office/powerpoint/2010/main" val="260726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9816-23B5-49FC-87A4-6DF77AA05157}"/>
              </a:ext>
            </a:extLst>
          </p:cNvPr>
          <p:cNvSpPr>
            <a:spLocks noGrp="1"/>
          </p:cNvSpPr>
          <p:nvPr>
            <p:ph type="title"/>
          </p:nvPr>
        </p:nvSpPr>
        <p:spPr/>
        <p:txBody>
          <a:bodyPr>
            <a:normAutofit fontScale="90000"/>
          </a:bodyPr>
          <a:lstStyle/>
          <a:p>
            <a:r>
              <a:rPr lang="hy-AM" dirty="0"/>
              <a:t>.     </a:t>
            </a:r>
            <a:r>
              <a:rPr lang="hy-AM" sz="2700" dirty="0"/>
              <a:t>Ի՞նչ կարտածվի տրված ծրագրի աշխատանքի արդյունքում. </a:t>
            </a:r>
            <a:r>
              <a:rPr lang="en-US" dirty="0"/>
              <a:t/>
            </a:r>
            <a:br>
              <a:rPr lang="en-US" dirty="0"/>
            </a:br>
            <a:endParaRPr lang="en-US" dirty="0"/>
          </a:p>
        </p:txBody>
      </p:sp>
      <p:pic>
        <p:nvPicPr>
          <p:cNvPr id="4" name="Content Placeholder 3">
            <a:extLst>
              <a:ext uri="{FF2B5EF4-FFF2-40B4-BE49-F238E27FC236}">
                <a16:creationId xmlns:a16="http://schemas.microsoft.com/office/drawing/2014/main" id="{50801544-15F0-489D-BC17-210720E15BCB}"/>
              </a:ext>
            </a:extLst>
          </p:cNvPr>
          <p:cNvPicPr>
            <a:picLocks noGrp="1" noChangeAspect="1"/>
          </p:cNvPicPr>
          <p:nvPr>
            <p:ph idx="1"/>
          </p:nvPr>
        </p:nvPicPr>
        <p:blipFill>
          <a:blip r:embed="rId2"/>
          <a:stretch>
            <a:fillRect/>
          </a:stretch>
        </p:blipFill>
        <p:spPr>
          <a:xfrm>
            <a:off x="331906" y="2512382"/>
            <a:ext cx="8916869" cy="2303300"/>
          </a:xfrm>
          <a:prstGeom prst="rect">
            <a:avLst/>
          </a:prstGeom>
        </p:spPr>
      </p:pic>
    </p:spTree>
    <p:extLst>
      <p:ext uri="{BB962C8B-B14F-4D97-AF65-F5344CB8AC3E}">
        <p14:creationId xmlns:p14="http://schemas.microsoft.com/office/powerpoint/2010/main" val="1219512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y-AM" dirty="0" smtClean="0"/>
              <a:t>Մի քանի հարցեր․․․</a:t>
            </a:r>
            <a:endParaRPr lang="en-US" dirty="0"/>
          </a:p>
        </p:txBody>
      </p:sp>
      <p:sp>
        <p:nvSpPr>
          <p:cNvPr id="3" name="Content Placeholder 2"/>
          <p:cNvSpPr>
            <a:spLocks noGrp="1"/>
          </p:cNvSpPr>
          <p:nvPr>
            <p:ph idx="1"/>
          </p:nvPr>
        </p:nvSpPr>
        <p:spPr>
          <a:xfrm>
            <a:off x="734290" y="1409988"/>
            <a:ext cx="10539845" cy="4970029"/>
          </a:xfrm>
        </p:spPr>
        <p:txBody>
          <a:bodyPr>
            <a:normAutofit fontScale="92500" lnSpcReduction="10000"/>
          </a:bodyPr>
          <a:lstStyle/>
          <a:p>
            <a:r>
              <a:rPr lang="hy-AM" dirty="0" smtClean="0"/>
              <a:t>Տարբերում է արդյո՞ք </a:t>
            </a:r>
            <a:r>
              <a:rPr lang="en-US" dirty="0" smtClean="0"/>
              <a:t>VBA</a:t>
            </a:r>
            <a:r>
              <a:rPr lang="hy-AM" dirty="0" smtClean="0"/>
              <a:t> լեզուն իդենտիֆիկատորների մեծատառերը և փոքրատառերը։ Օրինակ </a:t>
            </a:r>
            <a:r>
              <a:rPr lang="en-US" dirty="0" err="1" smtClean="0"/>
              <a:t>myFunction</a:t>
            </a:r>
            <a:r>
              <a:rPr lang="en-US" dirty="0" smtClean="0"/>
              <a:t>, </a:t>
            </a:r>
            <a:r>
              <a:rPr lang="en-US" dirty="0" err="1" smtClean="0"/>
              <a:t>MyFunction</a:t>
            </a:r>
            <a:r>
              <a:rPr lang="en-US" dirty="0" smtClean="0"/>
              <a:t>:</a:t>
            </a:r>
          </a:p>
          <a:p>
            <a:r>
              <a:rPr lang="hy-AM" dirty="0" smtClean="0"/>
              <a:t>Ինչի՞ համար է </a:t>
            </a:r>
            <a:r>
              <a:rPr lang="en-US" dirty="0" smtClean="0"/>
              <a:t>Rem </a:t>
            </a:r>
            <a:r>
              <a:rPr lang="hy-AM" dirty="0" smtClean="0"/>
              <a:t>պահեստավորված բառը։</a:t>
            </a:r>
          </a:p>
          <a:p>
            <a:r>
              <a:rPr lang="hy-AM" dirty="0" smtClean="0"/>
              <a:t>Որո՞նք են </a:t>
            </a:r>
            <a:r>
              <a:rPr lang="en-US" dirty="0" smtClean="0"/>
              <a:t>integer</a:t>
            </a:r>
            <a:r>
              <a:rPr lang="hy-AM" dirty="0" smtClean="0"/>
              <a:t> տիպի փոփոխականները։</a:t>
            </a:r>
          </a:p>
          <a:p>
            <a:r>
              <a:rPr lang="hy-AM" dirty="0" smtClean="0"/>
              <a:t>Ինչի՞ համար են </a:t>
            </a:r>
            <a:r>
              <a:rPr lang="en-US" dirty="0" smtClean="0"/>
              <a:t>Sub </a:t>
            </a:r>
            <a:r>
              <a:rPr lang="hy-AM" dirty="0" smtClean="0"/>
              <a:t>պահեստավորված բառը, </a:t>
            </a:r>
            <a:r>
              <a:rPr lang="en-US" dirty="0" smtClean="0"/>
              <a:t>Dim </a:t>
            </a:r>
            <a:r>
              <a:rPr lang="hy-AM" dirty="0" smtClean="0"/>
              <a:t>օպերատորը, </a:t>
            </a:r>
            <a:r>
              <a:rPr lang="en-US" dirty="0" err="1" smtClean="0"/>
              <a:t>InputBox</a:t>
            </a:r>
            <a:r>
              <a:rPr lang="hy-AM" dirty="0" smtClean="0"/>
              <a:t> ֆունկցիան, </a:t>
            </a:r>
            <a:r>
              <a:rPr lang="en-US" dirty="0" err="1" smtClean="0"/>
              <a:t>MsgBox</a:t>
            </a:r>
            <a:r>
              <a:rPr lang="hy-AM" dirty="0" smtClean="0"/>
              <a:t>, </a:t>
            </a:r>
            <a:r>
              <a:rPr lang="en-US" dirty="0" smtClean="0"/>
              <a:t>End Sub </a:t>
            </a:r>
            <a:r>
              <a:rPr lang="hy-AM" dirty="0" smtClean="0"/>
              <a:t>պրոցեդուրաները, </a:t>
            </a:r>
            <a:r>
              <a:rPr lang="en-US" dirty="0" err="1" smtClean="0"/>
              <a:t>Debug.Print</a:t>
            </a:r>
            <a:r>
              <a:rPr lang="hy-AM" dirty="0" smtClean="0"/>
              <a:t>։</a:t>
            </a:r>
            <a:endParaRPr lang="en-US" dirty="0" smtClean="0"/>
          </a:p>
          <a:p>
            <a:r>
              <a:rPr lang="hy-AM" dirty="0" smtClean="0"/>
              <a:t>Ինչի համար է </a:t>
            </a:r>
            <a:r>
              <a:rPr lang="en-US" dirty="0" smtClean="0"/>
              <a:t>_</a:t>
            </a:r>
            <a:r>
              <a:rPr lang="hy-AM" dirty="0" smtClean="0"/>
              <a:t>, ։ սիմվոլը։</a:t>
            </a:r>
          </a:p>
          <a:p>
            <a:r>
              <a:rPr lang="en-US" dirty="0" smtClean="0"/>
              <a:t>Public Sub vs Private Sub</a:t>
            </a:r>
          </a:p>
          <a:p>
            <a:r>
              <a:rPr lang="hy-AM" dirty="0" smtClean="0"/>
              <a:t>Կարո՞ղ է փոփոխականը ծրագրում կիրառվել, հետո միայն նկարագրվել</a:t>
            </a:r>
          </a:p>
          <a:p>
            <a:r>
              <a:rPr lang="en-US" dirty="0" smtClean="0"/>
              <a:t>Dim a, b As Integer: </a:t>
            </a:r>
            <a:r>
              <a:rPr lang="hy-AM" dirty="0" smtClean="0"/>
              <a:t>Ինչ տիպի փոփոխական է </a:t>
            </a:r>
            <a:r>
              <a:rPr lang="en-US" dirty="0" smtClean="0"/>
              <a:t>a</a:t>
            </a:r>
            <a:r>
              <a:rPr lang="hy-AM" dirty="0" smtClean="0"/>
              <a:t>-ն։</a:t>
            </a:r>
          </a:p>
          <a:p>
            <a:endParaRPr lang="hy-AM" dirty="0" smtClean="0"/>
          </a:p>
          <a:p>
            <a:endParaRPr lang="hy-AM" dirty="0" smtClean="0"/>
          </a:p>
          <a:p>
            <a:endParaRPr lang="hy-AM" dirty="0" smtClean="0"/>
          </a:p>
          <a:p>
            <a:endParaRPr lang="en-US" dirty="0" smtClean="0"/>
          </a:p>
          <a:p>
            <a:endParaRPr lang="en-US" dirty="0"/>
          </a:p>
        </p:txBody>
      </p:sp>
    </p:spTree>
    <p:extLst>
      <p:ext uri="{BB962C8B-B14F-4D97-AF65-F5344CB8AC3E}">
        <p14:creationId xmlns:p14="http://schemas.microsoft.com/office/powerpoint/2010/main" val="1120741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2" y="84425"/>
            <a:ext cx="10515600" cy="1325563"/>
          </a:xfrm>
        </p:spPr>
        <p:txBody>
          <a:bodyPr>
            <a:normAutofit/>
          </a:bodyPr>
          <a:lstStyle/>
          <a:p>
            <a:r>
              <a:rPr lang="hy-AM" sz="2400" dirty="0" smtClean="0"/>
              <a:t>Մի քանի հարցեր/պատասխաններ/․․․</a:t>
            </a:r>
            <a:endParaRPr lang="en-US" sz="2400" dirty="0"/>
          </a:p>
        </p:txBody>
      </p:sp>
      <p:sp>
        <p:nvSpPr>
          <p:cNvPr id="3" name="Content Placeholder 2"/>
          <p:cNvSpPr>
            <a:spLocks noGrp="1"/>
          </p:cNvSpPr>
          <p:nvPr>
            <p:ph idx="1"/>
          </p:nvPr>
        </p:nvSpPr>
        <p:spPr>
          <a:xfrm>
            <a:off x="342900" y="924792"/>
            <a:ext cx="10931235" cy="5455226"/>
          </a:xfrm>
        </p:spPr>
        <p:txBody>
          <a:bodyPr>
            <a:normAutofit fontScale="92500" lnSpcReduction="10000"/>
          </a:bodyPr>
          <a:lstStyle/>
          <a:p>
            <a:r>
              <a:rPr lang="hy-AM" dirty="0" smtClean="0"/>
              <a:t>Տարբերում է արդյո՞ք </a:t>
            </a:r>
            <a:r>
              <a:rPr lang="en-US" dirty="0" smtClean="0"/>
              <a:t>VBA</a:t>
            </a:r>
            <a:r>
              <a:rPr lang="hy-AM" dirty="0" smtClean="0"/>
              <a:t> լեզուն իդենտիֆիկատորների մեծատառերը և փոքրատառերը։ Օրինակ </a:t>
            </a:r>
            <a:r>
              <a:rPr lang="en-US" dirty="0" err="1" smtClean="0"/>
              <a:t>myFunction</a:t>
            </a:r>
            <a:r>
              <a:rPr lang="en-US" dirty="0" smtClean="0"/>
              <a:t>, </a:t>
            </a:r>
            <a:r>
              <a:rPr lang="en-US" dirty="0" err="1" smtClean="0"/>
              <a:t>MyFunction</a:t>
            </a:r>
            <a:r>
              <a:rPr lang="en-US" dirty="0" smtClean="0"/>
              <a:t>:</a:t>
            </a:r>
            <a:r>
              <a:rPr lang="hy-AM" dirty="0" smtClean="0"/>
              <a:t> /ոչ/</a:t>
            </a:r>
            <a:endParaRPr lang="en-US" dirty="0" smtClean="0"/>
          </a:p>
          <a:p>
            <a:r>
              <a:rPr lang="hy-AM" dirty="0" smtClean="0"/>
              <a:t>Ինչի՞ համար է </a:t>
            </a:r>
            <a:r>
              <a:rPr lang="en-US" dirty="0" smtClean="0"/>
              <a:t>Rem </a:t>
            </a:r>
            <a:r>
              <a:rPr lang="hy-AM" dirty="0" smtClean="0"/>
              <a:t>պահեստավորված բառը։ /մեկնաբանության/</a:t>
            </a:r>
          </a:p>
          <a:p>
            <a:r>
              <a:rPr lang="hy-AM" dirty="0" smtClean="0"/>
              <a:t>Որո՞նք են </a:t>
            </a:r>
            <a:r>
              <a:rPr lang="en-US" dirty="0" smtClean="0"/>
              <a:t>integer</a:t>
            </a:r>
            <a:r>
              <a:rPr lang="hy-AM" dirty="0" smtClean="0"/>
              <a:t> տիպի փոփոխականները։ /ամբողջաթիվ/</a:t>
            </a:r>
          </a:p>
          <a:p>
            <a:r>
              <a:rPr lang="hy-AM" dirty="0" smtClean="0"/>
              <a:t>Ինչի՞ համար են </a:t>
            </a:r>
            <a:r>
              <a:rPr lang="en-US" dirty="0" smtClean="0"/>
              <a:t>Sub </a:t>
            </a:r>
            <a:r>
              <a:rPr lang="hy-AM" dirty="0" smtClean="0"/>
              <a:t>պահեստավորված բառը, </a:t>
            </a:r>
            <a:r>
              <a:rPr lang="en-US" dirty="0" smtClean="0"/>
              <a:t>Dim </a:t>
            </a:r>
            <a:r>
              <a:rPr lang="hy-AM" dirty="0" smtClean="0"/>
              <a:t>օպերատորը, </a:t>
            </a:r>
            <a:r>
              <a:rPr lang="en-US" dirty="0" err="1" smtClean="0"/>
              <a:t>InputBox</a:t>
            </a:r>
            <a:r>
              <a:rPr lang="hy-AM" dirty="0" smtClean="0"/>
              <a:t> ֆունկցիան, </a:t>
            </a:r>
            <a:r>
              <a:rPr lang="en-US" dirty="0" err="1" smtClean="0"/>
              <a:t>MsgBox</a:t>
            </a:r>
            <a:r>
              <a:rPr lang="hy-AM" dirty="0" smtClean="0"/>
              <a:t>, </a:t>
            </a:r>
            <a:r>
              <a:rPr lang="en-US" dirty="0" smtClean="0"/>
              <a:t>End Sub </a:t>
            </a:r>
            <a:r>
              <a:rPr lang="hy-AM" dirty="0" smtClean="0"/>
              <a:t>պրոցեդուրաները, </a:t>
            </a:r>
            <a:r>
              <a:rPr lang="en-US" dirty="0" err="1" smtClean="0"/>
              <a:t>Debug.Print</a:t>
            </a:r>
            <a:r>
              <a:rPr lang="hy-AM" dirty="0" smtClean="0"/>
              <a:t>։ /փոփոխականի հայտարարում, ներմուծում, տպում, տպում </a:t>
            </a:r>
            <a:r>
              <a:rPr lang="en-US" dirty="0" err="1" smtClean="0"/>
              <a:t>Intermidiate</a:t>
            </a:r>
            <a:r>
              <a:rPr lang="hy-AM" dirty="0" smtClean="0"/>
              <a:t> պատուհանում/</a:t>
            </a:r>
            <a:endParaRPr lang="en-US" dirty="0" smtClean="0"/>
          </a:p>
          <a:p>
            <a:r>
              <a:rPr lang="hy-AM" dirty="0" smtClean="0"/>
              <a:t>Ինչի համար է </a:t>
            </a:r>
            <a:r>
              <a:rPr lang="en-US" dirty="0" smtClean="0"/>
              <a:t>_</a:t>
            </a:r>
            <a:r>
              <a:rPr lang="hy-AM" dirty="0" smtClean="0"/>
              <a:t> սիմվոլը։ /տողադարձի/</a:t>
            </a:r>
          </a:p>
          <a:p>
            <a:r>
              <a:rPr lang="en-US" dirty="0" smtClean="0"/>
              <a:t>Public Sub vs Private Sub</a:t>
            </a:r>
            <a:r>
              <a:rPr lang="hy-AM" dirty="0" smtClean="0"/>
              <a:t> /կանչվում են ցանկացած մոդուլի ցանկացած պրոցեդուրայից/</a:t>
            </a:r>
            <a:endParaRPr lang="en-US" dirty="0" smtClean="0"/>
          </a:p>
          <a:p>
            <a:r>
              <a:rPr lang="hy-AM" dirty="0" smtClean="0"/>
              <a:t>Կարո՞ղ է փոփոխականը ծրագրում կիրառվել, հետո միայն նկարագրվել։ </a:t>
            </a:r>
            <a:r>
              <a:rPr lang="en-US" dirty="0" smtClean="0"/>
              <a:t>/</a:t>
            </a:r>
            <a:r>
              <a:rPr lang="hy-AM" dirty="0" smtClean="0"/>
              <a:t>ոչ/</a:t>
            </a:r>
          </a:p>
          <a:p>
            <a:r>
              <a:rPr lang="en-US" dirty="0" smtClean="0"/>
              <a:t>Dim a, b As Integer: </a:t>
            </a:r>
            <a:r>
              <a:rPr lang="hy-AM" dirty="0" smtClean="0"/>
              <a:t>Ինչ տիպի փոփոխական է </a:t>
            </a:r>
            <a:r>
              <a:rPr lang="en-US" dirty="0" smtClean="0"/>
              <a:t>a</a:t>
            </a:r>
            <a:r>
              <a:rPr lang="hy-AM" dirty="0" smtClean="0"/>
              <a:t>-ն։ /</a:t>
            </a:r>
            <a:r>
              <a:rPr lang="en-US" dirty="0" smtClean="0"/>
              <a:t>variant/</a:t>
            </a:r>
            <a:endParaRPr lang="hy-AM" dirty="0" smtClean="0"/>
          </a:p>
          <a:p>
            <a:endParaRPr lang="hy-AM" dirty="0" smtClean="0"/>
          </a:p>
          <a:p>
            <a:endParaRPr lang="hy-AM" dirty="0" smtClean="0"/>
          </a:p>
          <a:p>
            <a:endParaRPr lang="hy-AM" dirty="0" smtClean="0"/>
          </a:p>
          <a:p>
            <a:endParaRPr lang="en-US" dirty="0" smtClean="0"/>
          </a:p>
          <a:p>
            <a:endParaRPr lang="en-US" dirty="0"/>
          </a:p>
        </p:txBody>
      </p:sp>
    </p:spTree>
    <p:extLst>
      <p:ext uri="{BB962C8B-B14F-4D97-AF65-F5344CB8AC3E}">
        <p14:creationId xmlns:p14="http://schemas.microsoft.com/office/powerpoint/2010/main" val="4954859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5" y="0"/>
            <a:ext cx="10515600" cy="1325563"/>
          </a:xfrm>
        </p:spPr>
        <p:txBody>
          <a:bodyPr>
            <a:normAutofit/>
          </a:bodyPr>
          <a:lstStyle/>
          <a:p>
            <a:r>
              <a:rPr lang="hy-AM" sz="3200" dirty="0" smtClean="0"/>
              <a:t>Մի քանի հարցեր․․․</a:t>
            </a:r>
            <a:endParaRPr lang="en-US" sz="3200" dirty="0"/>
          </a:p>
        </p:txBody>
      </p:sp>
      <p:sp>
        <p:nvSpPr>
          <p:cNvPr id="3" name="Content Placeholder 2"/>
          <p:cNvSpPr>
            <a:spLocks noGrp="1"/>
          </p:cNvSpPr>
          <p:nvPr>
            <p:ph idx="1"/>
          </p:nvPr>
        </p:nvSpPr>
        <p:spPr>
          <a:xfrm>
            <a:off x="568035" y="1212561"/>
            <a:ext cx="10539845" cy="4970029"/>
          </a:xfrm>
        </p:spPr>
        <p:txBody>
          <a:bodyPr>
            <a:normAutofit/>
          </a:bodyPr>
          <a:lstStyle/>
          <a:p>
            <a:r>
              <a:rPr lang="hy-AM" dirty="0" smtClean="0"/>
              <a:t>Ի՞նչ նպատակ ունի </a:t>
            </a:r>
            <a:r>
              <a:rPr lang="en-US" dirty="0" smtClean="0"/>
              <a:t>Option Explicit </a:t>
            </a:r>
            <a:r>
              <a:rPr lang="hy-AM" dirty="0" smtClean="0"/>
              <a:t>հրահանգը։</a:t>
            </a:r>
          </a:p>
          <a:p>
            <a:r>
              <a:rPr lang="hy-AM" dirty="0"/>
              <a:t>Ի՞նչ նպատակ ունի </a:t>
            </a:r>
            <a:r>
              <a:rPr lang="en-US" dirty="0" smtClean="0"/>
              <a:t>Option Base 1 </a:t>
            </a:r>
            <a:r>
              <a:rPr lang="hy-AM" dirty="0" smtClean="0"/>
              <a:t>հրահանգը</a:t>
            </a:r>
          </a:p>
          <a:p>
            <a:r>
              <a:rPr lang="hy-AM" dirty="0" smtClean="0"/>
              <a:t>Որոնք են ցիկլի օպերատորները և անցման-ընտրության օպերատորները։</a:t>
            </a:r>
            <a:endParaRPr lang="en-US" dirty="0" smtClean="0"/>
          </a:p>
          <a:p>
            <a:r>
              <a:rPr lang="hy-AM" dirty="0" smtClean="0"/>
              <a:t>Մաթեմատիկական ֆունկցիաներ՝</a:t>
            </a:r>
            <a:r>
              <a:rPr lang="en-US" dirty="0" smtClean="0"/>
              <a:t> Abs(), </a:t>
            </a:r>
            <a:r>
              <a:rPr lang="en-US" dirty="0" err="1" smtClean="0"/>
              <a:t>Atn</a:t>
            </a:r>
            <a:r>
              <a:rPr lang="en-US" dirty="0" smtClean="0"/>
              <a:t>(), Cos(), Sin(), </a:t>
            </a:r>
            <a:r>
              <a:rPr lang="en-US" dirty="0" err="1" smtClean="0"/>
              <a:t>Exp</a:t>
            </a:r>
            <a:r>
              <a:rPr lang="en-US" dirty="0" smtClean="0"/>
              <a:t>(), Log(), </a:t>
            </a:r>
            <a:r>
              <a:rPr lang="en-US" dirty="0" err="1" smtClean="0"/>
              <a:t>Rnd</a:t>
            </a:r>
            <a:r>
              <a:rPr lang="en-US" dirty="0" smtClean="0"/>
              <a:t>(), </a:t>
            </a:r>
            <a:r>
              <a:rPr lang="en-US" dirty="0" err="1" smtClean="0"/>
              <a:t>Sgn</a:t>
            </a:r>
            <a:r>
              <a:rPr lang="en-US" dirty="0" smtClean="0"/>
              <a:t>(), </a:t>
            </a:r>
            <a:r>
              <a:rPr lang="en-US" dirty="0" err="1" smtClean="0"/>
              <a:t>Sqr</a:t>
            </a:r>
            <a:r>
              <a:rPr lang="en-US" dirty="0" smtClean="0"/>
              <a:t>(), Tan()</a:t>
            </a:r>
          </a:p>
          <a:p>
            <a:r>
              <a:rPr lang="hy-AM" dirty="0" smtClean="0"/>
              <a:t>Փոփոխականի տիպի ստուգման ֆունկցիաներ</a:t>
            </a:r>
            <a:r>
              <a:rPr lang="ru-RU" dirty="0" smtClean="0"/>
              <a:t> </a:t>
            </a:r>
            <a:r>
              <a:rPr lang="en-US" dirty="0" smtClean="0"/>
              <a:t> </a:t>
            </a:r>
            <a:r>
              <a:rPr lang="en-US" dirty="0" err="1" smtClean="0"/>
              <a:t>IsArray</a:t>
            </a:r>
            <a:r>
              <a:rPr lang="en-US" dirty="0" smtClean="0"/>
              <a:t>, </a:t>
            </a:r>
            <a:r>
              <a:rPr lang="en-US" dirty="0" err="1" smtClean="0"/>
              <a:t>IsError</a:t>
            </a:r>
            <a:r>
              <a:rPr lang="en-US" dirty="0" smtClean="0"/>
              <a:t>(), </a:t>
            </a:r>
            <a:r>
              <a:rPr lang="en-US" dirty="0" err="1" smtClean="0"/>
              <a:t>IsNumeric</a:t>
            </a:r>
            <a:r>
              <a:rPr lang="en-US" dirty="0" smtClean="0"/>
              <a:t>(), </a:t>
            </a:r>
            <a:r>
              <a:rPr lang="en-US" dirty="0" err="1" smtClean="0"/>
              <a:t>IsEmplty</a:t>
            </a:r>
            <a:r>
              <a:rPr lang="en-US" dirty="0" smtClean="0"/>
              <a:t>()</a:t>
            </a:r>
            <a:endParaRPr lang="hy-AM" dirty="0" smtClean="0"/>
          </a:p>
          <a:p>
            <a:endParaRPr lang="hy-AM" dirty="0" smtClean="0"/>
          </a:p>
          <a:p>
            <a:endParaRPr lang="en-US" dirty="0" smtClean="0"/>
          </a:p>
          <a:p>
            <a:endParaRPr lang="en-US" dirty="0"/>
          </a:p>
        </p:txBody>
      </p:sp>
    </p:spTree>
    <p:extLst>
      <p:ext uri="{BB962C8B-B14F-4D97-AF65-F5344CB8AC3E}">
        <p14:creationId xmlns:p14="http://schemas.microsoft.com/office/powerpoint/2010/main" val="76141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5" y="0"/>
            <a:ext cx="10515600" cy="1325563"/>
          </a:xfrm>
        </p:spPr>
        <p:txBody>
          <a:bodyPr>
            <a:normAutofit/>
          </a:bodyPr>
          <a:lstStyle/>
          <a:p>
            <a:r>
              <a:rPr lang="hy-AM" sz="3200" dirty="0" smtClean="0"/>
              <a:t>Մի քանի հարցեր․․․</a:t>
            </a:r>
            <a:endParaRPr lang="en-US" sz="3200" dirty="0"/>
          </a:p>
        </p:txBody>
      </p:sp>
      <p:sp>
        <p:nvSpPr>
          <p:cNvPr id="3" name="Content Placeholder 2"/>
          <p:cNvSpPr>
            <a:spLocks noGrp="1"/>
          </p:cNvSpPr>
          <p:nvPr>
            <p:ph idx="1"/>
          </p:nvPr>
        </p:nvSpPr>
        <p:spPr>
          <a:xfrm>
            <a:off x="568035" y="1212561"/>
            <a:ext cx="10539845" cy="4970029"/>
          </a:xfrm>
        </p:spPr>
        <p:txBody>
          <a:bodyPr>
            <a:normAutofit/>
          </a:bodyPr>
          <a:lstStyle/>
          <a:p>
            <a:r>
              <a:rPr lang="hy-AM" dirty="0" smtClean="0"/>
              <a:t>Ի՞նչ նպատակ ունի </a:t>
            </a:r>
            <a:r>
              <a:rPr lang="en-US" dirty="0" smtClean="0"/>
              <a:t>Option Explicit </a:t>
            </a:r>
            <a:r>
              <a:rPr lang="hy-AM" dirty="0" smtClean="0"/>
              <a:t>հրահանգը։ /պահանջում է փոփոխականների պարտադիր նկարագում/</a:t>
            </a:r>
          </a:p>
          <a:p>
            <a:r>
              <a:rPr lang="hy-AM" dirty="0"/>
              <a:t>Ի՞նչ նպատակ ունի </a:t>
            </a:r>
            <a:r>
              <a:rPr lang="en-US" dirty="0" smtClean="0"/>
              <a:t>Option Base 1 </a:t>
            </a:r>
            <a:r>
              <a:rPr lang="hy-AM" dirty="0" smtClean="0"/>
              <a:t>հրահանգը։/ փոխում է զանգվածի բազային կարգահամարը/</a:t>
            </a:r>
          </a:p>
          <a:p>
            <a:r>
              <a:rPr lang="hy-AM" dirty="0" smtClean="0"/>
              <a:t>Որոնք են ցիկլի օպերատորները/</a:t>
            </a:r>
            <a:r>
              <a:rPr lang="en-US" dirty="0" smtClean="0"/>
              <a:t>for-next, for each-next, do-loop, while-wend</a:t>
            </a:r>
            <a:r>
              <a:rPr lang="hy-AM" dirty="0" smtClean="0"/>
              <a:t> և անցման-ընտրության օպերատորները</a:t>
            </a:r>
            <a:r>
              <a:rPr lang="en-US" dirty="0" smtClean="0"/>
              <a:t>/do-to, if-the-else, select case/</a:t>
            </a:r>
            <a:r>
              <a:rPr lang="hy-AM" dirty="0" smtClean="0"/>
              <a:t>։</a:t>
            </a:r>
            <a:endParaRPr lang="en-US" dirty="0" smtClean="0"/>
          </a:p>
          <a:p>
            <a:r>
              <a:rPr lang="hy-AM" dirty="0" smtClean="0"/>
              <a:t>Մաթեմատիկական ֆունկցիաներ՝</a:t>
            </a:r>
            <a:r>
              <a:rPr lang="en-US" dirty="0" smtClean="0"/>
              <a:t> Abs(), </a:t>
            </a:r>
            <a:r>
              <a:rPr lang="en-US" dirty="0" err="1" smtClean="0"/>
              <a:t>Atn</a:t>
            </a:r>
            <a:r>
              <a:rPr lang="en-US" dirty="0" smtClean="0"/>
              <a:t>(), Cos(), Sin(), </a:t>
            </a:r>
            <a:r>
              <a:rPr lang="en-US" dirty="0" err="1" smtClean="0"/>
              <a:t>Exp</a:t>
            </a:r>
            <a:r>
              <a:rPr lang="en-US" dirty="0" smtClean="0"/>
              <a:t>(), Log(), </a:t>
            </a:r>
            <a:r>
              <a:rPr lang="en-US" dirty="0" err="1" smtClean="0"/>
              <a:t>Rnd</a:t>
            </a:r>
            <a:r>
              <a:rPr lang="en-US" dirty="0" smtClean="0"/>
              <a:t>(), </a:t>
            </a:r>
            <a:r>
              <a:rPr lang="en-US" dirty="0" err="1" smtClean="0"/>
              <a:t>Sgn</a:t>
            </a:r>
            <a:r>
              <a:rPr lang="en-US" dirty="0" smtClean="0"/>
              <a:t>(), </a:t>
            </a:r>
            <a:r>
              <a:rPr lang="en-US" dirty="0" err="1" smtClean="0"/>
              <a:t>Sqr</a:t>
            </a:r>
            <a:r>
              <a:rPr lang="en-US" dirty="0" smtClean="0"/>
              <a:t>(), Tan()</a:t>
            </a:r>
          </a:p>
          <a:p>
            <a:r>
              <a:rPr lang="hy-AM" dirty="0" smtClean="0"/>
              <a:t>Փոփոխականի տիպի ստուգման ֆունկցիաներ</a:t>
            </a:r>
            <a:r>
              <a:rPr lang="ru-RU" dirty="0" smtClean="0"/>
              <a:t> </a:t>
            </a:r>
            <a:r>
              <a:rPr lang="en-US" dirty="0" smtClean="0"/>
              <a:t> </a:t>
            </a:r>
            <a:r>
              <a:rPr lang="en-US" dirty="0" err="1" smtClean="0"/>
              <a:t>IsArray</a:t>
            </a:r>
            <a:r>
              <a:rPr lang="en-US" dirty="0" smtClean="0"/>
              <a:t>, </a:t>
            </a:r>
            <a:r>
              <a:rPr lang="en-US" dirty="0" err="1" smtClean="0"/>
              <a:t>IsError</a:t>
            </a:r>
            <a:r>
              <a:rPr lang="en-US" dirty="0" smtClean="0"/>
              <a:t>(), </a:t>
            </a:r>
            <a:r>
              <a:rPr lang="en-US" dirty="0" err="1" smtClean="0"/>
              <a:t>IsNumeric</a:t>
            </a:r>
            <a:r>
              <a:rPr lang="en-US" dirty="0" smtClean="0"/>
              <a:t>(), </a:t>
            </a:r>
            <a:r>
              <a:rPr lang="en-US" dirty="0" err="1" smtClean="0"/>
              <a:t>IsEmplty</a:t>
            </a:r>
            <a:r>
              <a:rPr lang="en-US" dirty="0" smtClean="0"/>
              <a:t>() / true-false/</a:t>
            </a:r>
            <a:endParaRPr lang="hy-AM" dirty="0" smtClean="0"/>
          </a:p>
          <a:p>
            <a:endParaRPr lang="hy-AM" dirty="0" smtClean="0"/>
          </a:p>
          <a:p>
            <a:endParaRPr lang="hy-AM" dirty="0" smtClean="0"/>
          </a:p>
          <a:p>
            <a:endParaRPr lang="en-US" dirty="0" smtClean="0"/>
          </a:p>
          <a:p>
            <a:endParaRPr lang="en-US" dirty="0"/>
          </a:p>
        </p:txBody>
      </p:sp>
    </p:spTree>
    <p:extLst>
      <p:ext uri="{BB962C8B-B14F-4D97-AF65-F5344CB8AC3E}">
        <p14:creationId xmlns:p14="http://schemas.microsoft.com/office/powerpoint/2010/main" val="9349425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en-US" dirty="0" smtClean="0"/>
              <a:t>Proble</a:t>
            </a:r>
            <a:r>
              <a:rPr lang="en-US" dirty="0"/>
              <a:t>m</a:t>
            </a:r>
            <a:r>
              <a:rPr lang="hy-AM" dirty="0" smtClean="0"/>
              <a:t> </a:t>
            </a:r>
            <a:r>
              <a:rPr lang="en-US" dirty="0" smtClean="0"/>
              <a:t>12 factorial</a:t>
            </a:r>
            <a:endParaRPr lang="en-US" dirty="0"/>
          </a:p>
        </p:txBody>
      </p:sp>
      <p:sp>
        <p:nvSpPr>
          <p:cNvPr id="3" name="Content Placeholder 2">
            <a:extLst>
              <a:ext uri="{FF2B5EF4-FFF2-40B4-BE49-F238E27FC236}">
                <a16:creationId xmlns:a16="http://schemas.microsoft.com/office/drawing/2014/main" id="{723BA1BF-24D5-402A-8403-4D7A7D71BC81}"/>
              </a:ext>
            </a:extLst>
          </p:cNvPr>
          <p:cNvSpPr>
            <a:spLocks noGrp="1"/>
          </p:cNvSpPr>
          <p:nvPr>
            <p:ph idx="1"/>
          </p:nvPr>
        </p:nvSpPr>
        <p:spPr/>
        <p:txBody>
          <a:bodyPr/>
          <a:lstStyle/>
          <a:p>
            <a:r>
              <a:rPr lang="en-US" dirty="0" smtClean="0"/>
              <a:t>Calculate the factorial of n natural numbers</a:t>
            </a:r>
            <a:endParaRPr lang="en-US" dirty="0"/>
          </a:p>
        </p:txBody>
      </p:sp>
    </p:spTree>
    <p:extLst>
      <p:ext uri="{BB962C8B-B14F-4D97-AF65-F5344CB8AC3E}">
        <p14:creationId xmlns:p14="http://schemas.microsoft.com/office/powerpoint/2010/main" val="27615919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en-US" dirty="0" smtClean="0"/>
              <a:t>Proble</a:t>
            </a:r>
            <a:r>
              <a:rPr lang="en-US" dirty="0"/>
              <a:t>m</a:t>
            </a:r>
            <a:r>
              <a:rPr lang="hy-AM" dirty="0" smtClean="0"/>
              <a:t> </a:t>
            </a:r>
            <a:r>
              <a:rPr lang="en-US" dirty="0" smtClean="0"/>
              <a:t>12 factorial</a:t>
            </a:r>
            <a:endParaRPr lang="en-US" dirty="0"/>
          </a:p>
        </p:txBody>
      </p:sp>
      <p:sp>
        <p:nvSpPr>
          <p:cNvPr id="3" name="Content Placeholder 2">
            <a:extLst>
              <a:ext uri="{FF2B5EF4-FFF2-40B4-BE49-F238E27FC236}">
                <a16:creationId xmlns:a16="http://schemas.microsoft.com/office/drawing/2014/main" id="{723BA1BF-24D5-402A-8403-4D7A7D71BC81}"/>
              </a:ext>
            </a:extLst>
          </p:cNvPr>
          <p:cNvSpPr>
            <a:spLocks noGrp="1"/>
          </p:cNvSpPr>
          <p:nvPr>
            <p:ph idx="1"/>
          </p:nvPr>
        </p:nvSpPr>
        <p:spPr/>
        <p:txBody>
          <a:bodyPr/>
          <a:lstStyle/>
          <a:p>
            <a:r>
              <a:rPr lang="en-US" dirty="0" smtClean="0"/>
              <a:t>Calculate the factorial of n natural numbers</a:t>
            </a:r>
            <a:endParaRPr lang="en-US" dirty="0"/>
          </a:p>
        </p:txBody>
      </p:sp>
      <p:pic>
        <p:nvPicPr>
          <p:cNvPr id="5" name="Picture 4"/>
          <p:cNvPicPr>
            <a:picLocks noChangeAspect="1"/>
          </p:cNvPicPr>
          <p:nvPr/>
        </p:nvPicPr>
        <p:blipFill>
          <a:blip r:embed="rId2"/>
          <a:stretch>
            <a:fillRect/>
          </a:stretch>
        </p:blipFill>
        <p:spPr>
          <a:xfrm>
            <a:off x="838200" y="2276475"/>
            <a:ext cx="6382617" cy="3900488"/>
          </a:xfrm>
          <a:prstGeom prst="rect">
            <a:avLst/>
          </a:prstGeom>
        </p:spPr>
      </p:pic>
      <p:sp>
        <p:nvSpPr>
          <p:cNvPr id="6" name="TextBox 5"/>
          <p:cNvSpPr txBox="1"/>
          <p:nvPr/>
        </p:nvSpPr>
        <p:spPr>
          <a:xfrm>
            <a:off x="8248650" y="4001294"/>
            <a:ext cx="2838450" cy="1754326"/>
          </a:xfrm>
          <a:prstGeom prst="rect">
            <a:avLst/>
          </a:prstGeom>
          <a:noFill/>
        </p:spPr>
        <p:txBody>
          <a:bodyPr wrap="square" rtlCol="0">
            <a:spAutoFit/>
          </a:bodyPr>
          <a:lstStyle/>
          <a:p>
            <a:r>
              <a:rPr lang="en-US" sz="3600" dirty="0" smtClean="0"/>
              <a:t>0! -?</a:t>
            </a:r>
          </a:p>
          <a:p>
            <a:r>
              <a:rPr lang="en-US" sz="3600" dirty="0" smtClean="0"/>
              <a:t>(2k)!! -?</a:t>
            </a:r>
          </a:p>
          <a:p>
            <a:r>
              <a:rPr lang="en-US" sz="3600" dirty="0" smtClean="0"/>
              <a:t>(2k+1)!! -?</a:t>
            </a:r>
            <a:endParaRPr lang="en-US" sz="3600" dirty="0"/>
          </a:p>
        </p:txBody>
      </p:sp>
    </p:spTree>
    <p:extLst>
      <p:ext uri="{BB962C8B-B14F-4D97-AF65-F5344CB8AC3E}">
        <p14:creationId xmlns:p14="http://schemas.microsoft.com/office/powerpoint/2010/main" val="4251292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4830-03A7-4F2A-8E9D-1CD92425EFF0}"/>
              </a:ext>
            </a:extLst>
          </p:cNvPr>
          <p:cNvSpPr>
            <a:spLocks noGrp="1"/>
          </p:cNvSpPr>
          <p:nvPr>
            <p:ph type="title"/>
          </p:nvPr>
        </p:nvSpPr>
        <p:spPr>
          <a:xfrm>
            <a:off x="65843" y="126594"/>
            <a:ext cx="10515600" cy="1325563"/>
          </a:xfrm>
        </p:spPr>
        <p:txBody>
          <a:bodyPr/>
          <a:lstStyle/>
          <a:p>
            <a:r>
              <a:rPr lang="en-US" dirty="0"/>
              <a:t>Conditional operators</a:t>
            </a:r>
          </a:p>
        </p:txBody>
      </p:sp>
      <p:sp>
        <p:nvSpPr>
          <p:cNvPr id="3" name="Content Placeholder 2">
            <a:extLst>
              <a:ext uri="{FF2B5EF4-FFF2-40B4-BE49-F238E27FC236}">
                <a16:creationId xmlns:a16="http://schemas.microsoft.com/office/drawing/2014/main" id="{684AF3D2-00C5-4761-8DAE-3E226DB73E0E}"/>
              </a:ext>
            </a:extLst>
          </p:cNvPr>
          <p:cNvSpPr>
            <a:spLocks noGrp="1"/>
          </p:cNvSpPr>
          <p:nvPr>
            <p:ph idx="1"/>
          </p:nvPr>
        </p:nvSpPr>
        <p:spPr>
          <a:xfrm>
            <a:off x="65843" y="1539944"/>
            <a:ext cx="11567160" cy="4351338"/>
          </a:xfrm>
        </p:spPr>
        <p:txBody>
          <a:bodyPr/>
          <a:lstStyle/>
          <a:p>
            <a:r>
              <a:rPr lang="en-US" dirty="0"/>
              <a:t>=, &lt;, &gt;, &lt;&gt;, &gt;=, &lt;=, Is, Like</a:t>
            </a:r>
          </a:p>
          <a:p>
            <a:r>
              <a:rPr lang="en-US" dirty="0"/>
              <a:t>(Logical operators Not, And, Or, </a:t>
            </a:r>
            <a:r>
              <a:rPr lang="en-US" dirty="0" err="1"/>
              <a:t>Xor</a:t>
            </a:r>
            <a:r>
              <a:rPr lang="en-US" dirty="0"/>
              <a:t> (or A, or B))</a:t>
            </a:r>
          </a:p>
          <a:p>
            <a:r>
              <a:rPr lang="en-US" dirty="0"/>
              <a:t>(Assign operators =, Let, Set)</a:t>
            </a:r>
          </a:p>
          <a:p>
            <a:r>
              <a:rPr lang="en-US" dirty="0"/>
              <a:t>(Arithmetic operators +, -, *, /, ^, \, mod)</a:t>
            </a:r>
          </a:p>
          <a:p>
            <a:r>
              <a:rPr lang="en-US" dirty="0"/>
              <a:t>(Concatenate &amp;, + “10” &amp; 20 = 1020)</a:t>
            </a:r>
          </a:p>
          <a:p>
            <a:r>
              <a:rPr lang="en-US" dirty="0">
                <a:solidFill>
                  <a:srgbClr val="FF0000"/>
                </a:solidFill>
              </a:rPr>
              <a:t>an ampersand (</a:t>
            </a:r>
            <a:r>
              <a:rPr lang="en-US" b="1" dirty="0">
                <a:solidFill>
                  <a:srgbClr val="FF0000"/>
                </a:solidFill>
              </a:rPr>
              <a:t>&amp;</a:t>
            </a:r>
            <a:r>
              <a:rPr lang="en-US" dirty="0">
                <a:solidFill>
                  <a:srgbClr val="FF0000"/>
                </a:solidFill>
              </a:rPr>
              <a:t>) symbol</a:t>
            </a:r>
          </a:p>
          <a:p>
            <a:r>
              <a:rPr lang="en-US" dirty="0"/>
              <a:t>Expand if function(…)</a:t>
            </a:r>
          </a:p>
        </p:txBody>
      </p:sp>
      <p:pic>
        <p:nvPicPr>
          <p:cNvPr id="5" name="Picture 4">
            <a:extLst>
              <a:ext uri="{FF2B5EF4-FFF2-40B4-BE49-F238E27FC236}">
                <a16:creationId xmlns:a16="http://schemas.microsoft.com/office/drawing/2014/main" id="{8C746018-F5F4-48B4-A893-F534BBDBE577}"/>
              </a:ext>
            </a:extLst>
          </p:cNvPr>
          <p:cNvPicPr>
            <a:picLocks noChangeAspect="1"/>
          </p:cNvPicPr>
          <p:nvPr/>
        </p:nvPicPr>
        <p:blipFill>
          <a:blip r:embed="rId2"/>
          <a:stretch>
            <a:fillRect/>
          </a:stretch>
        </p:blipFill>
        <p:spPr>
          <a:xfrm>
            <a:off x="7090840" y="2724177"/>
            <a:ext cx="4964296" cy="3800596"/>
          </a:xfrm>
          <a:prstGeom prst="rect">
            <a:avLst/>
          </a:prstGeom>
        </p:spPr>
      </p:pic>
    </p:spTree>
    <p:extLst>
      <p:ext uri="{BB962C8B-B14F-4D97-AF65-F5344CB8AC3E}">
        <p14:creationId xmlns:p14="http://schemas.microsoft.com/office/powerpoint/2010/main" val="3086740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While…wend</a:t>
            </a:r>
            <a:endParaRPr lang="en-US" dirty="0"/>
          </a:p>
        </p:txBody>
      </p:sp>
      <p:sp>
        <p:nvSpPr>
          <p:cNvPr id="3" name="Content Placeholder 2"/>
          <p:cNvSpPr>
            <a:spLocks noGrp="1"/>
          </p:cNvSpPr>
          <p:nvPr>
            <p:ph idx="1"/>
          </p:nvPr>
        </p:nvSpPr>
        <p:spPr/>
        <p:txBody>
          <a:bodyPr/>
          <a:lstStyle/>
          <a:p>
            <a:r>
              <a:rPr lang="en-US" dirty="0"/>
              <a:t>Executes a series of </a:t>
            </a:r>
            <a:r>
              <a:rPr lang="en-US" dirty="0" smtClean="0"/>
              <a:t>statements</a:t>
            </a:r>
            <a:r>
              <a:rPr lang="en-US" dirty="0"/>
              <a:t> as long as a given condition is </a:t>
            </a:r>
            <a:r>
              <a:rPr lang="en-US" b="1" dirty="0" smtClean="0"/>
              <a:t>True</a:t>
            </a:r>
          </a:p>
          <a:p>
            <a:r>
              <a:rPr lang="en-US" b="1" dirty="0"/>
              <a:t>While</a:t>
            </a:r>
            <a:r>
              <a:rPr lang="en-US" dirty="0"/>
              <a:t> </a:t>
            </a:r>
            <a:r>
              <a:rPr lang="en-US" i="1" dirty="0"/>
              <a:t>condition</a:t>
            </a:r>
            <a:r>
              <a:rPr lang="en-US" dirty="0"/>
              <a:t> [ </a:t>
            </a:r>
            <a:r>
              <a:rPr lang="en-US" i="1" dirty="0"/>
              <a:t>statements</a:t>
            </a:r>
            <a:r>
              <a:rPr lang="en-US" dirty="0"/>
              <a:t> ] </a:t>
            </a:r>
            <a:r>
              <a:rPr lang="en-US" b="1" dirty="0"/>
              <a:t>Wend</a:t>
            </a:r>
            <a:endParaRPr lang="en-US" b="1" dirty="0" smtClean="0"/>
          </a:p>
          <a:p>
            <a:endParaRPr lang="en-US" dirty="0"/>
          </a:p>
        </p:txBody>
      </p:sp>
      <p:pic>
        <p:nvPicPr>
          <p:cNvPr id="4" name="Picture 3"/>
          <p:cNvPicPr>
            <a:picLocks noChangeAspect="1"/>
          </p:cNvPicPr>
          <p:nvPr/>
        </p:nvPicPr>
        <p:blipFill>
          <a:blip r:embed="rId2"/>
          <a:stretch>
            <a:fillRect/>
          </a:stretch>
        </p:blipFill>
        <p:spPr>
          <a:xfrm>
            <a:off x="838200" y="3048448"/>
            <a:ext cx="5950313" cy="3128515"/>
          </a:xfrm>
          <a:prstGeom prst="rect">
            <a:avLst/>
          </a:prstGeom>
        </p:spPr>
      </p:pic>
      <p:sp>
        <p:nvSpPr>
          <p:cNvPr id="5" name="TextBox 4"/>
          <p:cNvSpPr txBox="1"/>
          <p:nvPr/>
        </p:nvSpPr>
        <p:spPr>
          <a:xfrm>
            <a:off x="7753350" y="4243373"/>
            <a:ext cx="4057650" cy="369332"/>
          </a:xfrm>
          <a:prstGeom prst="rect">
            <a:avLst/>
          </a:prstGeom>
          <a:noFill/>
        </p:spPr>
        <p:txBody>
          <a:bodyPr wrap="square" rtlCol="0">
            <a:spAutoFit/>
          </a:bodyPr>
          <a:lstStyle/>
          <a:p>
            <a:r>
              <a:rPr lang="en-US" dirty="0" smtClean="0"/>
              <a:t>What if Counter = 21?</a:t>
            </a:r>
            <a:endParaRPr lang="en-US" dirty="0"/>
          </a:p>
        </p:txBody>
      </p:sp>
    </p:spTree>
    <p:extLst>
      <p:ext uri="{BB962C8B-B14F-4D97-AF65-F5344CB8AC3E}">
        <p14:creationId xmlns:p14="http://schemas.microsoft.com/office/powerpoint/2010/main" val="4197192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13 while wend</a:t>
            </a:r>
            <a:endParaRPr lang="en-US" dirty="0"/>
          </a:p>
        </p:txBody>
      </p:sp>
      <p:sp>
        <p:nvSpPr>
          <p:cNvPr id="8" name="Content Placeholder 7"/>
          <p:cNvSpPr>
            <a:spLocks noGrp="1"/>
          </p:cNvSpPr>
          <p:nvPr>
            <p:ph idx="1"/>
          </p:nvPr>
        </p:nvSpPr>
        <p:spPr/>
        <p:txBody>
          <a:bodyPr/>
          <a:lstStyle/>
          <a:p>
            <a:r>
              <a:rPr lang="en-US" dirty="0"/>
              <a:t>I</a:t>
            </a:r>
            <a:r>
              <a:rPr lang="en-US" dirty="0" smtClean="0"/>
              <a:t> </a:t>
            </a:r>
            <a:r>
              <a:rPr lang="en-US" dirty="0"/>
              <a:t>deposited </a:t>
            </a:r>
            <a:r>
              <a:rPr lang="en-US" dirty="0" smtClean="0"/>
              <a:t>1000$. How </a:t>
            </a:r>
            <a:r>
              <a:rPr lang="en-US" dirty="0"/>
              <a:t>many </a:t>
            </a:r>
            <a:r>
              <a:rPr lang="en-US" dirty="0" smtClean="0"/>
              <a:t>days do I wait to have 20,000$ </a:t>
            </a:r>
            <a:r>
              <a:rPr lang="en-US" dirty="0"/>
              <a:t>rubles, if the </a:t>
            </a:r>
            <a:r>
              <a:rPr lang="en-US" dirty="0" smtClean="0"/>
              <a:t>interest </a:t>
            </a:r>
            <a:r>
              <a:rPr lang="en-US" dirty="0"/>
              <a:t>is 0.6% per day.</a:t>
            </a:r>
          </a:p>
        </p:txBody>
      </p:sp>
    </p:spTree>
    <p:extLst>
      <p:ext uri="{BB962C8B-B14F-4D97-AF65-F5344CB8AC3E}">
        <p14:creationId xmlns:p14="http://schemas.microsoft.com/office/powerpoint/2010/main" val="4051899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13 while wend</a:t>
            </a:r>
            <a:endParaRPr lang="en-US" dirty="0"/>
          </a:p>
        </p:txBody>
      </p:sp>
      <p:pic>
        <p:nvPicPr>
          <p:cNvPr id="5" name="Content Placeholder 4"/>
          <p:cNvPicPr>
            <a:picLocks noGrp="1" noChangeAspect="1"/>
          </p:cNvPicPr>
          <p:nvPr>
            <p:ph idx="1"/>
          </p:nvPr>
        </p:nvPicPr>
        <p:blipFill>
          <a:blip r:embed="rId2"/>
          <a:stretch>
            <a:fillRect/>
          </a:stretch>
        </p:blipFill>
        <p:spPr>
          <a:xfrm>
            <a:off x="838200" y="1467643"/>
            <a:ext cx="5505450" cy="4994635"/>
          </a:xfrm>
          <a:prstGeom prst="rect">
            <a:avLst/>
          </a:prstGeom>
        </p:spPr>
      </p:pic>
    </p:spTree>
    <p:extLst>
      <p:ext uri="{BB962C8B-B14F-4D97-AF65-F5344CB8AC3E}">
        <p14:creationId xmlns:p14="http://schemas.microsoft.com/office/powerpoint/2010/main" val="961109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 while</a:t>
            </a:r>
            <a:endParaRPr lang="en-US" dirty="0"/>
          </a:p>
        </p:txBody>
      </p:sp>
      <p:sp>
        <p:nvSpPr>
          <p:cNvPr id="3" name="Content Placeholder 2"/>
          <p:cNvSpPr>
            <a:spLocks noGrp="1"/>
          </p:cNvSpPr>
          <p:nvPr>
            <p:ph idx="1"/>
          </p:nvPr>
        </p:nvSpPr>
        <p:spPr/>
        <p:txBody>
          <a:bodyPr/>
          <a:lstStyle/>
          <a:p>
            <a:r>
              <a:rPr lang="en-US" dirty="0"/>
              <a:t>To </a:t>
            </a:r>
            <a:r>
              <a:rPr lang="en-US" b="1" dirty="0"/>
              <a:t>repeat</a:t>
            </a:r>
            <a:r>
              <a:rPr lang="en-US" dirty="0"/>
              <a:t> a set of statements as long as the condition is </a:t>
            </a:r>
            <a:r>
              <a:rPr lang="en-US" dirty="0" smtClean="0"/>
              <a:t>true</a:t>
            </a:r>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838200" y="2598737"/>
            <a:ext cx="6048018" cy="2805113"/>
          </a:xfrm>
          <a:prstGeom prst="rect">
            <a:avLst/>
          </a:prstGeom>
        </p:spPr>
      </p:pic>
    </p:spTree>
    <p:extLst>
      <p:ext uri="{BB962C8B-B14F-4D97-AF65-F5344CB8AC3E}">
        <p14:creationId xmlns:p14="http://schemas.microsoft.com/office/powerpoint/2010/main" val="4000284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 until</a:t>
            </a:r>
            <a:endParaRPr lang="en-US" dirty="0"/>
          </a:p>
        </p:txBody>
      </p:sp>
      <p:sp>
        <p:nvSpPr>
          <p:cNvPr id="3" name="Content Placeholder 2"/>
          <p:cNvSpPr>
            <a:spLocks noGrp="1"/>
          </p:cNvSpPr>
          <p:nvPr>
            <p:ph idx="1"/>
          </p:nvPr>
        </p:nvSpPr>
        <p:spPr/>
        <p:txBody>
          <a:bodyPr/>
          <a:lstStyle/>
          <a:p>
            <a:r>
              <a:rPr lang="en-US" dirty="0"/>
              <a:t>Loop will be repeated until the part after Do Until is true.</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052512" y="2638425"/>
            <a:ext cx="7993685" cy="3538538"/>
          </a:xfrm>
          <a:prstGeom prst="rect">
            <a:avLst/>
          </a:prstGeom>
        </p:spPr>
      </p:pic>
    </p:spTree>
    <p:extLst>
      <p:ext uri="{BB962C8B-B14F-4D97-AF65-F5344CB8AC3E}">
        <p14:creationId xmlns:p14="http://schemas.microsoft.com/office/powerpoint/2010/main" val="3426309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function which calculate the  amount of fixed deposit.</a:t>
            </a:r>
            <a:endParaRPr lang="en-US" dirty="0"/>
          </a:p>
        </p:txBody>
      </p:sp>
      <p:sp>
        <p:nvSpPr>
          <p:cNvPr id="6"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en-US" dirty="0" smtClean="0"/>
              <a:t>Problem</a:t>
            </a:r>
            <a:r>
              <a:rPr lang="hy-AM" dirty="0" smtClean="0"/>
              <a:t> </a:t>
            </a:r>
            <a:r>
              <a:rPr lang="en-US" dirty="0" smtClean="0"/>
              <a:t>1</a:t>
            </a:r>
            <a:r>
              <a:rPr lang="en-US" dirty="0"/>
              <a:t>4</a:t>
            </a:r>
            <a:r>
              <a:rPr lang="en-US" dirty="0" smtClean="0"/>
              <a:t> do while</a:t>
            </a:r>
            <a:endParaRPr lang="en-US" dirty="0"/>
          </a:p>
        </p:txBody>
      </p:sp>
      <p:pic>
        <p:nvPicPr>
          <p:cNvPr id="2" name="Picture 1"/>
          <p:cNvPicPr>
            <a:picLocks noChangeAspect="1"/>
          </p:cNvPicPr>
          <p:nvPr/>
        </p:nvPicPr>
        <p:blipFill>
          <a:blip r:embed="rId2"/>
          <a:stretch>
            <a:fillRect/>
          </a:stretch>
        </p:blipFill>
        <p:spPr>
          <a:xfrm>
            <a:off x="1052512" y="2519362"/>
            <a:ext cx="5119688" cy="4195139"/>
          </a:xfrm>
          <a:prstGeom prst="rect">
            <a:avLst/>
          </a:prstGeom>
        </p:spPr>
      </p:pic>
    </p:spTree>
    <p:extLst>
      <p:ext uri="{BB962C8B-B14F-4D97-AF65-F5344CB8AC3E}">
        <p14:creationId xmlns:p14="http://schemas.microsoft.com/office/powerpoint/2010/main" val="3899303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function which calculate the  amount of fixed deposit.</a:t>
            </a:r>
          </a:p>
          <a:p>
            <a:endParaRPr lang="en-US" dirty="0"/>
          </a:p>
        </p:txBody>
      </p:sp>
      <p:sp>
        <p:nvSpPr>
          <p:cNvPr id="6" name="Title 1">
            <a:extLst>
              <a:ext uri="{FF2B5EF4-FFF2-40B4-BE49-F238E27FC236}">
                <a16:creationId xmlns:a16="http://schemas.microsoft.com/office/drawing/2014/main" id="{B5C4FBAF-8571-4F57-ADE4-7000CCAFD6C5}"/>
              </a:ext>
            </a:extLst>
          </p:cNvPr>
          <p:cNvSpPr>
            <a:spLocks noGrp="1"/>
          </p:cNvSpPr>
          <p:nvPr>
            <p:ph type="title"/>
          </p:nvPr>
        </p:nvSpPr>
        <p:spPr/>
        <p:txBody>
          <a:bodyPr/>
          <a:lstStyle/>
          <a:p>
            <a:r>
              <a:rPr lang="en-US" dirty="0" smtClean="0"/>
              <a:t>Problem</a:t>
            </a:r>
            <a:r>
              <a:rPr lang="hy-AM" dirty="0" smtClean="0"/>
              <a:t> </a:t>
            </a:r>
            <a:r>
              <a:rPr lang="en-US" dirty="0" smtClean="0"/>
              <a:t>1</a:t>
            </a:r>
            <a:r>
              <a:rPr lang="en-US" dirty="0"/>
              <a:t>4</a:t>
            </a:r>
            <a:r>
              <a:rPr lang="en-US" dirty="0" smtClean="0"/>
              <a:t> do while</a:t>
            </a:r>
            <a:endParaRPr lang="en-US" dirty="0"/>
          </a:p>
        </p:txBody>
      </p:sp>
      <p:pic>
        <p:nvPicPr>
          <p:cNvPr id="7" name="Picture 6"/>
          <p:cNvPicPr>
            <a:picLocks noChangeAspect="1"/>
          </p:cNvPicPr>
          <p:nvPr/>
        </p:nvPicPr>
        <p:blipFill>
          <a:blip r:embed="rId2"/>
          <a:stretch>
            <a:fillRect/>
          </a:stretch>
        </p:blipFill>
        <p:spPr>
          <a:xfrm>
            <a:off x="700087" y="2386012"/>
            <a:ext cx="5224463" cy="3667035"/>
          </a:xfrm>
          <a:prstGeom prst="rect">
            <a:avLst/>
          </a:prstGeom>
        </p:spPr>
      </p:pic>
    </p:spTree>
    <p:extLst>
      <p:ext uri="{BB962C8B-B14F-4D97-AF65-F5344CB8AC3E}">
        <p14:creationId xmlns:p14="http://schemas.microsoft.com/office/powerpoint/2010/main" val="2661329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function</a:t>
            </a:r>
            <a:endParaRPr lang="en-US" dirty="0"/>
          </a:p>
        </p:txBody>
      </p:sp>
      <p:pic>
        <p:nvPicPr>
          <p:cNvPr id="4" name="Content Placeholder 3"/>
          <p:cNvPicPr>
            <a:picLocks noGrp="1" noChangeAspect="1"/>
          </p:cNvPicPr>
          <p:nvPr>
            <p:ph idx="1"/>
          </p:nvPr>
        </p:nvPicPr>
        <p:blipFill>
          <a:blip r:embed="rId2"/>
          <a:stretch>
            <a:fillRect/>
          </a:stretch>
        </p:blipFill>
        <p:spPr>
          <a:xfrm>
            <a:off x="539969" y="1905000"/>
            <a:ext cx="8661181" cy="3267869"/>
          </a:xfrm>
          <a:prstGeom prst="rect">
            <a:avLst/>
          </a:prstGeom>
        </p:spPr>
      </p:pic>
    </p:spTree>
    <p:extLst>
      <p:ext uri="{BB962C8B-B14F-4D97-AF65-F5344CB8AC3E}">
        <p14:creationId xmlns:p14="http://schemas.microsoft.com/office/powerpoint/2010/main" val="28349261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a:t>
            </a:r>
            <a:endParaRPr lang="en-US" dirty="0"/>
          </a:p>
        </p:txBody>
      </p:sp>
      <p:sp>
        <p:nvSpPr>
          <p:cNvPr id="3" name="Content Placeholder 2"/>
          <p:cNvSpPr>
            <a:spLocks noGrp="1"/>
          </p:cNvSpPr>
          <p:nvPr>
            <p:ph idx="1"/>
          </p:nvPr>
        </p:nvSpPr>
        <p:spPr/>
        <p:txBody>
          <a:bodyPr/>
          <a:lstStyle/>
          <a:p>
            <a:r>
              <a:rPr lang="en-US" dirty="0" smtClean="0"/>
              <a:t>Touch Typing</a:t>
            </a:r>
          </a:p>
          <a:p>
            <a:r>
              <a:rPr lang="en-US" dirty="0" smtClean="0"/>
              <a:t>R </a:t>
            </a:r>
            <a:r>
              <a:rPr lang="en-US" dirty="0" err="1" smtClean="0"/>
              <a:t>MarkDown</a:t>
            </a:r>
            <a:endParaRPr lang="en-US" dirty="0" smtClean="0"/>
          </a:p>
          <a:p>
            <a:r>
              <a:rPr lang="en-US" dirty="0" smtClean="0"/>
              <a:t>Shiny</a:t>
            </a:r>
          </a:p>
        </p:txBody>
      </p:sp>
    </p:spTree>
    <p:extLst>
      <p:ext uri="{BB962C8B-B14F-4D97-AF65-F5344CB8AC3E}">
        <p14:creationId xmlns:p14="http://schemas.microsoft.com/office/powerpoint/2010/main" val="348257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DAAE9A-06F5-4BA7-9EAF-309E4FD8D48D}"/>
              </a:ext>
            </a:extLst>
          </p:cNvPr>
          <p:cNvPicPr>
            <a:picLocks noGrp="1" noChangeAspect="1"/>
          </p:cNvPicPr>
          <p:nvPr>
            <p:ph idx="1"/>
          </p:nvPr>
        </p:nvPicPr>
        <p:blipFill>
          <a:blip r:embed="rId2"/>
          <a:stretch>
            <a:fillRect/>
          </a:stretch>
        </p:blipFill>
        <p:spPr>
          <a:xfrm>
            <a:off x="817171" y="327348"/>
            <a:ext cx="5278829" cy="5913784"/>
          </a:xfrm>
          <a:prstGeom prst="rect">
            <a:avLst/>
          </a:prstGeom>
        </p:spPr>
      </p:pic>
    </p:spTree>
    <p:extLst>
      <p:ext uri="{BB962C8B-B14F-4D97-AF65-F5344CB8AC3E}">
        <p14:creationId xmlns:p14="http://schemas.microsoft.com/office/powerpoint/2010/main" val="65617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330-F115-438F-994A-810C6E8C628A}"/>
              </a:ext>
            </a:extLst>
          </p:cNvPr>
          <p:cNvSpPr>
            <a:spLocks noGrp="1"/>
          </p:cNvSpPr>
          <p:nvPr>
            <p:ph type="title"/>
          </p:nvPr>
        </p:nvSpPr>
        <p:spPr>
          <a:xfrm>
            <a:off x="0" y="76817"/>
            <a:ext cx="10515600" cy="1325563"/>
          </a:xfrm>
        </p:spPr>
        <p:txBody>
          <a:bodyPr/>
          <a:lstStyle/>
          <a:p>
            <a:r>
              <a:rPr lang="en-US" dirty="0"/>
              <a:t>Logical operators</a:t>
            </a:r>
          </a:p>
        </p:txBody>
      </p:sp>
      <p:pic>
        <p:nvPicPr>
          <p:cNvPr id="4" name="Content Placeholder 3">
            <a:extLst>
              <a:ext uri="{FF2B5EF4-FFF2-40B4-BE49-F238E27FC236}">
                <a16:creationId xmlns:a16="http://schemas.microsoft.com/office/drawing/2014/main" id="{BCC55D89-EFB7-41FA-B8E2-774C5BE04F97}"/>
              </a:ext>
            </a:extLst>
          </p:cNvPr>
          <p:cNvPicPr>
            <a:picLocks noGrp="1" noChangeAspect="1"/>
          </p:cNvPicPr>
          <p:nvPr>
            <p:ph idx="1"/>
          </p:nvPr>
        </p:nvPicPr>
        <p:blipFill>
          <a:blip r:embed="rId2"/>
          <a:stretch>
            <a:fillRect/>
          </a:stretch>
        </p:blipFill>
        <p:spPr>
          <a:xfrm>
            <a:off x="4233612" y="348700"/>
            <a:ext cx="5560595" cy="1501361"/>
          </a:xfrm>
          <a:prstGeom prst="rect">
            <a:avLst/>
          </a:prstGeom>
        </p:spPr>
      </p:pic>
      <p:pic>
        <p:nvPicPr>
          <p:cNvPr id="5" name="Picture 4">
            <a:extLst>
              <a:ext uri="{FF2B5EF4-FFF2-40B4-BE49-F238E27FC236}">
                <a16:creationId xmlns:a16="http://schemas.microsoft.com/office/drawing/2014/main" id="{182BB510-4AB7-4390-8C85-9CB9445A449A}"/>
              </a:ext>
            </a:extLst>
          </p:cNvPr>
          <p:cNvPicPr>
            <a:picLocks noChangeAspect="1"/>
          </p:cNvPicPr>
          <p:nvPr/>
        </p:nvPicPr>
        <p:blipFill>
          <a:blip r:embed="rId3"/>
          <a:stretch>
            <a:fillRect/>
          </a:stretch>
        </p:blipFill>
        <p:spPr>
          <a:xfrm>
            <a:off x="155285" y="1402380"/>
            <a:ext cx="2795047" cy="3873836"/>
          </a:xfrm>
          <a:prstGeom prst="rect">
            <a:avLst/>
          </a:prstGeom>
        </p:spPr>
      </p:pic>
      <p:pic>
        <p:nvPicPr>
          <p:cNvPr id="8" name="Picture 7">
            <a:extLst>
              <a:ext uri="{FF2B5EF4-FFF2-40B4-BE49-F238E27FC236}">
                <a16:creationId xmlns:a16="http://schemas.microsoft.com/office/drawing/2014/main" id="{78496B7F-DB93-46A6-B0A3-8F48332B5089}"/>
              </a:ext>
            </a:extLst>
          </p:cNvPr>
          <p:cNvPicPr>
            <a:picLocks noChangeAspect="1"/>
          </p:cNvPicPr>
          <p:nvPr/>
        </p:nvPicPr>
        <p:blipFill>
          <a:blip r:embed="rId4"/>
          <a:stretch>
            <a:fillRect/>
          </a:stretch>
        </p:blipFill>
        <p:spPr>
          <a:xfrm>
            <a:off x="2301352" y="1880554"/>
            <a:ext cx="2785360" cy="3205565"/>
          </a:xfrm>
          <a:prstGeom prst="rect">
            <a:avLst/>
          </a:prstGeom>
        </p:spPr>
      </p:pic>
      <p:pic>
        <p:nvPicPr>
          <p:cNvPr id="9" name="Picture 8">
            <a:extLst>
              <a:ext uri="{FF2B5EF4-FFF2-40B4-BE49-F238E27FC236}">
                <a16:creationId xmlns:a16="http://schemas.microsoft.com/office/drawing/2014/main" id="{3661155F-F8A2-41D1-83B9-8722DD5B2D9D}"/>
              </a:ext>
            </a:extLst>
          </p:cNvPr>
          <p:cNvPicPr>
            <a:picLocks noChangeAspect="1"/>
          </p:cNvPicPr>
          <p:nvPr/>
        </p:nvPicPr>
        <p:blipFill>
          <a:blip r:embed="rId5"/>
          <a:stretch>
            <a:fillRect/>
          </a:stretch>
        </p:blipFill>
        <p:spPr>
          <a:xfrm>
            <a:off x="4835372" y="1949579"/>
            <a:ext cx="3310800" cy="2779437"/>
          </a:xfrm>
          <a:prstGeom prst="rect">
            <a:avLst/>
          </a:prstGeom>
        </p:spPr>
      </p:pic>
      <p:pic>
        <p:nvPicPr>
          <p:cNvPr id="10" name="Picture 9">
            <a:extLst>
              <a:ext uri="{FF2B5EF4-FFF2-40B4-BE49-F238E27FC236}">
                <a16:creationId xmlns:a16="http://schemas.microsoft.com/office/drawing/2014/main" id="{8501416A-60EC-4119-9D98-306923DA9950}"/>
              </a:ext>
            </a:extLst>
          </p:cNvPr>
          <p:cNvPicPr>
            <a:picLocks noChangeAspect="1"/>
          </p:cNvPicPr>
          <p:nvPr/>
        </p:nvPicPr>
        <p:blipFill>
          <a:blip r:embed="rId6"/>
          <a:stretch>
            <a:fillRect/>
          </a:stretch>
        </p:blipFill>
        <p:spPr>
          <a:xfrm>
            <a:off x="8004329" y="1949579"/>
            <a:ext cx="4070996" cy="2622421"/>
          </a:xfrm>
          <a:prstGeom prst="rect">
            <a:avLst/>
          </a:prstGeom>
        </p:spPr>
      </p:pic>
    </p:spTree>
    <p:extLst>
      <p:ext uri="{BB962C8B-B14F-4D97-AF65-F5344CB8AC3E}">
        <p14:creationId xmlns:p14="http://schemas.microsoft.com/office/powerpoint/2010/main" val="2432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25B1-0553-4A55-97FD-AD658DA08402}"/>
              </a:ext>
            </a:extLst>
          </p:cNvPr>
          <p:cNvSpPr>
            <a:spLocks noGrp="1"/>
          </p:cNvSpPr>
          <p:nvPr>
            <p:ph type="title"/>
          </p:nvPr>
        </p:nvSpPr>
        <p:spPr/>
        <p:txBody>
          <a:bodyPr/>
          <a:lstStyle/>
          <a:p>
            <a:r>
              <a:rPr lang="en-US" dirty="0"/>
              <a:t>Nested If (+practice)</a:t>
            </a:r>
          </a:p>
        </p:txBody>
      </p:sp>
      <p:pic>
        <p:nvPicPr>
          <p:cNvPr id="4" name="Content Placeholder 3">
            <a:extLst>
              <a:ext uri="{FF2B5EF4-FFF2-40B4-BE49-F238E27FC236}">
                <a16:creationId xmlns:a16="http://schemas.microsoft.com/office/drawing/2014/main" id="{36B60C8F-0BEA-46E3-A3FC-1790EB77FFCB}"/>
              </a:ext>
            </a:extLst>
          </p:cNvPr>
          <p:cNvPicPr>
            <a:picLocks noGrp="1" noChangeAspect="1"/>
          </p:cNvPicPr>
          <p:nvPr>
            <p:ph idx="1"/>
          </p:nvPr>
        </p:nvPicPr>
        <p:blipFill>
          <a:blip r:embed="rId2"/>
          <a:stretch>
            <a:fillRect/>
          </a:stretch>
        </p:blipFill>
        <p:spPr>
          <a:xfrm>
            <a:off x="838200" y="1497151"/>
            <a:ext cx="3541786" cy="4351338"/>
          </a:xfrm>
          <a:prstGeom prst="rect">
            <a:avLst/>
          </a:prstGeom>
        </p:spPr>
      </p:pic>
      <p:pic>
        <p:nvPicPr>
          <p:cNvPr id="5" name="Picture 4">
            <a:extLst>
              <a:ext uri="{FF2B5EF4-FFF2-40B4-BE49-F238E27FC236}">
                <a16:creationId xmlns:a16="http://schemas.microsoft.com/office/drawing/2014/main" id="{7135871D-4960-4901-B22C-A605DC766F97}"/>
              </a:ext>
            </a:extLst>
          </p:cNvPr>
          <p:cNvPicPr>
            <a:picLocks noChangeAspect="1"/>
          </p:cNvPicPr>
          <p:nvPr/>
        </p:nvPicPr>
        <p:blipFill>
          <a:blip r:embed="rId3"/>
          <a:stretch>
            <a:fillRect/>
          </a:stretch>
        </p:blipFill>
        <p:spPr>
          <a:xfrm>
            <a:off x="5795205" y="1526003"/>
            <a:ext cx="4143375" cy="3514725"/>
          </a:xfrm>
          <a:prstGeom prst="rect">
            <a:avLst/>
          </a:prstGeom>
        </p:spPr>
      </p:pic>
    </p:spTree>
    <p:extLst>
      <p:ext uri="{BB962C8B-B14F-4D97-AF65-F5344CB8AC3E}">
        <p14:creationId xmlns:p14="http://schemas.microsoft.com/office/powerpoint/2010/main" val="8302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1061</Words>
  <Application>Microsoft Office PowerPoint</Application>
  <PresentationFormat>Widescreen</PresentationFormat>
  <Paragraphs>175</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Cambria Math</vt:lpstr>
      <vt:lpstr>Office Theme</vt:lpstr>
      <vt:lpstr>VBA</vt:lpstr>
      <vt:lpstr>Common VBA variables (data types)</vt:lpstr>
      <vt:lpstr>Dot.Notation</vt:lpstr>
      <vt:lpstr>Conditional Logic </vt:lpstr>
      <vt:lpstr>PowerPoint Presentation</vt:lpstr>
      <vt:lpstr>Conditional operators</vt:lpstr>
      <vt:lpstr>PowerPoint Presentation</vt:lpstr>
      <vt:lpstr>Logical operators</vt:lpstr>
      <vt:lpstr>Nested If (+practice)</vt:lpstr>
      <vt:lpstr>Select Case</vt:lpstr>
      <vt:lpstr>?</vt:lpstr>
      <vt:lpstr>With … And</vt:lpstr>
      <vt:lpstr>Loops – For loop</vt:lpstr>
      <vt:lpstr>Arrays</vt:lpstr>
      <vt:lpstr>PowerPoint Presentation</vt:lpstr>
      <vt:lpstr>Multidimensional Arrays</vt:lpstr>
      <vt:lpstr>PowerPoint Presentation</vt:lpstr>
      <vt:lpstr>For each … In… Next</vt:lpstr>
      <vt:lpstr>Sub</vt:lpstr>
      <vt:lpstr>Private Sub SecondCode( )</vt:lpstr>
      <vt:lpstr>Sub+arguments</vt:lpstr>
      <vt:lpstr>PowerPoint Presentation</vt:lpstr>
      <vt:lpstr>Create a function</vt:lpstr>
      <vt:lpstr>PowerPoint Presentation</vt:lpstr>
      <vt:lpstr>Worksheet function </vt:lpstr>
      <vt:lpstr>Set</vt:lpstr>
      <vt:lpstr>PowerPoint Presentation</vt:lpstr>
      <vt:lpstr>MsgBox(“”)</vt:lpstr>
      <vt:lpstr>Some problems</vt:lpstr>
      <vt:lpstr>PowerPoint Presentation</vt:lpstr>
      <vt:lpstr>Խնդիր 2 </vt:lpstr>
      <vt:lpstr>PowerPoint Presentation</vt:lpstr>
      <vt:lpstr>Խնդիր 2 /շարունակություն/</vt:lpstr>
      <vt:lpstr> </vt:lpstr>
      <vt:lpstr>Խնդիր 3</vt:lpstr>
      <vt:lpstr>PowerPoint Presentation</vt:lpstr>
      <vt:lpstr>Խնդիր 3 /շարունակություն/</vt:lpstr>
      <vt:lpstr>PowerPoint Presentation</vt:lpstr>
      <vt:lpstr>Խնդիր 4</vt:lpstr>
      <vt:lpstr>PowerPoint Presentation</vt:lpstr>
      <vt:lpstr>Խնդիր 5</vt:lpstr>
      <vt:lpstr>PowerPoint Presentation</vt:lpstr>
      <vt:lpstr>Խնդիր 6 Select Case</vt:lpstr>
      <vt:lpstr>PowerPoint Presentation</vt:lpstr>
      <vt:lpstr>Խնդիր 7 For Next</vt:lpstr>
      <vt:lpstr>PowerPoint Presentation</vt:lpstr>
      <vt:lpstr>Խնդիր 8 For Next + Arrays + IF</vt:lpstr>
      <vt:lpstr>PowerPoint Presentation</vt:lpstr>
      <vt:lpstr>Խնդիր 9 For each Next </vt:lpstr>
      <vt:lpstr>PowerPoint Presentation</vt:lpstr>
      <vt:lpstr>Հաշվել հետևյալ արտահայտությունների արժեքը.   </vt:lpstr>
      <vt:lpstr>PowerPoint Presentation</vt:lpstr>
      <vt:lpstr>.     Ի՞նչ կարտածվի տրված ծրագրի աշխատանքի արդյունքում.  </vt:lpstr>
      <vt:lpstr>Մի քանի հարցեր․․․</vt:lpstr>
      <vt:lpstr>Մի քանի հարցեր/պատասխաններ/․․․</vt:lpstr>
      <vt:lpstr>Մի քանի հարցեր․․․</vt:lpstr>
      <vt:lpstr>Մի քանի հարցեր․․․</vt:lpstr>
      <vt:lpstr>Problem 12 factorial</vt:lpstr>
      <vt:lpstr>Problem 12 factorial</vt:lpstr>
      <vt:lpstr>While…wend</vt:lpstr>
      <vt:lpstr>Problem 13 while wend</vt:lpstr>
      <vt:lpstr>Problem 13 while wend</vt:lpstr>
      <vt:lpstr>Do … while</vt:lpstr>
      <vt:lpstr>Do … until</vt:lpstr>
      <vt:lpstr>Problem 14 do while</vt:lpstr>
      <vt:lpstr>Problem 14 do while</vt:lpstr>
      <vt:lpstr>As function</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dc:title>
  <dc:creator>Lusine Zilfimian</dc:creator>
  <cp:lastModifiedBy>Lusine Zilfimian</cp:lastModifiedBy>
  <cp:revision>60</cp:revision>
  <dcterms:created xsi:type="dcterms:W3CDTF">2019-04-01T20:23:57Z</dcterms:created>
  <dcterms:modified xsi:type="dcterms:W3CDTF">2019-05-05T22:37:16Z</dcterms:modified>
</cp:coreProperties>
</file>