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804" r:id="rId2"/>
    <p:sldId id="930" r:id="rId3"/>
    <p:sldId id="911" r:id="rId4"/>
    <p:sldId id="931" r:id="rId5"/>
    <p:sldId id="913" r:id="rId6"/>
    <p:sldId id="914" r:id="rId7"/>
    <p:sldId id="926" r:id="rId8"/>
    <p:sldId id="918" r:id="rId9"/>
    <p:sldId id="928" r:id="rId10"/>
    <p:sldId id="932" r:id="rId11"/>
    <p:sldId id="88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91004A-1B89-42A7-9B65-959457D97710}" v="21" dt="2025-07-10T01:34:15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71925-1562-4DF8-9E1A-8C2853042C0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AB549E6-1CE4-49FD-BE42-5E4E353E2169}">
      <dgm:prSet phldrT="[文本]"/>
      <dgm:spPr/>
      <dgm:t>
        <a:bodyPr/>
        <a:lstStyle/>
        <a:p>
          <a:r>
            <a:rPr lang="zh-CN" altLang="en-US" dirty="0"/>
            <a:t>预研</a:t>
          </a:r>
        </a:p>
      </dgm:t>
    </dgm:pt>
    <dgm:pt modelId="{ACD64845-FCE0-4EEA-B7D1-55803A71A6E5}" type="parTrans" cxnId="{8FA6779B-70EF-4E80-98F6-DB78FA29913D}">
      <dgm:prSet/>
      <dgm:spPr/>
      <dgm:t>
        <a:bodyPr/>
        <a:lstStyle/>
        <a:p>
          <a:endParaRPr lang="zh-CN" altLang="en-US"/>
        </a:p>
      </dgm:t>
    </dgm:pt>
    <dgm:pt modelId="{4DE68B34-FC81-463C-87E9-86F396457093}" type="sibTrans" cxnId="{8FA6779B-70EF-4E80-98F6-DB78FA29913D}">
      <dgm:prSet/>
      <dgm:spPr/>
      <dgm:t>
        <a:bodyPr/>
        <a:lstStyle/>
        <a:p>
          <a:endParaRPr lang="zh-CN" altLang="en-US"/>
        </a:p>
      </dgm:t>
    </dgm:pt>
    <dgm:pt modelId="{ACABDF44-262F-489D-9EC2-9731A8D6E91C}">
      <dgm:prSet phldrT="[文本]"/>
      <dgm:spPr/>
      <dgm:t>
        <a:bodyPr/>
        <a:lstStyle/>
        <a:p>
          <a:r>
            <a:rPr lang="zh-CN" altLang="en-US" dirty="0"/>
            <a:t>构建机械臂实物模型，并进行控制算法调研</a:t>
          </a:r>
        </a:p>
      </dgm:t>
    </dgm:pt>
    <dgm:pt modelId="{2669966C-9F9E-40F6-B71D-98DED44B32B0}" type="parTrans" cxnId="{633550A4-1DFA-45CF-A0A8-9F0E14E2ADB8}">
      <dgm:prSet/>
      <dgm:spPr/>
      <dgm:t>
        <a:bodyPr/>
        <a:lstStyle/>
        <a:p>
          <a:endParaRPr lang="zh-CN" altLang="en-US"/>
        </a:p>
      </dgm:t>
    </dgm:pt>
    <dgm:pt modelId="{A8A00A1F-E194-4DEA-BC34-6E72B07DD83F}" type="sibTrans" cxnId="{633550A4-1DFA-45CF-A0A8-9F0E14E2ADB8}">
      <dgm:prSet/>
      <dgm:spPr/>
      <dgm:t>
        <a:bodyPr/>
        <a:lstStyle/>
        <a:p>
          <a:endParaRPr lang="zh-CN" altLang="en-US"/>
        </a:p>
      </dgm:t>
    </dgm:pt>
    <dgm:pt modelId="{F3AA9B34-8B57-49C0-BCB8-EA9A134DBF7B}">
      <dgm:prSet phldrT="[文本]"/>
      <dgm:spPr/>
      <dgm:t>
        <a:bodyPr/>
        <a:lstStyle/>
        <a:p>
          <a:r>
            <a:rPr lang="zh-CN" altLang="en-US" dirty="0"/>
            <a:t>基于</a:t>
          </a:r>
          <a:r>
            <a:rPr lang="en-US" altLang="zh-CN" dirty="0" err="1"/>
            <a:t>mujoco</a:t>
          </a:r>
          <a:r>
            <a:rPr lang="zh-CN" altLang="en-US" dirty="0"/>
            <a:t>搭建机械臂仿真平台，连接物理串口通信</a:t>
          </a:r>
        </a:p>
      </dgm:t>
    </dgm:pt>
    <dgm:pt modelId="{4624922E-E06F-4752-BD1C-515891004312}" type="parTrans" cxnId="{2E61B0CF-C05F-4D28-955C-3E38BD2083AE}">
      <dgm:prSet/>
      <dgm:spPr/>
      <dgm:t>
        <a:bodyPr/>
        <a:lstStyle/>
        <a:p>
          <a:endParaRPr lang="zh-CN" altLang="en-US"/>
        </a:p>
      </dgm:t>
    </dgm:pt>
    <dgm:pt modelId="{29336791-7495-48E6-8E0C-6879A651CAE2}" type="sibTrans" cxnId="{2E61B0CF-C05F-4D28-955C-3E38BD2083AE}">
      <dgm:prSet/>
      <dgm:spPr/>
      <dgm:t>
        <a:bodyPr/>
        <a:lstStyle/>
        <a:p>
          <a:endParaRPr lang="zh-CN" altLang="en-US"/>
        </a:p>
      </dgm:t>
    </dgm:pt>
    <dgm:pt modelId="{2D7C8095-AAC7-42C6-A96B-3E05033C4AFD}">
      <dgm:prSet phldrT="[文本]"/>
      <dgm:spPr/>
      <dgm:t>
        <a:bodyPr/>
        <a:lstStyle/>
        <a:p>
          <a:r>
            <a:rPr lang="zh-CN" altLang="en-US" dirty="0"/>
            <a:t>测试</a:t>
          </a:r>
        </a:p>
      </dgm:t>
    </dgm:pt>
    <dgm:pt modelId="{41F89E00-278B-4166-ABDE-A42D035F22F2}" type="parTrans" cxnId="{70C4AC7C-AE0F-4322-BB7E-09B8D956713A}">
      <dgm:prSet/>
      <dgm:spPr/>
      <dgm:t>
        <a:bodyPr/>
        <a:lstStyle/>
        <a:p>
          <a:endParaRPr lang="zh-CN" altLang="en-US"/>
        </a:p>
      </dgm:t>
    </dgm:pt>
    <dgm:pt modelId="{8BDD4C12-075C-44DE-84A7-E8C1B0FFA8F9}" type="sibTrans" cxnId="{70C4AC7C-AE0F-4322-BB7E-09B8D956713A}">
      <dgm:prSet/>
      <dgm:spPr/>
      <dgm:t>
        <a:bodyPr/>
        <a:lstStyle/>
        <a:p>
          <a:endParaRPr lang="zh-CN" altLang="en-US"/>
        </a:p>
      </dgm:t>
    </dgm:pt>
    <dgm:pt modelId="{AD92CE61-301B-4604-A2F6-882708BA1875}">
      <dgm:prSet phldrT="[文本]"/>
      <dgm:spPr/>
      <dgm:t>
        <a:bodyPr/>
        <a:lstStyle/>
        <a:p>
          <a:r>
            <a:rPr lang="zh-CN" altLang="en-US" dirty="0"/>
            <a:t>在仿真环境中对机械臂进行物理仿真</a:t>
          </a:r>
        </a:p>
      </dgm:t>
    </dgm:pt>
    <dgm:pt modelId="{BB5C9977-F327-4A08-8BBB-7ADB83FF2D9A}" type="parTrans" cxnId="{6FFD54D5-CE2E-45EE-A998-E8332F32E9B7}">
      <dgm:prSet/>
      <dgm:spPr/>
      <dgm:t>
        <a:bodyPr/>
        <a:lstStyle/>
        <a:p>
          <a:endParaRPr lang="zh-CN" altLang="en-US"/>
        </a:p>
      </dgm:t>
    </dgm:pt>
    <dgm:pt modelId="{45690BAB-963D-4477-B3B1-55E0FDFBBD70}" type="sibTrans" cxnId="{6FFD54D5-CE2E-45EE-A998-E8332F32E9B7}">
      <dgm:prSet/>
      <dgm:spPr/>
      <dgm:t>
        <a:bodyPr/>
        <a:lstStyle/>
        <a:p>
          <a:endParaRPr lang="zh-CN" altLang="en-US"/>
        </a:p>
      </dgm:t>
    </dgm:pt>
    <dgm:pt modelId="{A9A5F1F8-42A5-4D77-8428-D1E2DE225C74}">
      <dgm:prSet phldrT="[文本]"/>
      <dgm:spPr/>
      <dgm:t>
        <a:bodyPr/>
        <a:lstStyle/>
        <a:p>
          <a:r>
            <a:rPr lang="zh-CN" altLang="en-US" dirty="0"/>
            <a:t>基于真实的硬件进行控制算法实现，并与仿真器进行通信，同步工作</a:t>
          </a:r>
        </a:p>
      </dgm:t>
    </dgm:pt>
    <dgm:pt modelId="{C384DC75-5B2F-4086-8D94-43137EFE817E}" type="parTrans" cxnId="{FBC333D7-362D-40DC-85C4-35D19F1203E6}">
      <dgm:prSet/>
      <dgm:spPr/>
      <dgm:t>
        <a:bodyPr/>
        <a:lstStyle/>
        <a:p>
          <a:endParaRPr lang="zh-CN" altLang="en-US"/>
        </a:p>
      </dgm:t>
    </dgm:pt>
    <dgm:pt modelId="{B441788F-2EEA-4E04-966A-597E5A7CAEB0}" type="sibTrans" cxnId="{FBC333D7-362D-40DC-85C4-35D19F1203E6}">
      <dgm:prSet/>
      <dgm:spPr/>
      <dgm:t>
        <a:bodyPr/>
        <a:lstStyle/>
        <a:p>
          <a:endParaRPr lang="zh-CN" altLang="en-US"/>
        </a:p>
      </dgm:t>
    </dgm:pt>
    <dgm:pt modelId="{703AA457-8442-40F5-97E5-6276D065D9D8}">
      <dgm:prSet phldrT="[文本]"/>
      <dgm:spPr/>
      <dgm:t>
        <a:bodyPr/>
        <a:lstStyle/>
        <a:p>
          <a:r>
            <a:rPr lang="zh-CN" altLang="en-US" dirty="0"/>
            <a:t>验证</a:t>
          </a:r>
        </a:p>
      </dgm:t>
    </dgm:pt>
    <dgm:pt modelId="{6D9F8A67-7311-4A34-95FA-E4880BBED513}" type="parTrans" cxnId="{EDF13667-A953-4A30-BFFD-CE37AA2207F0}">
      <dgm:prSet/>
      <dgm:spPr/>
      <dgm:t>
        <a:bodyPr/>
        <a:lstStyle/>
        <a:p>
          <a:endParaRPr lang="zh-CN" altLang="en-US"/>
        </a:p>
      </dgm:t>
    </dgm:pt>
    <dgm:pt modelId="{4E68E983-9F15-4608-9CD1-1832FE9DF4B2}" type="sibTrans" cxnId="{EDF13667-A953-4A30-BFFD-CE37AA2207F0}">
      <dgm:prSet/>
      <dgm:spPr/>
      <dgm:t>
        <a:bodyPr/>
        <a:lstStyle/>
        <a:p>
          <a:endParaRPr lang="zh-CN" altLang="en-US"/>
        </a:p>
      </dgm:t>
    </dgm:pt>
    <dgm:pt modelId="{49DA4EE2-E2B6-40AD-A5ED-313F2E5864FB}">
      <dgm:prSet phldrT="[文本]"/>
      <dgm:spPr/>
      <dgm:t>
        <a:bodyPr/>
        <a:lstStyle/>
        <a:p>
          <a:r>
            <a:rPr lang="zh-CN" altLang="en-US" dirty="0"/>
            <a:t>与实机联动，进行国标</a:t>
          </a:r>
          <a:r>
            <a:rPr lang="en-US" altLang="zh-CN" dirty="0"/>
            <a:t>GBT 12642-2013/ISO 9283:1998</a:t>
          </a:r>
          <a:r>
            <a:rPr lang="zh-CN" altLang="en-US" dirty="0"/>
            <a:t>测试</a:t>
          </a:r>
        </a:p>
      </dgm:t>
    </dgm:pt>
    <dgm:pt modelId="{3B277CAA-0FE9-4EF5-A51B-10B94C8DE757}" type="parTrans" cxnId="{74D1469E-5929-4403-BD05-9BBD4B6432FC}">
      <dgm:prSet/>
      <dgm:spPr/>
      <dgm:t>
        <a:bodyPr/>
        <a:lstStyle/>
        <a:p>
          <a:endParaRPr lang="zh-CN" altLang="en-US"/>
        </a:p>
      </dgm:t>
    </dgm:pt>
    <dgm:pt modelId="{A3A68413-7335-43C1-B803-1E78323B221B}" type="sibTrans" cxnId="{74D1469E-5929-4403-BD05-9BBD4B6432FC}">
      <dgm:prSet/>
      <dgm:spPr/>
      <dgm:t>
        <a:bodyPr/>
        <a:lstStyle/>
        <a:p>
          <a:endParaRPr lang="zh-CN" altLang="en-US"/>
        </a:p>
      </dgm:t>
    </dgm:pt>
    <dgm:pt modelId="{7597369B-B469-4A9E-A1F4-FFCA81607D9C}" type="pres">
      <dgm:prSet presAssocID="{4ED71925-1562-4DF8-9E1A-8C2853042C03}" presName="linearFlow" presStyleCnt="0">
        <dgm:presLayoutVars>
          <dgm:dir/>
          <dgm:animLvl val="lvl"/>
          <dgm:resizeHandles val="exact"/>
        </dgm:presLayoutVars>
      </dgm:prSet>
      <dgm:spPr/>
    </dgm:pt>
    <dgm:pt modelId="{1D55106A-6E11-4767-9204-81BB6A2831B5}" type="pres">
      <dgm:prSet presAssocID="{5AB549E6-1CE4-49FD-BE42-5E4E353E2169}" presName="composite" presStyleCnt="0"/>
      <dgm:spPr/>
    </dgm:pt>
    <dgm:pt modelId="{3A919D37-79EF-4811-8A03-D35062DAC5D4}" type="pres">
      <dgm:prSet presAssocID="{5AB549E6-1CE4-49FD-BE42-5E4E353E216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83E4B13-2AAB-462C-B737-1A0A780DB6D1}" type="pres">
      <dgm:prSet presAssocID="{5AB549E6-1CE4-49FD-BE42-5E4E353E2169}" presName="descendantText" presStyleLbl="alignAcc1" presStyleIdx="0" presStyleCnt="3">
        <dgm:presLayoutVars>
          <dgm:bulletEnabled val="1"/>
        </dgm:presLayoutVars>
      </dgm:prSet>
      <dgm:spPr/>
    </dgm:pt>
    <dgm:pt modelId="{C09E934B-554E-4DA8-9D97-8B4835FE3D75}" type="pres">
      <dgm:prSet presAssocID="{4DE68B34-FC81-463C-87E9-86F396457093}" presName="sp" presStyleCnt="0"/>
      <dgm:spPr/>
    </dgm:pt>
    <dgm:pt modelId="{B02F76A3-05A6-4ED5-AFF2-01667F997970}" type="pres">
      <dgm:prSet presAssocID="{2D7C8095-AAC7-42C6-A96B-3E05033C4AFD}" presName="composite" presStyleCnt="0"/>
      <dgm:spPr/>
    </dgm:pt>
    <dgm:pt modelId="{7F5B0862-F6BF-4136-81B4-2F668266DCA8}" type="pres">
      <dgm:prSet presAssocID="{2D7C8095-AAC7-42C6-A96B-3E05033C4AF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29D7A5B-1CCA-4D32-A848-241EFA7E1957}" type="pres">
      <dgm:prSet presAssocID="{2D7C8095-AAC7-42C6-A96B-3E05033C4AFD}" presName="descendantText" presStyleLbl="alignAcc1" presStyleIdx="1" presStyleCnt="3">
        <dgm:presLayoutVars>
          <dgm:bulletEnabled val="1"/>
        </dgm:presLayoutVars>
      </dgm:prSet>
      <dgm:spPr/>
    </dgm:pt>
    <dgm:pt modelId="{C328C40B-A47B-4115-93CC-43F3A364CD6E}" type="pres">
      <dgm:prSet presAssocID="{8BDD4C12-075C-44DE-84A7-E8C1B0FFA8F9}" presName="sp" presStyleCnt="0"/>
      <dgm:spPr/>
    </dgm:pt>
    <dgm:pt modelId="{D28536D7-939A-42A4-93D6-F72E48838AE0}" type="pres">
      <dgm:prSet presAssocID="{703AA457-8442-40F5-97E5-6276D065D9D8}" presName="composite" presStyleCnt="0"/>
      <dgm:spPr/>
    </dgm:pt>
    <dgm:pt modelId="{914FFAF7-A2A2-4C21-A2C2-9C74980E1ED8}" type="pres">
      <dgm:prSet presAssocID="{703AA457-8442-40F5-97E5-6276D065D9D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8A47B26-DA5D-4AB4-9286-D66CB68ED300}" type="pres">
      <dgm:prSet presAssocID="{703AA457-8442-40F5-97E5-6276D065D9D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F0A7612-B367-4B77-8776-5CAEA95E1E3F}" type="presOf" srcId="{49DA4EE2-E2B6-40AD-A5ED-313F2E5864FB}" destId="{18A47B26-DA5D-4AB4-9286-D66CB68ED300}" srcOrd="0" destOrd="0" presId="urn:microsoft.com/office/officeart/2005/8/layout/chevron2"/>
    <dgm:cxn modelId="{7639FA1D-E3AB-430F-8910-71629635B3D4}" type="presOf" srcId="{2D7C8095-AAC7-42C6-A96B-3E05033C4AFD}" destId="{7F5B0862-F6BF-4136-81B4-2F668266DCA8}" srcOrd="0" destOrd="0" presId="urn:microsoft.com/office/officeart/2005/8/layout/chevron2"/>
    <dgm:cxn modelId="{51C8EA2D-C93B-4173-B0D0-569AECE0C17C}" type="presOf" srcId="{5AB549E6-1CE4-49FD-BE42-5E4E353E2169}" destId="{3A919D37-79EF-4811-8A03-D35062DAC5D4}" srcOrd="0" destOrd="0" presId="urn:microsoft.com/office/officeart/2005/8/layout/chevron2"/>
    <dgm:cxn modelId="{5CD78635-1069-4CA6-8F47-165FDD36BCEF}" type="presOf" srcId="{A9A5F1F8-42A5-4D77-8428-D1E2DE225C74}" destId="{429D7A5B-1CCA-4D32-A848-241EFA7E1957}" srcOrd="0" destOrd="1" presId="urn:microsoft.com/office/officeart/2005/8/layout/chevron2"/>
    <dgm:cxn modelId="{EDF13667-A953-4A30-BFFD-CE37AA2207F0}" srcId="{4ED71925-1562-4DF8-9E1A-8C2853042C03}" destId="{703AA457-8442-40F5-97E5-6276D065D9D8}" srcOrd="2" destOrd="0" parTransId="{6D9F8A67-7311-4A34-95FA-E4880BBED513}" sibTransId="{4E68E983-9F15-4608-9CD1-1832FE9DF4B2}"/>
    <dgm:cxn modelId="{89581D70-9209-4CA8-A133-1BE290C65415}" type="presOf" srcId="{ACABDF44-262F-489D-9EC2-9731A8D6E91C}" destId="{A83E4B13-2AAB-462C-B737-1A0A780DB6D1}" srcOrd="0" destOrd="0" presId="urn:microsoft.com/office/officeart/2005/8/layout/chevron2"/>
    <dgm:cxn modelId="{70C4AC7C-AE0F-4322-BB7E-09B8D956713A}" srcId="{4ED71925-1562-4DF8-9E1A-8C2853042C03}" destId="{2D7C8095-AAC7-42C6-A96B-3E05033C4AFD}" srcOrd="1" destOrd="0" parTransId="{41F89E00-278B-4166-ABDE-A42D035F22F2}" sibTransId="{8BDD4C12-075C-44DE-84A7-E8C1B0FFA8F9}"/>
    <dgm:cxn modelId="{11C02689-E8E8-4A50-948A-3376CD323799}" type="presOf" srcId="{4ED71925-1562-4DF8-9E1A-8C2853042C03}" destId="{7597369B-B469-4A9E-A1F4-FFCA81607D9C}" srcOrd="0" destOrd="0" presId="urn:microsoft.com/office/officeart/2005/8/layout/chevron2"/>
    <dgm:cxn modelId="{144DD68D-A1B0-4284-823D-15AC0D1EDD67}" type="presOf" srcId="{703AA457-8442-40F5-97E5-6276D065D9D8}" destId="{914FFAF7-A2A2-4C21-A2C2-9C74980E1ED8}" srcOrd="0" destOrd="0" presId="urn:microsoft.com/office/officeart/2005/8/layout/chevron2"/>
    <dgm:cxn modelId="{8FA6779B-70EF-4E80-98F6-DB78FA29913D}" srcId="{4ED71925-1562-4DF8-9E1A-8C2853042C03}" destId="{5AB549E6-1CE4-49FD-BE42-5E4E353E2169}" srcOrd="0" destOrd="0" parTransId="{ACD64845-FCE0-4EEA-B7D1-55803A71A6E5}" sibTransId="{4DE68B34-FC81-463C-87E9-86F396457093}"/>
    <dgm:cxn modelId="{74D1469E-5929-4403-BD05-9BBD4B6432FC}" srcId="{703AA457-8442-40F5-97E5-6276D065D9D8}" destId="{49DA4EE2-E2B6-40AD-A5ED-313F2E5864FB}" srcOrd="0" destOrd="0" parTransId="{3B277CAA-0FE9-4EF5-A51B-10B94C8DE757}" sibTransId="{A3A68413-7335-43C1-B803-1E78323B221B}"/>
    <dgm:cxn modelId="{633550A4-1DFA-45CF-A0A8-9F0E14E2ADB8}" srcId="{5AB549E6-1CE4-49FD-BE42-5E4E353E2169}" destId="{ACABDF44-262F-489D-9EC2-9731A8D6E91C}" srcOrd="0" destOrd="0" parTransId="{2669966C-9F9E-40F6-B71D-98DED44B32B0}" sibTransId="{A8A00A1F-E194-4DEA-BC34-6E72B07DD83F}"/>
    <dgm:cxn modelId="{2E61B0CF-C05F-4D28-955C-3E38BD2083AE}" srcId="{5AB549E6-1CE4-49FD-BE42-5E4E353E2169}" destId="{F3AA9B34-8B57-49C0-BCB8-EA9A134DBF7B}" srcOrd="1" destOrd="0" parTransId="{4624922E-E06F-4752-BD1C-515891004312}" sibTransId="{29336791-7495-48E6-8E0C-6879A651CAE2}"/>
    <dgm:cxn modelId="{6FFD54D5-CE2E-45EE-A998-E8332F32E9B7}" srcId="{2D7C8095-AAC7-42C6-A96B-3E05033C4AFD}" destId="{AD92CE61-301B-4604-A2F6-882708BA1875}" srcOrd="0" destOrd="0" parTransId="{BB5C9977-F327-4A08-8BBB-7ADB83FF2D9A}" sibTransId="{45690BAB-963D-4477-B3B1-55E0FDFBBD70}"/>
    <dgm:cxn modelId="{FBC333D7-362D-40DC-85C4-35D19F1203E6}" srcId="{2D7C8095-AAC7-42C6-A96B-3E05033C4AFD}" destId="{A9A5F1F8-42A5-4D77-8428-D1E2DE225C74}" srcOrd="1" destOrd="0" parTransId="{C384DC75-5B2F-4086-8D94-43137EFE817E}" sibTransId="{B441788F-2EEA-4E04-966A-597E5A7CAEB0}"/>
    <dgm:cxn modelId="{7F5956E7-C029-4481-A666-FAB8C04F8985}" type="presOf" srcId="{AD92CE61-301B-4604-A2F6-882708BA1875}" destId="{429D7A5B-1CCA-4D32-A848-241EFA7E1957}" srcOrd="0" destOrd="0" presId="urn:microsoft.com/office/officeart/2005/8/layout/chevron2"/>
    <dgm:cxn modelId="{46E0F1EE-6759-4338-84A9-34FFA7B81693}" type="presOf" srcId="{F3AA9B34-8B57-49C0-BCB8-EA9A134DBF7B}" destId="{A83E4B13-2AAB-462C-B737-1A0A780DB6D1}" srcOrd="0" destOrd="1" presId="urn:microsoft.com/office/officeart/2005/8/layout/chevron2"/>
    <dgm:cxn modelId="{709C6511-8E38-4DA6-8362-FA4B294CAB9F}" type="presParOf" srcId="{7597369B-B469-4A9E-A1F4-FFCA81607D9C}" destId="{1D55106A-6E11-4767-9204-81BB6A2831B5}" srcOrd="0" destOrd="0" presId="urn:microsoft.com/office/officeart/2005/8/layout/chevron2"/>
    <dgm:cxn modelId="{110F5283-8337-431A-9AFF-7B931442F8FC}" type="presParOf" srcId="{1D55106A-6E11-4767-9204-81BB6A2831B5}" destId="{3A919D37-79EF-4811-8A03-D35062DAC5D4}" srcOrd="0" destOrd="0" presId="urn:microsoft.com/office/officeart/2005/8/layout/chevron2"/>
    <dgm:cxn modelId="{C8C213C7-298B-4028-9EB1-F3B009946A3A}" type="presParOf" srcId="{1D55106A-6E11-4767-9204-81BB6A2831B5}" destId="{A83E4B13-2AAB-462C-B737-1A0A780DB6D1}" srcOrd="1" destOrd="0" presId="urn:microsoft.com/office/officeart/2005/8/layout/chevron2"/>
    <dgm:cxn modelId="{F081046E-14D0-4335-9EC3-4F3ED5F8F06B}" type="presParOf" srcId="{7597369B-B469-4A9E-A1F4-FFCA81607D9C}" destId="{C09E934B-554E-4DA8-9D97-8B4835FE3D75}" srcOrd="1" destOrd="0" presId="urn:microsoft.com/office/officeart/2005/8/layout/chevron2"/>
    <dgm:cxn modelId="{4543A18B-D924-48AB-9A28-39F444398B57}" type="presParOf" srcId="{7597369B-B469-4A9E-A1F4-FFCA81607D9C}" destId="{B02F76A3-05A6-4ED5-AFF2-01667F997970}" srcOrd="2" destOrd="0" presId="urn:microsoft.com/office/officeart/2005/8/layout/chevron2"/>
    <dgm:cxn modelId="{31B3F86D-CDC3-4FA7-AC95-35BFD28F6008}" type="presParOf" srcId="{B02F76A3-05A6-4ED5-AFF2-01667F997970}" destId="{7F5B0862-F6BF-4136-81B4-2F668266DCA8}" srcOrd="0" destOrd="0" presId="urn:microsoft.com/office/officeart/2005/8/layout/chevron2"/>
    <dgm:cxn modelId="{56B82753-4C0A-4D31-AB8B-ED73ABCA23DE}" type="presParOf" srcId="{B02F76A3-05A6-4ED5-AFF2-01667F997970}" destId="{429D7A5B-1CCA-4D32-A848-241EFA7E1957}" srcOrd="1" destOrd="0" presId="urn:microsoft.com/office/officeart/2005/8/layout/chevron2"/>
    <dgm:cxn modelId="{5DA50898-9538-4F36-885F-2F5443BDD27C}" type="presParOf" srcId="{7597369B-B469-4A9E-A1F4-FFCA81607D9C}" destId="{C328C40B-A47B-4115-93CC-43F3A364CD6E}" srcOrd="3" destOrd="0" presId="urn:microsoft.com/office/officeart/2005/8/layout/chevron2"/>
    <dgm:cxn modelId="{46C68788-DAF5-41BF-A35B-F1D6DF028C54}" type="presParOf" srcId="{7597369B-B469-4A9E-A1F4-FFCA81607D9C}" destId="{D28536D7-939A-42A4-93D6-F72E48838AE0}" srcOrd="4" destOrd="0" presId="urn:microsoft.com/office/officeart/2005/8/layout/chevron2"/>
    <dgm:cxn modelId="{5E523B95-3BD3-42D7-814B-F1896A61E19E}" type="presParOf" srcId="{D28536D7-939A-42A4-93D6-F72E48838AE0}" destId="{914FFAF7-A2A2-4C21-A2C2-9C74980E1ED8}" srcOrd="0" destOrd="0" presId="urn:microsoft.com/office/officeart/2005/8/layout/chevron2"/>
    <dgm:cxn modelId="{762D8ABD-C419-4154-861A-CA1C8704E5EE}" type="presParOf" srcId="{D28536D7-939A-42A4-93D6-F72E48838AE0}" destId="{18A47B26-DA5D-4AB4-9286-D66CB68ED3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8A4BF-F4F0-4B6A-BBAC-A0542DAD74A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BF4352A-8E07-4184-B328-CFBC1415A266}">
      <dgm:prSet phldrT="[文本]"/>
      <dgm:spPr/>
      <dgm:t>
        <a:bodyPr/>
        <a:lstStyle/>
        <a:p>
          <a:r>
            <a:rPr lang="en-US" altLang="zh-CN" dirty="0"/>
            <a:t>Week 1-3</a:t>
          </a:r>
          <a:endParaRPr lang="zh-CN" altLang="en-US" dirty="0"/>
        </a:p>
      </dgm:t>
    </dgm:pt>
    <dgm:pt modelId="{750A8C65-1CB5-4E5A-BCFD-A2A491751266}" type="parTrans" cxnId="{1B8604A6-015E-4486-BE0D-D016132FC475}">
      <dgm:prSet/>
      <dgm:spPr/>
      <dgm:t>
        <a:bodyPr/>
        <a:lstStyle/>
        <a:p>
          <a:endParaRPr lang="zh-CN" altLang="en-US"/>
        </a:p>
      </dgm:t>
    </dgm:pt>
    <dgm:pt modelId="{190DB93E-58B1-4C55-B40A-703C5EA13D8A}" type="sibTrans" cxnId="{1B8604A6-015E-4486-BE0D-D016132FC475}">
      <dgm:prSet/>
      <dgm:spPr/>
      <dgm:t>
        <a:bodyPr/>
        <a:lstStyle/>
        <a:p>
          <a:endParaRPr lang="zh-CN" altLang="en-US"/>
        </a:p>
      </dgm:t>
    </dgm:pt>
    <dgm:pt modelId="{8EE528F8-9401-4EE4-A99B-EFE1712FA238}">
      <dgm:prSet phldrT="[文本]"/>
      <dgm:spPr/>
      <dgm:t>
        <a:bodyPr/>
        <a:lstStyle/>
        <a:p>
          <a:r>
            <a:rPr lang="zh-CN" altLang="en-US" dirty="0"/>
            <a:t>了解最新进展，阅读工程文件，掌握</a:t>
          </a:r>
          <a:r>
            <a:rPr lang="en-US" altLang="zh-CN" dirty="0"/>
            <a:t>m92u</a:t>
          </a:r>
          <a:r>
            <a:rPr lang="zh-CN" altLang="en-US" dirty="0"/>
            <a:t>人形机器人相关核心参数</a:t>
          </a:r>
        </a:p>
      </dgm:t>
    </dgm:pt>
    <dgm:pt modelId="{93407361-C061-4240-8BAF-77A6B4DD3367}" type="parTrans" cxnId="{3D0879B4-3998-4B13-A85E-3D3B36686FD1}">
      <dgm:prSet/>
      <dgm:spPr/>
      <dgm:t>
        <a:bodyPr/>
        <a:lstStyle/>
        <a:p>
          <a:endParaRPr lang="zh-CN" altLang="en-US"/>
        </a:p>
      </dgm:t>
    </dgm:pt>
    <dgm:pt modelId="{CDA325AC-F625-40C1-8F59-C0DA0CB1E542}" type="sibTrans" cxnId="{3D0879B4-3998-4B13-A85E-3D3B36686FD1}">
      <dgm:prSet/>
      <dgm:spPr/>
      <dgm:t>
        <a:bodyPr/>
        <a:lstStyle/>
        <a:p>
          <a:endParaRPr lang="zh-CN" altLang="en-US"/>
        </a:p>
      </dgm:t>
    </dgm:pt>
    <dgm:pt modelId="{8DCFD4FF-3939-41AC-80E2-2DEFC063DCDB}">
      <dgm:prSet phldrT="[文本]"/>
      <dgm:spPr/>
      <dgm:t>
        <a:bodyPr/>
        <a:lstStyle/>
        <a:p>
          <a:r>
            <a:rPr lang="zh-CN" altLang="en-US" dirty="0"/>
            <a:t>实现机械臂逆解器，执行</a:t>
          </a:r>
          <a:r>
            <a:rPr lang="en-US" altLang="zh-CN" dirty="0" err="1"/>
            <a:t>moveL</a:t>
          </a:r>
          <a:r>
            <a:rPr lang="zh-CN" altLang="en-US" dirty="0"/>
            <a:t>、</a:t>
          </a:r>
          <a:r>
            <a:rPr lang="en-US" altLang="zh-CN" dirty="0" err="1"/>
            <a:t>moveJ</a:t>
          </a:r>
          <a:r>
            <a:rPr lang="zh-CN" altLang="en-US" dirty="0"/>
            <a:t>等功能，与其他部门测试同事联动，了解电机等硬件性能参数</a:t>
          </a:r>
        </a:p>
      </dgm:t>
    </dgm:pt>
    <dgm:pt modelId="{D6D51520-BBF6-4DB1-B691-8C9AAD8C00CE}" type="parTrans" cxnId="{735D146F-A618-4B8D-8B94-D76F6F876449}">
      <dgm:prSet/>
      <dgm:spPr/>
      <dgm:t>
        <a:bodyPr/>
        <a:lstStyle/>
        <a:p>
          <a:endParaRPr lang="zh-CN" altLang="en-US"/>
        </a:p>
      </dgm:t>
    </dgm:pt>
    <dgm:pt modelId="{350A5BD7-7835-41CD-9186-F13F10F7A5BF}" type="sibTrans" cxnId="{735D146F-A618-4B8D-8B94-D76F6F876449}">
      <dgm:prSet/>
      <dgm:spPr/>
      <dgm:t>
        <a:bodyPr/>
        <a:lstStyle/>
        <a:p>
          <a:endParaRPr lang="zh-CN" altLang="en-US"/>
        </a:p>
      </dgm:t>
    </dgm:pt>
    <dgm:pt modelId="{5838112E-C6A2-4F60-8814-197C8671DCB5}">
      <dgm:prSet phldrT="[文本]"/>
      <dgm:spPr/>
      <dgm:t>
        <a:bodyPr/>
        <a:lstStyle/>
        <a:p>
          <a:r>
            <a:rPr lang="en-US" altLang="zh-CN" dirty="0"/>
            <a:t>Week 4-6</a:t>
          </a:r>
          <a:endParaRPr lang="zh-CN" altLang="en-US" dirty="0"/>
        </a:p>
      </dgm:t>
    </dgm:pt>
    <dgm:pt modelId="{3BEE5242-A102-4D32-BF1A-0037A91B428D}" type="parTrans" cxnId="{E35C1D91-4480-474F-BA84-A3687558CC1E}">
      <dgm:prSet/>
      <dgm:spPr/>
      <dgm:t>
        <a:bodyPr/>
        <a:lstStyle/>
        <a:p>
          <a:endParaRPr lang="zh-CN" altLang="en-US"/>
        </a:p>
      </dgm:t>
    </dgm:pt>
    <dgm:pt modelId="{391D6B77-78A0-4659-A490-DBF12C023A9A}" type="sibTrans" cxnId="{E35C1D91-4480-474F-BA84-A3687558CC1E}">
      <dgm:prSet/>
      <dgm:spPr/>
      <dgm:t>
        <a:bodyPr/>
        <a:lstStyle/>
        <a:p>
          <a:endParaRPr lang="zh-CN" altLang="en-US"/>
        </a:p>
      </dgm:t>
    </dgm:pt>
    <dgm:pt modelId="{C443EEB0-F575-4184-B28D-4CA1CE352459}">
      <dgm:prSet phldrT="[文本]"/>
      <dgm:spPr/>
      <dgm:t>
        <a:bodyPr/>
        <a:lstStyle/>
        <a:p>
          <a:r>
            <a:rPr lang="zh-CN" altLang="en-US" dirty="0"/>
            <a:t>构建完善的特定构型机械臂逆解器，尤其是需要适应一体化关节的控制器控制逻辑</a:t>
          </a:r>
        </a:p>
      </dgm:t>
    </dgm:pt>
    <dgm:pt modelId="{11EE5178-039D-4D89-B74D-0DCF4E3E3B8E}" type="parTrans" cxnId="{8F01A844-5F5D-41EB-908A-BA835B983CB2}">
      <dgm:prSet/>
      <dgm:spPr/>
      <dgm:t>
        <a:bodyPr/>
        <a:lstStyle/>
        <a:p>
          <a:endParaRPr lang="zh-CN" altLang="en-US"/>
        </a:p>
      </dgm:t>
    </dgm:pt>
    <dgm:pt modelId="{DE2E8520-AB8D-4EB5-81D9-12FC3472E677}" type="sibTrans" cxnId="{8F01A844-5F5D-41EB-908A-BA835B983CB2}">
      <dgm:prSet/>
      <dgm:spPr/>
      <dgm:t>
        <a:bodyPr/>
        <a:lstStyle/>
        <a:p>
          <a:endParaRPr lang="zh-CN" altLang="en-US"/>
        </a:p>
      </dgm:t>
    </dgm:pt>
    <dgm:pt modelId="{6E19BD81-EADA-403D-A301-B035FBD0C8E6}">
      <dgm:prSet phldrT="[文本]"/>
      <dgm:spPr/>
      <dgm:t>
        <a:bodyPr/>
        <a:lstStyle/>
        <a:p>
          <a:r>
            <a:rPr lang="zh-CN" altLang="en-US" dirty="0"/>
            <a:t>进行实机机械臂国标测试</a:t>
          </a:r>
        </a:p>
      </dgm:t>
    </dgm:pt>
    <dgm:pt modelId="{80A9A893-7220-495C-8500-AC17D6833E85}" type="parTrans" cxnId="{94D8B755-96FE-41EF-BED0-AFF602E69CE9}">
      <dgm:prSet/>
      <dgm:spPr/>
      <dgm:t>
        <a:bodyPr/>
        <a:lstStyle/>
        <a:p>
          <a:endParaRPr lang="zh-CN" altLang="en-US"/>
        </a:p>
      </dgm:t>
    </dgm:pt>
    <dgm:pt modelId="{90653AA0-9E4A-464B-BFCF-AD320E2BECED}" type="sibTrans" cxnId="{94D8B755-96FE-41EF-BED0-AFF602E69CE9}">
      <dgm:prSet/>
      <dgm:spPr/>
      <dgm:t>
        <a:bodyPr/>
        <a:lstStyle/>
        <a:p>
          <a:endParaRPr lang="zh-CN" altLang="en-US"/>
        </a:p>
      </dgm:t>
    </dgm:pt>
    <dgm:pt modelId="{E762247C-44BC-4C97-8577-605FD5F7EB90}">
      <dgm:prSet phldrT="[文本]"/>
      <dgm:spPr/>
      <dgm:t>
        <a:bodyPr/>
        <a:lstStyle/>
        <a:p>
          <a:r>
            <a:rPr lang="en-US" altLang="zh-CN" dirty="0"/>
            <a:t>Week 7-9</a:t>
          </a:r>
          <a:endParaRPr lang="zh-CN" altLang="en-US" dirty="0"/>
        </a:p>
      </dgm:t>
    </dgm:pt>
    <dgm:pt modelId="{42D4BC73-526E-4277-87CD-5EC7ABAED37F}" type="parTrans" cxnId="{9BE57352-591D-4544-80E3-62243F7DA403}">
      <dgm:prSet/>
      <dgm:spPr/>
      <dgm:t>
        <a:bodyPr/>
        <a:lstStyle/>
        <a:p>
          <a:endParaRPr lang="zh-CN" altLang="en-US"/>
        </a:p>
      </dgm:t>
    </dgm:pt>
    <dgm:pt modelId="{EF7D5E69-C970-453B-91A2-A2E886198EF1}" type="sibTrans" cxnId="{9BE57352-591D-4544-80E3-62243F7DA403}">
      <dgm:prSet/>
      <dgm:spPr/>
      <dgm:t>
        <a:bodyPr/>
        <a:lstStyle/>
        <a:p>
          <a:endParaRPr lang="zh-CN" altLang="en-US"/>
        </a:p>
      </dgm:t>
    </dgm:pt>
    <dgm:pt modelId="{1DAD5E05-B8A6-4FAC-9357-8F5393F7292E}">
      <dgm:prSet phldrT="[文本]"/>
      <dgm:spPr/>
      <dgm:t>
        <a:bodyPr/>
        <a:lstStyle/>
        <a:p>
          <a:r>
            <a:rPr lang="zh-CN" altLang="en-US" dirty="0"/>
            <a:t>调整仿真测试参数，修正错误的机器人参数，使仿真数据拟合物理测试数据</a:t>
          </a:r>
        </a:p>
      </dgm:t>
    </dgm:pt>
    <dgm:pt modelId="{A6523A31-2FC9-4143-9E71-194E4BAA67BD}" type="parTrans" cxnId="{653E3E0A-F5DA-4B3B-8D6E-A6683ACAB371}">
      <dgm:prSet/>
      <dgm:spPr/>
      <dgm:t>
        <a:bodyPr/>
        <a:lstStyle/>
        <a:p>
          <a:endParaRPr lang="zh-CN" altLang="en-US"/>
        </a:p>
      </dgm:t>
    </dgm:pt>
    <dgm:pt modelId="{AC893215-AEFC-46F7-BA60-4975CFC02923}" type="sibTrans" cxnId="{653E3E0A-F5DA-4B3B-8D6E-A6683ACAB371}">
      <dgm:prSet/>
      <dgm:spPr/>
      <dgm:t>
        <a:bodyPr/>
        <a:lstStyle/>
        <a:p>
          <a:endParaRPr lang="zh-CN" altLang="en-US"/>
        </a:p>
      </dgm:t>
    </dgm:pt>
    <dgm:pt modelId="{98C3C36A-1548-44BC-B726-0326D7E853F0}">
      <dgm:prSet phldrT="[文本]"/>
      <dgm:spPr/>
      <dgm:t>
        <a:bodyPr/>
        <a:lstStyle/>
        <a:p>
          <a:r>
            <a:rPr lang="zh-CN" altLang="en-US" dirty="0"/>
            <a:t>继续优化逆解器算法，充分利用混合机械臂（旋转电机</a:t>
          </a:r>
          <a:r>
            <a:rPr lang="en-US" altLang="zh-CN" dirty="0"/>
            <a:t>+</a:t>
          </a:r>
          <a:r>
            <a:rPr lang="zh-CN" altLang="en-US" dirty="0"/>
            <a:t>直线电机）的特性进行计算，优化控制效果</a:t>
          </a:r>
        </a:p>
      </dgm:t>
    </dgm:pt>
    <dgm:pt modelId="{F08AA9D6-4DF8-428B-8E73-5627A3AD8FFD}" type="parTrans" cxnId="{9C11FA41-864D-487A-BE31-6EAB252052C1}">
      <dgm:prSet/>
      <dgm:spPr/>
      <dgm:t>
        <a:bodyPr/>
        <a:lstStyle/>
        <a:p>
          <a:endParaRPr lang="zh-CN" altLang="en-US"/>
        </a:p>
      </dgm:t>
    </dgm:pt>
    <dgm:pt modelId="{7864B018-4B4C-4A0F-8CED-05CA27929F93}" type="sibTrans" cxnId="{9C11FA41-864D-487A-BE31-6EAB252052C1}">
      <dgm:prSet/>
      <dgm:spPr/>
      <dgm:t>
        <a:bodyPr/>
        <a:lstStyle/>
        <a:p>
          <a:endParaRPr lang="zh-CN" altLang="en-US"/>
        </a:p>
      </dgm:t>
    </dgm:pt>
    <dgm:pt modelId="{11F803FE-05CE-42B6-BF90-BDA0CA2EB28D}">
      <dgm:prSet phldrT="[文本]"/>
      <dgm:spPr/>
      <dgm:t>
        <a:bodyPr/>
        <a:lstStyle/>
        <a:p>
          <a:r>
            <a:rPr lang="zh-CN" altLang="en-US" dirty="0"/>
            <a:t>搭建</a:t>
          </a:r>
          <a:r>
            <a:rPr lang="en-US" altLang="zh-CN" dirty="0" err="1"/>
            <a:t>mujoco</a:t>
          </a:r>
          <a:r>
            <a:rPr lang="zh-CN" altLang="en-US" dirty="0"/>
            <a:t>仿真，并进行物理国标测试与仿真测试对比</a:t>
          </a:r>
        </a:p>
      </dgm:t>
    </dgm:pt>
    <dgm:pt modelId="{4FCFDE82-2A4F-426E-BE71-1E64DB468BF8}" type="parTrans" cxnId="{8B4E6C16-7B00-430C-905E-674155049AC2}">
      <dgm:prSet/>
      <dgm:spPr/>
      <dgm:t>
        <a:bodyPr/>
        <a:lstStyle/>
        <a:p>
          <a:endParaRPr lang="zh-CN" altLang="en-US"/>
        </a:p>
      </dgm:t>
    </dgm:pt>
    <dgm:pt modelId="{B893C57E-C7EC-4FCC-9F59-87ACB2BEA69A}" type="sibTrans" cxnId="{8B4E6C16-7B00-430C-905E-674155049AC2}">
      <dgm:prSet/>
      <dgm:spPr/>
      <dgm:t>
        <a:bodyPr/>
        <a:lstStyle/>
        <a:p>
          <a:endParaRPr lang="zh-CN" altLang="en-US"/>
        </a:p>
      </dgm:t>
    </dgm:pt>
    <dgm:pt modelId="{9AC61E1F-C56C-465B-A76B-3FD827989D36}" type="pres">
      <dgm:prSet presAssocID="{C318A4BF-F4F0-4B6A-BBAC-A0542DAD74AD}" presName="linearFlow" presStyleCnt="0">
        <dgm:presLayoutVars>
          <dgm:dir/>
          <dgm:animLvl val="lvl"/>
          <dgm:resizeHandles val="exact"/>
        </dgm:presLayoutVars>
      </dgm:prSet>
      <dgm:spPr/>
    </dgm:pt>
    <dgm:pt modelId="{7551AC0D-2D9B-49BB-8F21-C12EAB30414B}" type="pres">
      <dgm:prSet presAssocID="{9BF4352A-8E07-4184-B328-CFBC1415A266}" presName="composite" presStyleCnt="0"/>
      <dgm:spPr/>
    </dgm:pt>
    <dgm:pt modelId="{00124034-4E48-45B5-9B33-E286FF7AB7B1}" type="pres">
      <dgm:prSet presAssocID="{9BF4352A-8E07-4184-B328-CFBC1415A26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C56AF70-2AD3-443F-BE5E-4F92644326BA}" type="pres">
      <dgm:prSet presAssocID="{9BF4352A-8E07-4184-B328-CFBC1415A266}" presName="descendantText" presStyleLbl="alignAcc1" presStyleIdx="0" presStyleCnt="3">
        <dgm:presLayoutVars>
          <dgm:bulletEnabled val="1"/>
        </dgm:presLayoutVars>
      </dgm:prSet>
      <dgm:spPr/>
    </dgm:pt>
    <dgm:pt modelId="{C23B4209-570A-4CED-8F7F-DEEEA5656132}" type="pres">
      <dgm:prSet presAssocID="{190DB93E-58B1-4C55-B40A-703C5EA13D8A}" presName="sp" presStyleCnt="0"/>
      <dgm:spPr/>
    </dgm:pt>
    <dgm:pt modelId="{8A25A518-83D5-4949-BE96-F68DFB279DE3}" type="pres">
      <dgm:prSet presAssocID="{5838112E-C6A2-4F60-8814-197C8671DCB5}" presName="composite" presStyleCnt="0"/>
      <dgm:spPr/>
    </dgm:pt>
    <dgm:pt modelId="{8B091859-7A7E-485A-90A2-B41A332858F9}" type="pres">
      <dgm:prSet presAssocID="{5838112E-C6A2-4F60-8814-197C8671DCB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DC7D090-1874-48CC-83AD-B23BDF145A1D}" type="pres">
      <dgm:prSet presAssocID="{5838112E-C6A2-4F60-8814-197C8671DCB5}" presName="descendantText" presStyleLbl="alignAcc1" presStyleIdx="1" presStyleCnt="3">
        <dgm:presLayoutVars>
          <dgm:bulletEnabled val="1"/>
        </dgm:presLayoutVars>
      </dgm:prSet>
      <dgm:spPr/>
    </dgm:pt>
    <dgm:pt modelId="{2906ED89-202F-4F7E-A46A-6D628A874D97}" type="pres">
      <dgm:prSet presAssocID="{391D6B77-78A0-4659-A490-DBF12C023A9A}" presName="sp" presStyleCnt="0"/>
      <dgm:spPr/>
    </dgm:pt>
    <dgm:pt modelId="{BFA72D95-4494-40C5-AE57-950012699167}" type="pres">
      <dgm:prSet presAssocID="{E762247C-44BC-4C97-8577-605FD5F7EB90}" presName="composite" presStyleCnt="0"/>
      <dgm:spPr/>
    </dgm:pt>
    <dgm:pt modelId="{EB0B59CE-2798-487C-8884-F94DD72D8D0E}" type="pres">
      <dgm:prSet presAssocID="{E762247C-44BC-4C97-8577-605FD5F7EB9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459266A-662F-4270-985B-F2D3A4E0C608}" type="pres">
      <dgm:prSet presAssocID="{E762247C-44BC-4C97-8577-605FD5F7EB9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53E3E0A-F5DA-4B3B-8D6E-A6683ACAB371}" srcId="{E762247C-44BC-4C97-8577-605FD5F7EB90}" destId="{1DAD5E05-B8A6-4FAC-9357-8F5393F7292E}" srcOrd="0" destOrd="0" parTransId="{A6523A31-2FC9-4143-9E71-194E4BAA67BD}" sibTransId="{AC893215-AEFC-46F7-BA60-4975CFC02923}"/>
    <dgm:cxn modelId="{8B4E6C16-7B00-430C-905E-674155049AC2}" srcId="{5838112E-C6A2-4F60-8814-197C8671DCB5}" destId="{11F803FE-05CE-42B6-BF90-BDA0CA2EB28D}" srcOrd="2" destOrd="0" parTransId="{4FCFDE82-2A4F-426E-BE71-1E64DB468BF8}" sibTransId="{B893C57E-C7EC-4FCC-9F59-87ACB2BEA69A}"/>
    <dgm:cxn modelId="{DACA4F23-FCE9-4891-8188-CC07E049A89A}" type="presOf" srcId="{8EE528F8-9401-4EE4-A99B-EFE1712FA238}" destId="{7C56AF70-2AD3-443F-BE5E-4F92644326BA}" srcOrd="0" destOrd="0" presId="urn:microsoft.com/office/officeart/2005/8/layout/chevron2"/>
    <dgm:cxn modelId="{44FDA12A-3FCC-42DB-B2F7-484C1503AD38}" type="presOf" srcId="{8DCFD4FF-3939-41AC-80E2-2DEFC063DCDB}" destId="{7C56AF70-2AD3-443F-BE5E-4F92644326BA}" srcOrd="0" destOrd="1" presId="urn:microsoft.com/office/officeart/2005/8/layout/chevron2"/>
    <dgm:cxn modelId="{7610C536-EFF2-486A-98F1-B8223A157884}" type="presOf" srcId="{11F803FE-05CE-42B6-BF90-BDA0CA2EB28D}" destId="{2DC7D090-1874-48CC-83AD-B23BDF145A1D}" srcOrd="0" destOrd="2" presId="urn:microsoft.com/office/officeart/2005/8/layout/chevron2"/>
    <dgm:cxn modelId="{9C11FA41-864D-487A-BE31-6EAB252052C1}" srcId="{E762247C-44BC-4C97-8577-605FD5F7EB90}" destId="{98C3C36A-1548-44BC-B726-0326D7E853F0}" srcOrd="1" destOrd="0" parTransId="{F08AA9D6-4DF8-428B-8E73-5627A3AD8FFD}" sibTransId="{7864B018-4B4C-4A0F-8CED-05CA27929F93}"/>
    <dgm:cxn modelId="{111E6F62-7166-4877-8300-1C5556BFF71D}" type="presOf" srcId="{98C3C36A-1548-44BC-B726-0326D7E853F0}" destId="{A459266A-662F-4270-985B-F2D3A4E0C608}" srcOrd="0" destOrd="1" presId="urn:microsoft.com/office/officeart/2005/8/layout/chevron2"/>
    <dgm:cxn modelId="{8F01A844-5F5D-41EB-908A-BA835B983CB2}" srcId="{5838112E-C6A2-4F60-8814-197C8671DCB5}" destId="{C443EEB0-F575-4184-B28D-4CA1CE352459}" srcOrd="0" destOrd="0" parTransId="{11EE5178-039D-4D89-B74D-0DCF4E3E3B8E}" sibTransId="{DE2E8520-AB8D-4EB5-81D9-12FC3472E677}"/>
    <dgm:cxn modelId="{735D146F-A618-4B8D-8B94-D76F6F876449}" srcId="{9BF4352A-8E07-4184-B328-CFBC1415A266}" destId="{8DCFD4FF-3939-41AC-80E2-2DEFC063DCDB}" srcOrd="1" destOrd="0" parTransId="{D6D51520-BBF6-4DB1-B691-8C9AAD8C00CE}" sibTransId="{350A5BD7-7835-41CD-9186-F13F10F7A5BF}"/>
    <dgm:cxn modelId="{9BE57352-591D-4544-80E3-62243F7DA403}" srcId="{C318A4BF-F4F0-4B6A-BBAC-A0542DAD74AD}" destId="{E762247C-44BC-4C97-8577-605FD5F7EB90}" srcOrd="2" destOrd="0" parTransId="{42D4BC73-526E-4277-87CD-5EC7ABAED37F}" sibTransId="{EF7D5E69-C970-453B-91A2-A2E886198EF1}"/>
    <dgm:cxn modelId="{94D8B755-96FE-41EF-BED0-AFF602E69CE9}" srcId="{5838112E-C6A2-4F60-8814-197C8671DCB5}" destId="{6E19BD81-EADA-403D-A301-B035FBD0C8E6}" srcOrd="1" destOrd="0" parTransId="{80A9A893-7220-495C-8500-AC17D6833E85}" sibTransId="{90653AA0-9E4A-464B-BFCF-AD320E2BECED}"/>
    <dgm:cxn modelId="{953EC37D-33FC-45AD-9916-1444953FE961}" type="presOf" srcId="{C318A4BF-F4F0-4B6A-BBAC-A0542DAD74AD}" destId="{9AC61E1F-C56C-465B-A76B-3FD827989D36}" srcOrd="0" destOrd="0" presId="urn:microsoft.com/office/officeart/2005/8/layout/chevron2"/>
    <dgm:cxn modelId="{5BFB817F-85F4-45BD-872B-A3F572FE5B19}" type="presOf" srcId="{5838112E-C6A2-4F60-8814-197C8671DCB5}" destId="{8B091859-7A7E-485A-90A2-B41A332858F9}" srcOrd="0" destOrd="0" presId="urn:microsoft.com/office/officeart/2005/8/layout/chevron2"/>
    <dgm:cxn modelId="{E35C1D91-4480-474F-BA84-A3687558CC1E}" srcId="{C318A4BF-F4F0-4B6A-BBAC-A0542DAD74AD}" destId="{5838112E-C6A2-4F60-8814-197C8671DCB5}" srcOrd="1" destOrd="0" parTransId="{3BEE5242-A102-4D32-BF1A-0037A91B428D}" sibTransId="{391D6B77-78A0-4659-A490-DBF12C023A9A}"/>
    <dgm:cxn modelId="{B3D70B9D-A7C9-41AA-935A-E04123F3B139}" type="presOf" srcId="{1DAD5E05-B8A6-4FAC-9357-8F5393F7292E}" destId="{A459266A-662F-4270-985B-F2D3A4E0C608}" srcOrd="0" destOrd="0" presId="urn:microsoft.com/office/officeart/2005/8/layout/chevron2"/>
    <dgm:cxn modelId="{1B8604A6-015E-4486-BE0D-D016132FC475}" srcId="{C318A4BF-F4F0-4B6A-BBAC-A0542DAD74AD}" destId="{9BF4352A-8E07-4184-B328-CFBC1415A266}" srcOrd="0" destOrd="0" parTransId="{750A8C65-1CB5-4E5A-BCFD-A2A491751266}" sibTransId="{190DB93E-58B1-4C55-B40A-703C5EA13D8A}"/>
    <dgm:cxn modelId="{3D0879B4-3998-4B13-A85E-3D3B36686FD1}" srcId="{9BF4352A-8E07-4184-B328-CFBC1415A266}" destId="{8EE528F8-9401-4EE4-A99B-EFE1712FA238}" srcOrd="0" destOrd="0" parTransId="{93407361-C061-4240-8BAF-77A6B4DD3367}" sibTransId="{CDA325AC-F625-40C1-8F59-C0DA0CB1E542}"/>
    <dgm:cxn modelId="{8A344DC9-186F-4E31-93A6-2CA808D18161}" type="presOf" srcId="{6E19BD81-EADA-403D-A301-B035FBD0C8E6}" destId="{2DC7D090-1874-48CC-83AD-B23BDF145A1D}" srcOrd="0" destOrd="1" presId="urn:microsoft.com/office/officeart/2005/8/layout/chevron2"/>
    <dgm:cxn modelId="{13CC59D2-4F7C-40CF-AC94-2E55688E9E30}" type="presOf" srcId="{9BF4352A-8E07-4184-B328-CFBC1415A266}" destId="{00124034-4E48-45B5-9B33-E286FF7AB7B1}" srcOrd="0" destOrd="0" presId="urn:microsoft.com/office/officeart/2005/8/layout/chevron2"/>
    <dgm:cxn modelId="{709278F1-DAE7-4231-8825-73B26118BF4E}" type="presOf" srcId="{C443EEB0-F575-4184-B28D-4CA1CE352459}" destId="{2DC7D090-1874-48CC-83AD-B23BDF145A1D}" srcOrd="0" destOrd="0" presId="urn:microsoft.com/office/officeart/2005/8/layout/chevron2"/>
    <dgm:cxn modelId="{EBB0CFF7-FC38-473F-A969-026F9EF9F66A}" type="presOf" srcId="{E762247C-44BC-4C97-8577-605FD5F7EB90}" destId="{EB0B59CE-2798-487C-8884-F94DD72D8D0E}" srcOrd="0" destOrd="0" presId="urn:microsoft.com/office/officeart/2005/8/layout/chevron2"/>
    <dgm:cxn modelId="{7776EB34-8C5E-4FF6-B1C0-AC01EFF2AB20}" type="presParOf" srcId="{9AC61E1F-C56C-465B-A76B-3FD827989D36}" destId="{7551AC0D-2D9B-49BB-8F21-C12EAB30414B}" srcOrd="0" destOrd="0" presId="urn:microsoft.com/office/officeart/2005/8/layout/chevron2"/>
    <dgm:cxn modelId="{A634ECFF-2E35-4D0D-9A74-8D20B956991E}" type="presParOf" srcId="{7551AC0D-2D9B-49BB-8F21-C12EAB30414B}" destId="{00124034-4E48-45B5-9B33-E286FF7AB7B1}" srcOrd="0" destOrd="0" presId="urn:microsoft.com/office/officeart/2005/8/layout/chevron2"/>
    <dgm:cxn modelId="{80013DB5-9337-4850-BA59-7F8AAF494F64}" type="presParOf" srcId="{7551AC0D-2D9B-49BB-8F21-C12EAB30414B}" destId="{7C56AF70-2AD3-443F-BE5E-4F92644326BA}" srcOrd="1" destOrd="0" presId="urn:microsoft.com/office/officeart/2005/8/layout/chevron2"/>
    <dgm:cxn modelId="{107F4157-6057-429A-A035-955466E8AD79}" type="presParOf" srcId="{9AC61E1F-C56C-465B-A76B-3FD827989D36}" destId="{C23B4209-570A-4CED-8F7F-DEEEA5656132}" srcOrd="1" destOrd="0" presId="urn:microsoft.com/office/officeart/2005/8/layout/chevron2"/>
    <dgm:cxn modelId="{22D2CBA3-DE8D-46C0-A2CD-36A7851A53BB}" type="presParOf" srcId="{9AC61E1F-C56C-465B-A76B-3FD827989D36}" destId="{8A25A518-83D5-4949-BE96-F68DFB279DE3}" srcOrd="2" destOrd="0" presId="urn:microsoft.com/office/officeart/2005/8/layout/chevron2"/>
    <dgm:cxn modelId="{9E76214E-F328-4686-B861-A4B0A4A54B2E}" type="presParOf" srcId="{8A25A518-83D5-4949-BE96-F68DFB279DE3}" destId="{8B091859-7A7E-485A-90A2-B41A332858F9}" srcOrd="0" destOrd="0" presId="urn:microsoft.com/office/officeart/2005/8/layout/chevron2"/>
    <dgm:cxn modelId="{34C08ACF-2C68-4CED-B7FA-35C02FA7E0C3}" type="presParOf" srcId="{8A25A518-83D5-4949-BE96-F68DFB279DE3}" destId="{2DC7D090-1874-48CC-83AD-B23BDF145A1D}" srcOrd="1" destOrd="0" presId="urn:microsoft.com/office/officeart/2005/8/layout/chevron2"/>
    <dgm:cxn modelId="{FA8B3FA1-B370-442E-A25C-1706A9EB71C3}" type="presParOf" srcId="{9AC61E1F-C56C-465B-A76B-3FD827989D36}" destId="{2906ED89-202F-4F7E-A46A-6D628A874D97}" srcOrd="3" destOrd="0" presId="urn:microsoft.com/office/officeart/2005/8/layout/chevron2"/>
    <dgm:cxn modelId="{B0C55442-580C-4300-917C-897F2BE267E3}" type="presParOf" srcId="{9AC61E1F-C56C-465B-A76B-3FD827989D36}" destId="{BFA72D95-4494-40C5-AE57-950012699167}" srcOrd="4" destOrd="0" presId="urn:microsoft.com/office/officeart/2005/8/layout/chevron2"/>
    <dgm:cxn modelId="{44C8D4FE-ED6F-46AE-81E5-457D1447A49D}" type="presParOf" srcId="{BFA72D95-4494-40C5-AE57-950012699167}" destId="{EB0B59CE-2798-487C-8884-F94DD72D8D0E}" srcOrd="0" destOrd="0" presId="urn:microsoft.com/office/officeart/2005/8/layout/chevron2"/>
    <dgm:cxn modelId="{18D60841-2BC0-4E80-A90D-50D736DD1DF1}" type="presParOf" srcId="{BFA72D95-4494-40C5-AE57-950012699167}" destId="{A459266A-662F-4270-985B-F2D3A4E0C6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19D37-79EF-4811-8A03-D35062DAC5D4}">
      <dsp:nvSpPr>
        <dsp:cNvPr id="0" name=""/>
        <dsp:cNvSpPr/>
      </dsp:nvSpPr>
      <dsp:spPr>
        <a:xfrm rot="5400000">
          <a:off x="-170158" y="171817"/>
          <a:ext cx="1134390" cy="79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预研</a:t>
          </a:r>
        </a:p>
      </dsp:txBody>
      <dsp:txXfrm rot="-5400000">
        <a:off x="1" y="398696"/>
        <a:ext cx="794073" cy="340317"/>
      </dsp:txXfrm>
    </dsp:sp>
    <dsp:sp modelId="{A83E4B13-2AAB-462C-B737-1A0A780DB6D1}">
      <dsp:nvSpPr>
        <dsp:cNvPr id="0" name=""/>
        <dsp:cNvSpPr/>
      </dsp:nvSpPr>
      <dsp:spPr>
        <a:xfrm rot="5400000">
          <a:off x="3446267" y="-2650534"/>
          <a:ext cx="737353" cy="604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构建机械臂实物模型，并进行控制算法调研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基于</a:t>
          </a:r>
          <a:r>
            <a:rPr lang="en-US" altLang="zh-CN" sz="1500" kern="1200" dirty="0" err="1"/>
            <a:t>mujoco</a:t>
          </a:r>
          <a:r>
            <a:rPr lang="zh-CN" altLang="en-US" sz="1500" kern="1200" dirty="0"/>
            <a:t>搭建机械臂仿真平台，连接物理串口通信</a:t>
          </a:r>
        </a:p>
      </dsp:txBody>
      <dsp:txXfrm rot="-5400000">
        <a:off x="794074" y="37654"/>
        <a:ext cx="6005746" cy="665363"/>
      </dsp:txXfrm>
    </dsp:sp>
    <dsp:sp modelId="{7F5B0862-F6BF-4136-81B4-2F668266DCA8}">
      <dsp:nvSpPr>
        <dsp:cNvPr id="0" name=""/>
        <dsp:cNvSpPr/>
      </dsp:nvSpPr>
      <dsp:spPr>
        <a:xfrm rot="5400000">
          <a:off x="-170158" y="1103759"/>
          <a:ext cx="1134390" cy="79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测试</a:t>
          </a:r>
        </a:p>
      </dsp:txBody>
      <dsp:txXfrm rot="-5400000">
        <a:off x="1" y="1330638"/>
        <a:ext cx="794073" cy="340317"/>
      </dsp:txXfrm>
    </dsp:sp>
    <dsp:sp modelId="{429D7A5B-1CCA-4D32-A848-241EFA7E1957}">
      <dsp:nvSpPr>
        <dsp:cNvPr id="0" name=""/>
        <dsp:cNvSpPr/>
      </dsp:nvSpPr>
      <dsp:spPr>
        <a:xfrm rot="5400000">
          <a:off x="3446267" y="-1718593"/>
          <a:ext cx="737353" cy="604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在仿真环境中对机械臂进行物理仿真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基于真实的硬件进行控制算法实现，并与仿真器进行通信，同步工作</a:t>
          </a:r>
        </a:p>
      </dsp:txBody>
      <dsp:txXfrm rot="-5400000">
        <a:off x="794074" y="969595"/>
        <a:ext cx="6005746" cy="665363"/>
      </dsp:txXfrm>
    </dsp:sp>
    <dsp:sp modelId="{914FFAF7-A2A2-4C21-A2C2-9C74980E1ED8}">
      <dsp:nvSpPr>
        <dsp:cNvPr id="0" name=""/>
        <dsp:cNvSpPr/>
      </dsp:nvSpPr>
      <dsp:spPr>
        <a:xfrm rot="5400000">
          <a:off x="-170158" y="2035700"/>
          <a:ext cx="1134390" cy="7940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验证</a:t>
          </a:r>
        </a:p>
      </dsp:txBody>
      <dsp:txXfrm rot="-5400000">
        <a:off x="1" y="2262579"/>
        <a:ext cx="794073" cy="340317"/>
      </dsp:txXfrm>
    </dsp:sp>
    <dsp:sp modelId="{18A47B26-DA5D-4AB4-9286-D66CB68ED300}">
      <dsp:nvSpPr>
        <dsp:cNvPr id="0" name=""/>
        <dsp:cNvSpPr/>
      </dsp:nvSpPr>
      <dsp:spPr>
        <a:xfrm rot="5400000">
          <a:off x="3446267" y="-786651"/>
          <a:ext cx="737353" cy="604174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与实机联动，进行国标</a:t>
          </a:r>
          <a:r>
            <a:rPr lang="en-US" altLang="zh-CN" sz="1500" kern="1200" dirty="0"/>
            <a:t>GBT 12642-2013/ISO 9283:1998</a:t>
          </a:r>
          <a:r>
            <a:rPr lang="zh-CN" altLang="en-US" sz="1500" kern="1200" dirty="0"/>
            <a:t>测试</a:t>
          </a:r>
        </a:p>
      </dsp:txBody>
      <dsp:txXfrm rot="-5400000">
        <a:off x="794074" y="1901537"/>
        <a:ext cx="6005746" cy="665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24034-4E48-45B5-9B33-E286FF7AB7B1}">
      <dsp:nvSpPr>
        <dsp:cNvPr id="0" name=""/>
        <dsp:cNvSpPr/>
      </dsp:nvSpPr>
      <dsp:spPr>
        <a:xfrm rot="5400000">
          <a:off x="-267200" y="269197"/>
          <a:ext cx="1781334" cy="1246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Week 1-3</a:t>
          </a:r>
          <a:endParaRPr lang="zh-CN" altLang="en-US" sz="2200" kern="1200" dirty="0"/>
        </a:p>
      </dsp:txBody>
      <dsp:txXfrm rot="-5400000">
        <a:off x="0" y="625464"/>
        <a:ext cx="1246934" cy="534400"/>
      </dsp:txXfrm>
    </dsp:sp>
    <dsp:sp modelId="{7C56AF70-2AD3-443F-BE5E-4F92644326BA}">
      <dsp:nvSpPr>
        <dsp:cNvPr id="0" name=""/>
        <dsp:cNvSpPr/>
      </dsp:nvSpPr>
      <dsp:spPr>
        <a:xfrm rot="5400000">
          <a:off x="3994072" y="-2745140"/>
          <a:ext cx="1157867" cy="665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了解最新进展，阅读工程文件，掌握</a:t>
          </a:r>
          <a:r>
            <a:rPr lang="en-US" altLang="zh-CN" sz="1500" kern="1200" dirty="0"/>
            <a:t>m92u</a:t>
          </a:r>
          <a:r>
            <a:rPr lang="zh-CN" altLang="en-US" sz="1500" kern="1200" dirty="0"/>
            <a:t>人形机器人相关核心参数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实现机械臂逆解器，执行</a:t>
          </a:r>
          <a:r>
            <a:rPr lang="en-US" altLang="zh-CN" sz="1500" kern="1200" dirty="0" err="1"/>
            <a:t>moveL</a:t>
          </a:r>
          <a:r>
            <a:rPr lang="zh-CN" altLang="en-US" sz="1500" kern="1200" dirty="0"/>
            <a:t>、</a:t>
          </a:r>
          <a:r>
            <a:rPr lang="en-US" altLang="zh-CN" sz="1500" kern="1200" dirty="0" err="1"/>
            <a:t>moveJ</a:t>
          </a:r>
          <a:r>
            <a:rPr lang="zh-CN" altLang="en-US" sz="1500" kern="1200" dirty="0"/>
            <a:t>等功能，与其他部门测试同事联动，了解电机等硬件性能参数</a:t>
          </a:r>
        </a:p>
      </dsp:txBody>
      <dsp:txXfrm rot="-5400000">
        <a:off x="1246934" y="58520"/>
        <a:ext cx="6595621" cy="1044823"/>
      </dsp:txXfrm>
    </dsp:sp>
    <dsp:sp modelId="{8B091859-7A7E-485A-90A2-B41A332858F9}">
      <dsp:nvSpPr>
        <dsp:cNvPr id="0" name=""/>
        <dsp:cNvSpPr/>
      </dsp:nvSpPr>
      <dsp:spPr>
        <a:xfrm rot="5400000">
          <a:off x="-267200" y="1858283"/>
          <a:ext cx="1781334" cy="1246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Week 4-6</a:t>
          </a:r>
          <a:endParaRPr lang="zh-CN" altLang="en-US" sz="2200" kern="1200" dirty="0"/>
        </a:p>
      </dsp:txBody>
      <dsp:txXfrm rot="-5400000">
        <a:off x="0" y="2214550"/>
        <a:ext cx="1246934" cy="534400"/>
      </dsp:txXfrm>
    </dsp:sp>
    <dsp:sp modelId="{2DC7D090-1874-48CC-83AD-B23BDF145A1D}">
      <dsp:nvSpPr>
        <dsp:cNvPr id="0" name=""/>
        <dsp:cNvSpPr/>
      </dsp:nvSpPr>
      <dsp:spPr>
        <a:xfrm rot="5400000">
          <a:off x="3994072" y="-1156054"/>
          <a:ext cx="1157867" cy="665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构建完善的特定构型机械臂逆解器，尤其是需要适应一体化关节的控制器控制逻辑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进行实机机械臂国标测试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搭建</a:t>
          </a:r>
          <a:r>
            <a:rPr lang="en-US" altLang="zh-CN" sz="1500" kern="1200" dirty="0" err="1"/>
            <a:t>mujoco</a:t>
          </a:r>
          <a:r>
            <a:rPr lang="zh-CN" altLang="en-US" sz="1500" kern="1200" dirty="0"/>
            <a:t>仿真，并进行物理国标测试与仿真测试对比</a:t>
          </a:r>
        </a:p>
      </dsp:txBody>
      <dsp:txXfrm rot="-5400000">
        <a:off x="1246934" y="1647606"/>
        <a:ext cx="6595621" cy="1044823"/>
      </dsp:txXfrm>
    </dsp:sp>
    <dsp:sp modelId="{EB0B59CE-2798-487C-8884-F94DD72D8D0E}">
      <dsp:nvSpPr>
        <dsp:cNvPr id="0" name=""/>
        <dsp:cNvSpPr/>
      </dsp:nvSpPr>
      <dsp:spPr>
        <a:xfrm rot="5400000">
          <a:off x="-267200" y="3447370"/>
          <a:ext cx="1781334" cy="124693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Week 7-9</a:t>
          </a:r>
          <a:endParaRPr lang="zh-CN" altLang="en-US" sz="2200" kern="1200" dirty="0"/>
        </a:p>
      </dsp:txBody>
      <dsp:txXfrm rot="-5400000">
        <a:off x="0" y="3803637"/>
        <a:ext cx="1246934" cy="534400"/>
      </dsp:txXfrm>
    </dsp:sp>
    <dsp:sp modelId="{A459266A-662F-4270-985B-F2D3A4E0C608}">
      <dsp:nvSpPr>
        <dsp:cNvPr id="0" name=""/>
        <dsp:cNvSpPr/>
      </dsp:nvSpPr>
      <dsp:spPr>
        <a:xfrm rot="5400000">
          <a:off x="3994072" y="433032"/>
          <a:ext cx="1157867" cy="66521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调整仿真测试参数，修正错误的机器人参数，使仿真数据拟合物理测试数据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继续优化逆解器算法，充分利用混合机械臂（旋转电机</a:t>
          </a:r>
          <a:r>
            <a:rPr lang="en-US" altLang="zh-CN" sz="1500" kern="1200" dirty="0"/>
            <a:t>+</a:t>
          </a:r>
          <a:r>
            <a:rPr lang="zh-CN" altLang="en-US" sz="1500" kern="1200" dirty="0"/>
            <a:t>直线电机）的特性进行计算，优化控制效果</a:t>
          </a:r>
        </a:p>
      </dsp:txBody>
      <dsp:txXfrm rot="-5400000">
        <a:off x="1246934" y="3236692"/>
        <a:ext cx="6595621" cy="1044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1FC98-D72F-41DA-A312-62B0B6773736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55987-CE33-42A1-A4C0-9B142CC751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587D2-C567-BC91-0DCC-64AFBC40F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14273A-36C1-2468-FA42-C903645CF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A49C9D-10C5-7634-0D09-BFB90CB8D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97ACC-AE54-CF2E-68D9-E9261A868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916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F38E9-AEAB-4DCF-AF27-19EFAC5FEA8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69A23-9617-B991-E59C-FD5F1A3AD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51A5E4-4739-0C84-4662-3ACA8D2B1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039EEB-94E5-43CA-97A7-860A0DFB7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7C196-6C93-B13A-CE43-1B0D18BBA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67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DF6F2-AB96-7D77-3100-04C7868F4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4125ED-09E5-D65E-5D86-891AE8991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E58B15-C729-B6B1-AD10-1F772D35F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51B6D5-1D50-1E1F-0AC3-0AA2273D3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44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85900-5051-84C7-4DAF-A9D0BD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74C3B0-8350-FC1F-C7F8-1CDC8FD3E7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DD61D0-148D-0181-53BB-AAF4B70A5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9C566D-14F2-BF10-9E8A-2E7353B67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22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C6480-D17A-B541-2CDC-3D1C9D914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EA65AE-AF22-A18B-8F3A-927D6BBEB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0C8A68-2B71-BDB4-2A3C-1D496D46C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4EEA3B-CECB-5F8A-189C-64FC4DAEC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67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5DA20-03CD-9A53-6AB3-F95F5C55F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86A5F8-0349-A44C-7226-136B1B513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304B48-317D-8DC7-9EF3-2F094506C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6A8D08-C6DC-31F7-EFEB-81238B1A2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43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966EE-6DA8-B290-00EF-04EC4BC5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262F49-9018-9D2C-998F-8388955AF3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F6B521-17BF-67C9-EB2E-A002CA736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D111E-943C-DFB5-0657-ED40B02D8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84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4AE8-52B7-E4A8-C66C-5A6D7132F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28B2A8-8587-E8DE-FE0C-FCEB3C60A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6DA313-4434-66F3-B1C5-336502E68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785"/>
              </a:spcAft>
            </a:pP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78539E-138C-7FCD-EA11-D426C9908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F38E9-AEAB-4DCF-AF27-19EFAC5FEA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09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857249" y="58561"/>
            <a:ext cx="10818750" cy="53975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zh-CN" alt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598314"/>
            <a:ext cx="12192000" cy="54000"/>
          </a:xfrm>
          <a:prstGeom prst="rect">
            <a:avLst/>
          </a:prstGeom>
          <a:solidFill>
            <a:srgbClr val="753582"/>
          </a:solidFill>
          <a:ln>
            <a:solidFill>
              <a:srgbClr val="7150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3"/>
          <p:cNvSpPr txBox="1"/>
          <p:nvPr userDrawn="1"/>
        </p:nvSpPr>
        <p:spPr>
          <a:xfrm>
            <a:off x="11385755" y="6356354"/>
            <a:ext cx="648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642060-8DBB-45B1-B5EA-AA8B74C0E298}" type="slidenum">
              <a:rPr lang="zh-CN" altLang="en-US" sz="1800" smtClean="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‹#›</a:t>
            </a:fld>
            <a:endParaRPr lang="zh-CN" altLang="en-US" sz="1800" dirty="0">
              <a:solidFill>
                <a:schemeClr val="tx1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8" name="矩形: 剪去顶角 2"/>
          <p:cNvSpPr/>
          <p:nvPr userDrawn="1"/>
        </p:nvSpPr>
        <p:spPr>
          <a:xfrm rot="5400000">
            <a:off x="177742" y="-128461"/>
            <a:ext cx="501765" cy="857249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7535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二校门"/>
          <p:cNvPicPr>
            <a:picLocks noChangeAspect="1" noChangeArrowheads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 bwMode="auto">
          <a:xfrm>
            <a:off x="-14514" y="0"/>
            <a:ext cx="12206514" cy="68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-16603" y="0"/>
            <a:ext cx="12206514" cy="6866164"/>
          </a:xfrm>
          <a:prstGeom prst="rect">
            <a:avLst/>
          </a:prstGeom>
          <a:solidFill>
            <a:srgbClr val="7434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220740" y="1379713"/>
            <a:ext cx="97318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220740" y="5063603"/>
            <a:ext cx="973182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/>
          <p:cNvSpPr txBox="1"/>
          <p:nvPr userDrawn="1"/>
        </p:nvSpPr>
        <p:spPr>
          <a:xfrm>
            <a:off x="11385755" y="6356354"/>
            <a:ext cx="648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642060-8DBB-45B1-B5EA-AA8B74C0E298}" type="slidenum">
              <a:rPr lang="zh-CN" altLang="en-US" sz="1800" b="0" smtClean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800" b="0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47" y="5321452"/>
            <a:ext cx="7084015" cy="135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27BE6-D3BF-4071-AB2D-37AF187B61FE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2665-A1B8-45D8-A2B8-C729A2499F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3351" y="1270001"/>
            <a:ext cx="11265298" cy="374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5000"/>
              </a:lnSpc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面向多关节混合驱动人形机器人的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35000"/>
              </a:lnSpc>
              <a:defRPr/>
            </a:pP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高精度</a:t>
            </a:r>
            <a:r>
              <a:rPr lang="en-US" altLang="zh-CN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Sim-to-Real</a:t>
            </a:r>
            <a:r>
              <a:rPr lang="zh-CN" altLang="en-US" sz="4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验证体系</a:t>
            </a:r>
            <a:endParaRPr lang="en-US" altLang="zh-CN" sz="4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>
              <a:lnSpc>
                <a:spcPct val="135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企业实习</a:t>
            </a:r>
            <a:r>
              <a:rPr lang="zh-CN" altLang="en-US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答辩</a:t>
            </a:r>
            <a:endParaRPr lang="en-US" altLang="zh-CN" sz="24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23977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prstClr val="white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答辩人：陈子林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23977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答辩日期：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2025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08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02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696970" marR="0" lvl="1" indent="4572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dirty="0">
              <a:solidFill>
                <a:prstClr val="white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06E3A-3811-5C43-62CF-0FF54B86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8282AD3-3830-6ED7-4234-1960EA69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现有工作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E64F7CC-40B1-B158-9101-C3BAA0BC0A0F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A2FF797-E21A-8445-B7BB-F7D7C3788604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6143CF-9B90-71EF-A74A-49E1F4754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54076"/>
              </p:ext>
            </p:extLst>
          </p:nvPr>
        </p:nvGraphicFramePr>
        <p:xfrm>
          <a:off x="1721131" y="848907"/>
          <a:ext cx="8749738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944">
                  <a:extLst>
                    <a:ext uri="{9D8B030D-6E8A-4147-A177-3AD203B41FA5}">
                      <a16:colId xmlns:a16="http://schemas.microsoft.com/office/drawing/2014/main" val="1633113334"/>
                    </a:ext>
                  </a:extLst>
                </a:gridCol>
                <a:gridCol w="3464971">
                  <a:extLst>
                    <a:ext uri="{9D8B030D-6E8A-4147-A177-3AD203B41FA5}">
                      <a16:colId xmlns:a16="http://schemas.microsoft.com/office/drawing/2014/main" val="374910601"/>
                    </a:ext>
                  </a:extLst>
                </a:gridCol>
                <a:gridCol w="3450823">
                  <a:extLst>
                    <a:ext uri="{9D8B030D-6E8A-4147-A177-3AD203B41FA5}">
                      <a16:colId xmlns:a16="http://schemas.microsoft.com/office/drawing/2014/main" val="277885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工作内容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7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入职，了解公司机器人研发现状，进行环境搭建，学习现有</a:t>
                      </a:r>
                      <a:r>
                        <a:rPr lang="en-US" altLang="zh-CN" dirty="0"/>
                        <a:t>HIL</a:t>
                      </a:r>
                      <a:r>
                        <a:rPr lang="zh-CN" altLang="en-US" dirty="0"/>
                        <a:t>代码及台架、</a:t>
                      </a:r>
                      <a:r>
                        <a:rPr lang="en-US" altLang="zh-CN" dirty="0" err="1"/>
                        <a:t>mujoco</a:t>
                      </a:r>
                      <a:r>
                        <a:rPr lang="zh-CN" altLang="en-US" dirty="0"/>
                        <a:t>等团队所使用的开源平台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对装配环境的过程进行记录，整理成相关技术文档，方便后续新进同事快速使用（已进行第二台电脑快速安装测试）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6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第二周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了解</a:t>
                      </a:r>
                      <a:r>
                        <a:rPr lang="en-US" altLang="zh-CN" dirty="0"/>
                        <a:t>m92u</a:t>
                      </a:r>
                      <a:r>
                        <a:rPr lang="zh-CN" altLang="en-US" dirty="0"/>
                        <a:t>机器人实机，进行机械臂正逆解器开发，部分测试所需功能实现（指定姿态工作空间生成、快速直线运动规划、工作状态图生成）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发现团队使用的</a:t>
                      </a:r>
                      <a:r>
                        <a:rPr lang="en-US" altLang="zh-CN" dirty="0"/>
                        <a:t>DH</a:t>
                      </a:r>
                      <a:r>
                        <a:rPr lang="zh-CN" altLang="en-US" dirty="0"/>
                        <a:t>参数表与机器人</a:t>
                      </a:r>
                      <a:r>
                        <a:rPr lang="en-US" altLang="zh-CN" dirty="0" err="1"/>
                        <a:t>urdf</a:t>
                      </a:r>
                      <a:r>
                        <a:rPr lang="zh-CN" altLang="en-US" dirty="0"/>
                        <a:t>文件不符，修正相关参数；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由于机器人机械臂最后几个关节限制较多，难以指定姿态，寻找合理的进行国标测试的工作空间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72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重构逆解器（基于</a:t>
                      </a:r>
                      <a:r>
                        <a:rPr lang="en-US" altLang="zh-CN" dirty="0" err="1"/>
                        <a:t>urdf</a:t>
                      </a:r>
                      <a:r>
                        <a:rPr lang="zh-CN" altLang="en-US" dirty="0"/>
                        <a:t>文件），优化逆解器方案，编写编译</a:t>
                      </a:r>
                      <a:r>
                        <a:rPr lang="en-US" altLang="zh-CN" dirty="0"/>
                        <a:t>C++</a:t>
                      </a:r>
                      <a:r>
                        <a:rPr lang="zh-CN" altLang="en-US" dirty="0"/>
                        <a:t>静态文件库及可执行文件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87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24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8587" y="1903218"/>
            <a:ext cx="10338596" cy="243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感谢各位评委老师！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请批评指正！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68B97-0D97-AAF2-4938-272262A7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37FA2D4-8CBB-7A29-99CA-D994BA58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2D9CEFA-A9E6-4054-1B59-3DDAF4BACAF1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2BB1600-E3FD-E967-931B-5764BC508400}"/>
              </a:ext>
            </a:extLst>
          </p:cNvPr>
          <p:cNvSpPr txBox="1"/>
          <p:nvPr/>
        </p:nvSpPr>
        <p:spPr>
          <a:xfrm>
            <a:off x="857249" y="867112"/>
            <a:ext cx="3350148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研究背景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研究背景介绍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研究课题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HIL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仿真系统介绍</a:t>
            </a:r>
            <a:endParaRPr lang="en-US" altLang="zh-CN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HIL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仿真系统简介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阶段主要目标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目标与期待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课题目标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现有工作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3140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FF3BAA-AF17-9C41-0063-239F2DF0BF1B}"/>
              </a:ext>
            </a:extLst>
          </p:cNvPr>
          <p:cNvSpPr txBox="1"/>
          <p:nvPr/>
        </p:nvSpPr>
        <p:spPr>
          <a:xfrm>
            <a:off x="730046" y="910939"/>
            <a:ext cx="7447468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随着机器人技术的快速发展，特别是在服务机器人、工业机器人和人形机器人的应用不断拓展，如何实现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高效率、高可靠性、高质量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的系统测试与验证，成为推动机器人从实验室走向实际应用的关键环节。传统的测试方式往往存在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成本高、周期长、维护复杂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等问题，难以满足现代机器人产品在多场景、多项目并行推进下对测试能力的高效需求。</a:t>
            </a:r>
          </a:p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在此背景下，小米公司依托其在自动驾驶领域积累的仿真与测试能力，提出了面向机器人产品的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HIL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全栈仿真台架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方案。该方案结合自动驾驶领域的成熟经验和机器人领域的具体需求，旨在构建从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到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的机器人测试能力体系，提升测试效率、适配灵活性与结果可靠性。同时，为支撑产品大规模验证和质量控制，小米还致力于构建机器人全自动化测试工具链，涵盖对标测试、耐久测试、整机测试和部件测试，实现测试操作流程的自动化、数据管理的云端化与质量追溯的全流程覆盖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2DF507-EE7B-F108-2A59-00C37C098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09" y="1120961"/>
            <a:ext cx="3227590" cy="43034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C73134-A9C8-0F14-0B9C-DD3850D37166}"/>
              </a:ext>
            </a:extLst>
          </p:cNvPr>
          <p:cNvSpPr txBox="1"/>
          <p:nvPr/>
        </p:nvSpPr>
        <p:spPr>
          <a:xfrm>
            <a:off x="9072188" y="542926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小米第一代人形机器人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125BE-AEE5-1EA7-88EE-8AA5F1AAC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C567AD-E3A1-C602-7FF5-0E02F35EB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CC25BBB-69C2-EFF7-E9A3-7AF6ABB09CEC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50C944F-5D66-06F7-02C9-7D9D099B4183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2E346D-04CF-7DC9-61D3-9A9301409713}"/>
              </a:ext>
            </a:extLst>
          </p:cNvPr>
          <p:cNvSpPr txBox="1"/>
          <p:nvPr/>
        </p:nvSpPr>
        <p:spPr>
          <a:xfrm>
            <a:off x="730045" y="910939"/>
            <a:ext cx="10945953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</a:rPr>
              <a:t>在人形机器人加速走向现实应用的背景下，结构正从传统</a:t>
            </a:r>
            <a:r>
              <a:rPr lang="en-US" altLang="zh-CN" dirty="0">
                <a:latin typeface="等线" panose="02010600030101010101" pitchFamily="2" charset="-122"/>
              </a:rPr>
              <a:t>6</a:t>
            </a:r>
            <a:r>
              <a:rPr lang="zh-CN" altLang="en-US" dirty="0">
                <a:latin typeface="等线" panose="02010600030101010101" pitchFamily="2" charset="-122"/>
              </a:rPr>
              <a:t>轴演进至具备更高灵巧性与冗余性的多自由度形式。本课题所研究的</a:t>
            </a:r>
            <a:r>
              <a:rPr lang="en-US" altLang="zh-CN" dirty="0">
                <a:latin typeface="等线" panose="02010600030101010101" pitchFamily="2" charset="-122"/>
              </a:rPr>
              <a:t>5R2P</a:t>
            </a:r>
            <a:r>
              <a:rPr lang="zh-CN" altLang="en-US" dirty="0">
                <a:latin typeface="等线" panose="02010600030101010101" pitchFamily="2" charset="-122"/>
              </a:rPr>
              <a:t>机械臂采用</a:t>
            </a:r>
            <a:r>
              <a:rPr lang="zh-CN" altLang="en-US" b="1" dirty="0">
                <a:latin typeface="等线" panose="02010600030101010101" pitchFamily="2" charset="-122"/>
              </a:rPr>
              <a:t>五旋转两直线的混合驱动结构</a:t>
            </a:r>
            <a:r>
              <a:rPr lang="zh-CN" altLang="en-US" dirty="0">
                <a:latin typeface="等线" panose="02010600030101010101" pitchFamily="2" charset="-122"/>
              </a:rPr>
              <a:t>（末端最后两个自由度由直线电机控制），在结构灵活性与末端精度上具备显著优势。</a:t>
            </a:r>
          </a:p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</a:rPr>
              <a:t>然而，冗余自由度与异构执行器的引入也带来了诸多挑战：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等线" panose="02010600030101010101" pitchFamily="2" charset="-122"/>
              </a:rPr>
              <a:t>逆解不唯一</a:t>
            </a:r>
            <a:r>
              <a:rPr lang="zh-CN" altLang="en-US" dirty="0">
                <a:latin typeface="等线" panose="02010600030101010101" pitchFamily="2" charset="-122"/>
              </a:rPr>
              <a:t>，控制空间高度冗余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直线与旋转关节</a:t>
            </a:r>
            <a:r>
              <a:rPr lang="zh-CN" altLang="en-US" b="1" dirty="0">
                <a:latin typeface="等线" panose="02010600030101010101" pitchFamily="2" charset="-122"/>
              </a:rPr>
              <a:t>耦合</a:t>
            </a:r>
            <a:r>
              <a:rPr lang="zh-CN" altLang="en-US" dirty="0">
                <a:latin typeface="等线" panose="02010600030101010101" pitchFamily="2" charset="-122"/>
              </a:rPr>
              <a:t>，规划与协调复杂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模型不易准确获取，</a:t>
            </a:r>
            <a:r>
              <a:rPr lang="zh-CN" altLang="en-US" b="1" dirty="0">
                <a:latin typeface="等线" panose="02010600030101010101" pitchFamily="2" charset="-122"/>
              </a:rPr>
              <a:t>传统仿真精度受限</a:t>
            </a:r>
            <a:endParaRPr lang="en-US" altLang="zh-CN" b="1" dirty="0">
              <a:latin typeface="等线" panose="02010600030101010101" pitchFamily="2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实际部署需高精度、高实时性验证平台支持</a:t>
            </a:r>
          </a:p>
          <a:p>
            <a:pPr indent="540000">
              <a:lnSpc>
                <a:spcPct val="150000"/>
              </a:lnSpc>
            </a:pPr>
            <a:r>
              <a:rPr lang="zh-CN" altLang="en-US" dirty="0">
                <a:latin typeface="等线" panose="02010600030101010101" pitchFamily="2" charset="-122"/>
              </a:rPr>
              <a:t>为此，亟需构建一个支持混合驱动、具备虚实闭环能力的高精度验证平台，以支撑控制、规划与算法的工程化落地。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5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8EC23-F4BA-4946-5D27-D49DA3979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182D398-E253-275C-EA5B-ED38A95E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研究课题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B627FCB-99D7-0600-89A9-E60C413C7BFB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84DDC63-7286-5167-3D52-2115A9B06B43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EC2766-F8CA-0447-483F-A9D97D50C4E6}"/>
              </a:ext>
            </a:extLst>
          </p:cNvPr>
          <p:cNvSpPr txBox="1"/>
          <p:nvPr/>
        </p:nvSpPr>
        <p:spPr>
          <a:xfrm>
            <a:off x="501945" y="1052291"/>
            <a:ext cx="1118811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b="1" dirty="0"/>
              <a:t>课题名称：</a:t>
            </a:r>
            <a:r>
              <a:rPr lang="zh-CN" altLang="en-US" dirty="0"/>
              <a:t>面向多关节混合驱动人形机器人的高精度</a:t>
            </a:r>
            <a:r>
              <a:rPr lang="en-US" altLang="zh-CN" dirty="0"/>
              <a:t>Sim-to-Real</a:t>
            </a:r>
            <a:r>
              <a:rPr lang="zh-CN" altLang="en-US" dirty="0"/>
              <a:t>验证体系</a:t>
            </a:r>
          </a:p>
          <a:p>
            <a:pPr indent="540000">
              <a:lnSpc>
                <a:spcPct val="150000"/>
              </a:lnSpc>
            </a:pPr>
            <a:r>
              <a:rPr lang="zh-CN" altLang="en-US" b="1" dirty="0"/>
              <a:t>研究目标：</a:t>
            </a:r>
            <a:r>
              <a:rPr lang="zh-CN" altLang="en-US" dirty="0"/>
              <a:t>构建基于小米自动驾驶经验的机器人测试能力体系，提升测试效率、降低成本、实现高质量的仿真与实物闭环验证。</a:t>
            </a:r>
            <a:endParaRPr lang="en-US" altLang="zh-CN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9EE2246-EC5A-3EA6-A099-D1217657A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516508"/>
              </p:ext>
            </p:extLst>
          </p:nvPr>
        </p:nvGraphicFramePr>
        <p:xfrm>
          <a:off x="2678092" y="2804116"/>
          <a:ext cx="6835815" cy="3001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514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60EF2-E7BF-BCAB-9BA3-FA557CBD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E3EB2D6-6EA1-9003-39E5-4250959C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HIL</a:t>
            </a:r>
            <a:r>
              <a:rPr lang="zh-CN" altLang="en-US" dirty="0"/>
              <a:t>仿真系统简介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95756D7-224E-03EA-5462-A598913D84B4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BC78838-4920-E698-431A-7650F2330356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00717-8615-94B0-47E3-089A4F59775E}"/>
              </a:ext>
            </a:extLst>
          </p:cNvPr>
          <p:cNvSpPr txBox="1"/>
          <p:nvPr/>
        </p:nvSpPr>
        <p:spPr>
          <a:xfrm>
            <a:off x="730045" y="910939"/>
            <a:ext cx="10945953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40000">
              <a:lnSpc>
                <a:spcPct val="150000"/>
              </a:lnSpc>
            </a:pPr>
            <a:r>
              <a:rPr lang="zh-CN" altLang="en-US" b="1" dirty="0">
                <a:latin typeface="等线" panose="02010600030101010101" pitchFamily="2" charset="-122"/>
              </a:rPr>
              <a:t>硬件在环仿真</a:t>
            </a:r>
            <a:r>
              <a:rPr lang="zh-CN" altLang="en-US" dirty="0">
                <a:latin typeface="等线" panose="02010600030101010101" pitchFamily="2" charset="-122"/>
              </a:rPr>
              <a:t>（</a:t>
            </a:r>
            <a:r>
              <a:rPr lang="en-US" altLang="zh-CN" dirty="0">
                <a:latin typeface="等线" panose="02010600030101010101" pitchFamily="2" charset="-122"/>
              </a:rPr>
              <a:t>Hardware-in-the-Loop</a:t>
            </a:r>
            <a:r>
              <a:rPr lang="zh-CN" altLang="en-US" dirty="0">
                <a:latin typeface="等线" panose="02010600030101010101" pitchFamily="2" charset="-122"/>
              </a:rPr>
              <a:t>，简称</a:t>
            </a:r>
            <a:r>
              <a:rPr lang="en-US" altLang="zh-CN" dirty="0">
                <a:latin typeface="等线" panose="02010600030101010101" pitchFamily="2" charset="-122"/>
              </a:rPr>
              <a:t>HIL</a:t>
            </a:r>
            <a:r>
              <a:rPr lang="zh-CN" altLang="en-US" dirty="0">
                <a:latin typeface="等线" panose="02010600030101010101" pitchFamily="2" charset="-122"/>
              </a:rPr>
              <a:t>）是一种先进的实时仿真技术，旨在将实际的</a:t>
            </a:r>
            <a:r>
              <a:rPr lang="zh-CN" altLang="en-US" b="1" dirty="0">
                <a:latin typeface="等线" panose="02010600030101010101" pitchFamily="2" charset="-122"/>
              </a:rPr>
              <a:t>物理硬件组件与虚拟仿真环境</a:t>
            </a:r>
            <a:r>
              <a:rPr lang="zh-CN" altLang="en-US" dirty="0">
                <a:latin typeface="等线" panose="02010600030101010101" pitchFamily="2" charset="-122"/>
              </a:rPr>
              <a:t>紧密结合。通过将硬件控制器与仿真模型连接，</a:t>
            </a:r>
            <a:r>
              <a:rPr lang="en-US" altLang="zh-CN" dirty="0">
                <a:latin typeface="等线" panose="02010600030101010101" pitchFamily="2" charset="-122"/>
              </a:rPr>
              <a:t>HIL</a:t>
            </a:r>
            <a:r>
              <a:rPr lang="zh-CN" altLang="en-US" dirty="0">
                <a:latin typeface="等线" panose="02010600030101010101" pitchFamily="2" charset="-122"/>
              </a:rPr>
              <a:t>能够在真实控制硬件上验证复杂系统的性能和安全性。</a:t>
            </a:r>
            <a:endParaRPr lang="en-US" altLang="zh-CN" dirty="0">
              <a:latin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endParaRPr lang="en-US" altLang="zh-CN" dirty="0">
              <a:latin typeface="等线" panose="02010600030101010101" pitchFamily="2" charset="-122"/>
            </a:endParaRPr>
          </a:p>
          <a:p>
            <a:pPr indent="540000">
              <a:lnSpc>
                <a:spcPct val="150000"/>
              </a:lnSpc>
            </a:pPr>
            <a:r>
              <a:rPr lang="en-US" altLang="zh-CN" b="1" dirty="0">
                <a:latin typeface="等线" panose="02010600030101010101" pitchFamily="2" charset="-122"/>
              </a:rPr>
              <a:t>HIL</a:t>
            </a:r>
            <a:r>
              <a:rPr lang="zh-CN" altLang="en-US" b="1" dirty="0">
                <a:latin typeface="等线" panose="02010600030101010101" pitchFamily="2" charset="-122"/>
              </a:rPr>
              <a:t>仿真系统的主要组成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仿真主机：负责运行被测系统的数学模型，通常基于高性能计算硬件，实现系统的实时仿真。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被测硬件（控制器）：真实的控制单元或控制器，通过接口与仿真平台交互。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信号接口模块：实现仿真模型与硬件间的信号采集与传输，包括模拟信号、数字信号及总线通信。</a:t>
            </a:r>
            <a:endParaRPr lang="en-US" altLang="zh-CN" dirty="0">
              <a:latin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等线" panose="02010600030101010101" pitchFamily="2" charset="-122"/>
              </a:rPr>
              <a:t>仿真模型：数学模型反映被测试系统的动态行为，例如车辆动力学、电机模型或电力系统。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71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ECF6-E269-5427-9935-7DD0940EA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E1E335D5-C792-CA48-7482-23CAEB30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阶段主要目标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5DFE06-FAD3-9915-D058-90E7E6B5FA2F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DE90D25-D903-4AC6-5F54-A0E3BF47C736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2.2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4414438-A19C-2A9E-DEE6-40FE9634E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11726"/>
              </p:ext>
            </p:extLst>
          </p:nvPr>
        </p:nvGraphicFramePr>
        <p:xfrm>
          <a:off x="2032000" y="1174831"/>
          <a:ext cx="7899078" cy="496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2177243-66DB-7217-DC88-272A7E11A296}"/>
              </a:ext>
            </a:extLst>
          </p:cNvPr>
          <p:cNvSpPr txBox="1"/>
          <p:nvPr/>
        </p:nvSpPr>
        <p:spPr>
          <a:xfrm>
            <a:off x="1385669" y="19792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本周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0FD038-9863-8C6C-4ADC-1A58AF7D169E}"/>
              </a:ext>
            </a:extLst>
          </p:cNvPr>
          <p:cNvSpPr txBox="1"/>
          <p:nvPr/>
        </p:nvSpPr>
        <p:spPr>
          <a:xfrm>
            <a:off x="898356" y="160993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7.21-7.27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4BCDB-82FF-EFC8-C61D-7E25889AF52C}"/>
              </a:ext>
            </a:extLst>
          </p:cNvPr>
          <p:cNvSpPr txBox="1"/>
          <p:nvPr/>
        </p:nvSpPr>
        <p:spPr>
          <a:xfrm>
            <a:off x="898356" y="124060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7.15-7.20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980897-9375-4FE3-6CDE-5317EB8DAE35}"/>
              </a:ext>
            </a:extLst>
          </p:cNvPr>
          <p:cNvSpPr txBox="1"/>
          <p:nvPr/>
        </p:nvSpPr>
        <p:spPr>
          <a:xfrm>
            <a:off x="857249" y="345659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8.18-8.24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9B9D82-6078-0B82-72D6-EFDB8E06A48E}"/>
              </a:ext>
            </a:extLst>
          </p:cNvPr>
          <p:cNvSpPr txBox="1"/>
          <p:nvPr/>
        </p:nvSpPr>
        <p:spPr>
          <a:xfrm>
            <a:off x="857249" y="308726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8.11-8.17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15D69A-1B5A-ED87-74A3-4F3FC71CBD44}"/>
              </a:ext>
            </a:extLst>
          </p:cNvPr>
          <p:cNvSpPr txBox="1"/>
          <p:nvPr/>
        </p:nvSpPr>
        <p:spPr>
          <a:xfrm>
            <a:off x="857249" y="271793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8.04-8.10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7E2060-46FD-B66E-3DE4-9004AF0F0E4B}"/>
              </a:ext>
            </a:extLst>
          </p:cNvPr>
          <p:cNvSpPr txBox="1"/>
          <p:nvPr/>
        </p:nvSpPr>
        <p:spPr>
          <a:xfrm>
            <a:off x="898356" y="524806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9.08-9.14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3D788C-AF66-9A05-9645-84B43B347D94}"/>
              </a:ext>
            </a:extLst>
          </p:cNvPr>
          <p:cNvSpPr txBox="1"/>
          <p:nvPr/>
        </p:nvSpPr>
        <p:spPr>
          <a:xfrm>
            <a:off x="898356" y="487872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9.01-9.07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4512F6-4684-C672-95DE-5E3281AF990C}"/>
              </a:ext>
            </a:extLst>
          </p:cNvPr>
          <p:cNvSpPr txBox="1"/>
          <p:nvPr/>
        </p:nvSpPr>
        <p:spPr>
          <a:xfrm>
            <a:off x="898356" y="450939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8.25-8.31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2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BAF0-0AE8-E143-1E03-3EE32BA8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78C5637D-89A4-4EA4-90E6-B2A9447B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目标与期待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FEC6C8C-212C-2E26-E43B-F30EE50254F5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99B0DC8-755B-B494-62A7-F8482E7A85A6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FDCFBC-79AC-3741-B123-C0C830B51836}"/>
              </a:ext>
            </a:extLst>
          </p:cNvPr>
          <p:cNvSpPr txBox="1"/>
          <p:nvPr/>
        </p:nvSpPr>
        <p:spPr>
          <a:xfrm>
            <a:off x="544339" y="964458"/>
            <a:ext cx="11103322" cy="3277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企业价值：</a:t>
            </a:r>
            <a:r>
              <a:rPr lang="zh-CN" altLang="en-US" sz="2000" dirty="0"/>
              <a:t>助力小米构建机器人测试体系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个人收获：</a:t>
            </a:r>
            <a:r>
              <a:rPr lang="zh-CN" altLang="en-US" sz="2000" dirty="0"/>
              <a:t>系统级测试能力、工程项目经验、软硬件协同开发经验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个人主要技术任务：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辅助进行机器人机械臂国标测试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台架软硬件接口设计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测试流程脚本自动化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仿真结果与真实机器人机械臂行为比对验证</a:t>
            </a:r>
          </a:p>
        </p:txBody>
      </p:sp>
    </p:spTree>
    <p:extLst>
      <p:ext uri="{BB962C8B-B14F-4D97-AF65-F5344CB8AC3E}">
        <p14:creationId xmlns:p14="http://schemas.microsoft.com/office/powerpoint/2010/main" val="357591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858D1-C18F-A930-6E4D-668A7741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fba4213f6d9ee7f7e48bb7e3252b038">
            <a:hlinkClick r:id="" action="ppaction://media"/>
            <a:extLst>
              <a:ext uri="{FF2B5EF4-FFF2-40B4-BE49-F238E27FC236}">
                <a16:creationId xmlns:a16="http://schemas.microsoft.com/office/drawing/2014/main" id="{1DA44E28-22B7-0221-887E-6A2D6845F2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76349" y="2071184"/>
            <a:ext cx="5481386" cy="411104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22C34147-2AC7-730D-AC92-D4B4923D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现有工作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9C58647-355B-E92A-ECB7-4D8652293E7E}"/>
              </a:ext>
            </a:extLst>
          </p:cNvPr>
          <p:cNvCxnSpPr/>
          <p:nvPr/>
        </p:nvCxnSpPr>
        <p:spPr>
          <a:xfrm>
            <a:off x="-635" y="6449621"/>
            <a:ext cx="1151068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49F944D-D455-3C78-EE14-1DD2AC77D398}"/>
              </a:ext>
            </a:extLst>
          </p:cNvPr>
          <p:cNvSpPr txBox="1"/>
          <p:nvPr/>
        </p:nvSpPr>
        <p:spPr>
          <a:xfrm>
            <a:off x="0" y="40010"/>
            <a:ext cx="73004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133FA8-DAA3-D368-0B99-4482FBFBA613}"/>
              </a:ext>
            </a:extLst>
          </p:cNvPr>
          <p:cNvSpPr txBox="1"/>
          <p:nvPr/>
        </p:nvSpPr>
        <p:spPr>
          <a:xfrm>
            <a:off x="544339" y="877648"/>
            <a:ext cx="11103322" cy="1853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基于</a:t>
            </a:r>
            <a:r>
              <a:rPr lang="en-US" altLang="zh-CN" sz="2000" dirty="0"/>
              <a:t>DH</a:t>
            </a:r>
            <a:r>
              <a:rPr lang="zh-CN" altLang="en-US" sz="2000" dirty="0"/>
              <a:t>参数及标准</a:t>
            </a:r>
            <a:r>
              <a:rPr lang="en-US" altLang="zh-CN" sz="2000" dirty="0"/>
              <a:t>URDF</a:t>
            </a:r>
            <a:r>
              <a:rPr lang="zh-CN" altLang="en-US" sz="2000" dirty="0"/>
              <a:t>文件构建机器人运动学模型，并在此基础上开发逆解器；</a:t>
            </a:r>
            <a:endParaRPr lang="en-US" altLang="zh-CN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根据实机修正错误</a:t>
            </a:r>
            <a:r>
              <a:rPr lang="en-US" altLang="zh-CN" sz="2000" dirty="0"/>
              <a:t>DH</a:t>
            </a:r>
            <a:r>
              <a:rPr lang="zh-CN" altLang="en-US" sz="2000" dirty="0"/>
              <a:t>参数表；</a:t>
            </a:r>
            <a:endParaRPr lang="en-US" altLang="zh-CN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58C288-0708-0FD6-96BD-44723325EA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39" y="2494397"/>
            <a:ext cx="6352572" cy="32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5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ZmMjYyMjFhNmRhNGEzNjY1MTQ0MTgyMDZiNjk3O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1122</Words>
  <Application>Microsoft Office PowerPoint</Application>
  <PresentationFormat>宽屏</PresentationFormat>
  <Paragraphs>111</Paragraphs>
  <Slides>11</Slides>
  <Notes>11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华文中宋</vt:lpstr>
      <vt:lpstr>微软雅黑</vt:lpstr>
      <vt:lpstr>Arial</vt:lpstr>
      <vt:lpstr>Calibri</vt:lpstr>
      <vt:lpstr>Cambria</vt:lpstr>
      <vt:lpstr>Times New Roman</vt:lpstr>
      <vt:lpstr>Office 主题​​</vt:lpstr>
      <vt:lpstr>PowerPoint 演示文稿</vt:lpstr>
      <vt:lpstr>目录</vt:lpstr>
      <vt:lpstr>研究背景</vt:lpstr>
      <vt:lpstr>研究背景</vt:lpstr>
      <vt:lpstr>研究课题</vt:lpstr>
      <vt:lpstr>HIL仿真系统简介</vt:lpstr>
      <vt:lpstr>阶段主要目标</vt:lpstr>
      <vt:lpstr>目标与期待</vt:lpstr>
      <vt:lpstr>现有工作</vt:lpstr>
      <vt:lpstr>现有工作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宣传成果</dc:title>
  <dc:creator>Zilin Chen</dc:creator>
  <cp:lastModifiedBy>Zilin Chen</cp:lastModifiedBy>
  <cp:revision>121</cp:revision>
  <dcterms:created xsi:type="dcterms:W3CDTF">2023-05-26T14:51:00Z</dcterms:created>
  <dcterms:modified xsi:type="dcterms:W3CDTF">2025-08-02T08:53:03Z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5A661A39B02846B9B7092960C92F7FC3_13</vt:lpwstr>
  </property>
  <property fmtid="{D5CDD505-2E9C-101B-9397-08002B2CF9AE}" pid="3" name="KSOProductBuildVer">
    <vt:lpwstr>2052-12.1.0.18276</vt:lpwstr>
  </property>
  <property fmtid="{D5CDD505-2E9C-101B-9397-08002B2CF9AE}" pid="4" name="CWM2bf15b306f5011f080000d4000000d40">
    <vt:lpwstr>CWM/Q1jDY53fOJ+MCmLV2EM2J5Vabw36xqWNWtZY92EIlJj88XS/b9lH0HfIAYhf+h/M/3lTSvdbj1lnaF9Axpc8g==</vt:lpwstr>
  </property>
</Properties>
</file>