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1721" r:id="rId2"/>
    <p:sldId id="1850" r:id="rId3"/>
    <p:sldId id="1874" r:id="rId4"/>
    <p:sldId id="1875" r:id="rId5"/>
    <p:sldId id="1876" r:id="rId6"/>
    <p:sldId id="1872" r:id="rId7"/>
    <p:sldId id="1852" r:id="rId8"/>
    <p:sldId id="17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xiao" initials="Xx" lastIdx="15" clrIdx="0">
    <p:extLst>
      <p:ext uri="{19B8F6BF-5375-455C-9EA6-DF929625EA0E}">
        <p15:presenceInfo xmlns:p15="http://schemas.microsoft.com/office/powerpoint/2012/main" userId="137e869ccd9bbcbb" providerId="Windows Live"/>
      </p:ext>
    </p:extLst>
  </p:cmAuthor>
  <p:cmAuthor id="2" name="tsao vickie" initials="tv" lastIdx="4" clrIdx="1">
    <p:extLst>
      <p:ext uri="{19B8F6BF-5375-455C-9EA6-DF929625EA0E}">
        <p15:presenceInfo xmlns:p15="http://schemas.microsoft.com/office/powerpoint/2012/main" userId="d01b61d1abed3a16" providerId="Windows Live"/>
      </p:ext>
    </p:extLst>
  </p:cmAuthor>
  <p:cmAuthor id="3" name="huang anqi" initials="ha" lastIdx="3" clrIdx="2">
    <p:extLst>
      <p:ext uri="{19B8F6BF-5375-455C-9EA6-DF929625EA0E}">
        <p15:presenceInfo xmlns:p15="http://schemas.microsoft.com/office/powerpoint/2012/main" userId="73cddac68aa62c34" providerId="Windows Live"/>
      </p:ext>
    </p:extLst>
  </p:cmAuthor>
  <p:cmAuthor id="4" name="Z X" initials="ZX" lastIdx="1" clrIdx="3">
    <p:extLst>
      <p:ext uri="{19B8F6BF-5375-455C-9EA6-DF929625EA0E}">
        <p15:presenceInfo xmlns:p15="http://schemas.microsoft.com/office/powerpoint/2012/main" userId="3651383eb07006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BDD0E9"/>
    <a:srgbClr val="92D050"/>
    <a:srgbClr val="7EFFFF"/>
    <a:srgbClr val="FFC000"/>
    <a:srgbClr val="FF8B8B"/>
    <a:srgbClr val="F8F3FB"/>
    <a:srgbClr val="EADCF4"/>
    <a:srgbClr val="CFA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5006" autoAdjust="0"/>
  </p:normalViewPr>
  <p:slideViewPr>
    <p:cSldViewPr snapToGrid="0">
      <p:cViewPr varScale="1">
        <p:scale>
          <a:sx n="105" d="100"/>
          <a:sy n="105" d="100"/>
        </p:scale>
        <p:origin x="11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9A43-10DD-4584-BC90-AB082378A06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19C06-7DCF-4578-B940-EF455041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4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1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C4E0-5814-4356-CA8A-3BA131A9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F5FC11-96FF-84A5-0EDA-3B3830515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0070D5-83BA-4A12-C901-A3911BD41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BBF0D-3A46-6120-E782-173EDF5E8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5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5544-B8CE-2073-90FD-ACF3AD46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8F79CA-34A8-8735-5A88-E3EF98E75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A6C3DC-711D-7124-182C-000158386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EC8C9A-B619-FFB5-4D8B-8070EBB66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6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3BB9C-412D-D195-1171-4E20F2DD4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35674-2A42-CCFB-9712-7A1631E9F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D94C9E-68A9-2573-9B75-9C534D0CE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21690-EB80-8604-D533-A10DE3C35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3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7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81F79-8F33-436C-BBA2-663DA2BE84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6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9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02E3DC-F751-4D51-8EB1-3BE078721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18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C8F3-1C22-485B-8707-3421682F62E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A6D066-2501-4B72-B20D-69CC1958BBA7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一、文献阅读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二、下一步计划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6587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一、文献阅读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01452-F5AB-499E-98F6-BAE96E440E67}"/>
              </a:ext>
            </a:extLst>
          </p:cNvPr>
          <p:cNvSpPr txBox="1"/>
          <p:nvPr/>
        </p:nvSpPr>
        <p:spPr>
          <a:xfrm>
            <a:off x="380972" y="1320573"/>
            <a:ext cx="8382056" cy="109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重点了解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CMP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设备、抛光相关参数及现有设备；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了解晶圆、芯片制造工艺流程；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了解先进封装原理</a:t>
            </a:r>
            <a:endParaRPr lang="zh-CN" altLang="zh-CN" sz="15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3173D7-A380-CBA9-C30C-80CFBFF41D47}"/>
              </a:ext>
            </a:extLst>
          </p:cNvPr>
          <p:cNvSpPr txBox="1"/>
          <p:nvPr/>
        </p:nvSpPr>
        <p:spPr>
          <a:xfrm>
            <a:off x="295765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相关文献阅读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354D2-3229-F876-8AEA-1561B1227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306" y="2580993"/>
            <a:ext cx="4347816" cy="33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740F-E969-AF14-466C-47D980F1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7B3567-3C28-5A8D-CC21-E05555DA3B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532036-F0AC-63B2-7865-7D3B7EA2321D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一、文献阅读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401FB3AE-C410-975C-B622-F806C682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C39B18D6-2FF6-5906-C94C-134037E44E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E1A6C7E-B9AA-1CD3-01F4-5E66A3C85658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8FE55B-A97C-B4A1-1198-8DF738D8B583}"/>
              </a:ext>
            </a:extLst>
          </p:cNvPr>
          <p:cNvSpPr txBox="1"/>
          <p:nvPr/>
        </p:nvSpPr>
        <p:spPr>
          <a:xfrm>
            <a:off x="295765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边缘抛光相关阅读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930D70-F8E6-B988-1EC8-7134B74A4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21" y="1462709"/>
            <a:ext cx="8471157" cy="4253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AEDB2E-90D4-8426-B7FB-9C207D935402}"/>
              </a:ext>
            </a:extLst>
          </p:cNvPr>
          <p:cNvSpPr txBox="1"/>
          <p:nvPr/>
        </p:nvSpPr>
        <p:spPr>
          <a:xfrm>
            <a:off x="746377" y="6069466"/>
            <a:ext cx="8030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Kobayashi N , Wu Y , Nomura M ,et </a:t>
            </a:r>
            <a:r>
              <a:rPr lang="en-US" altLang="zh-CN" sz="1200" i="1" dirty="0" err="1"/>
              <a:t>al.Precision</a:t>
            </a:r>
            <a:r>
              <a:rPr lang="en-US" altLang="zh-CN" sz="1200" i="1" dirty="0"/>
              <a:t> treatment of silicon wafer edge utilizing ultrasonically assisted polishing technique[J].Journal of Materials Processing Technology, 2008, 201(1-3):531-535.DOI:10.1016/j.jmatprotec.2007.11.220.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152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54EE-3271-92D9-57C8-75557E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9602AF-902B-F84D-63C8-45967A63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D7AC72-3BDD-D40E-6E13-9DC9866CAA54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一、文献阅读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D182E557-FFD8-2B49-A31D-35F9D13F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052" y="330929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65BDBDA4-90D1-E1CB-C20D-72BC98D960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C20B7B-4465-911E-3FFB-E60E9B67A03E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A1F8BCF-6053-BF40-B85C-6243247F7254}"/>
              </a:ext>
            </a:extLst>
          </p:cNvPr>
          <p:cNvSpPr txBox="1"/>
          <p:nvPr/>
        </p:nvSpPr>
        <p:spPr>
          <a:xfrm>
            <a:off x="295765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边缘抛光相关阅读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790D2F-7CFB-C82B-32FA-2DE4F0809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431" y="2119796"/>
            <a:ext cx="3719029" cy="26184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136D52-938B-342B-517F-E637D5C82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541" y="2156998"/>
            <a:ext cx="4492365" cy="25440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4CB440-5A0E-E6EF-9E1C-B12FD91435C5}"/>
              </a:ext>
            </a:extLst>
          </p:cNvPr>
          <p:cNvSpPr txBox="1"/>
          <p:nvPr/>
        </p:nvSpPr>
        <p:spPr>
          <a:xfrm>
            <a:off x="746377" y="6069466"/>
            <a:ext cx="8030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i="1" dirty="0"/>
              <a:t>Kobayashi N , Wu Y , Nomura M ,et </a:t>
            </a:r>
            <a:r>
              <a:rPr lang="en-US" altLang="zh-CN" sz="1200" i="1" dirty="0" err="1"/>
              <a:t>al.Precision</a:t>
            </a:r>
            <a:r>
              <a:rPr lang="en-US" altLang="zh-CN" sz="1200" i="1" dirty="0"/>
              <a:t> treatment of silicon wafer edge utilizing ultrasonically assisted polishing technique[J].Journal of Materials Processing Technology, 2008, 201(1-3):531-535.DOI:10.1016/j.jmatprotec.2007.11.220.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6715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E6695-6786-C2DF-6F69-5B60509E8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D2BC55-C6A9-D0E5-A0B6-6CB008C59E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A5ED07-DC27-FAF3-71BD-59EF56FB60B8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一、文献阅读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1BC7FEE2-5548-2810-A6DC-11DA90D4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052" y="330929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C3BF7654-AD08-D2D2-F39D-7AE622C638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BA3635-ED97-B10A-F49E-D062DE45C2DF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C3E0DDD-EB45-92E0-25F4-8C97723E82A8}"/>
              </a:ext>
            </a:extLst>
          </p:cNvPr>
          <p:cNvSpPr txBox="1"/>
          <p:nvPr/>
        </p:nvSpPr>
        <p:spPr>
          <a:xfrm>
            <a:off x="295765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边缘抛光相关阅读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96E0CD-EF47-FCBA-44F8-E190C0278280}"/>
              </a:ext>
            </a:extLst>
          </p:cNvPr>
          <p:cNvSpPr txBox="1"/>
          <p:nvPr/>
        </p:nvSpPr>
        <p:spPr>
          <a:xfrm>
            <a:off x="924996" y="1633097"/>
            <a:ext cx="4575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传统普雷斯顿方程</a:t>
            </a:r>
            <a:r>
              <a:rPr lang="en-US" altLang="zh-CN" sz="1600" dirty="0">
                <a:effectLst/>
              </a:rPr>
              <a:t>MRR</a:t>
            </a:r>
            <a:r>
              <a:rPr lang="en-US" altLang="zh-CN" sz="1600" dirty="0"/>
              <a:t>=</a:t>
            </a:r>
            <a:r>
              <a:rPr lang="en-US" altLang="zh-CN" sz="1600" dirty="0" err="1">
                <a:effectLst/>
              </a:rPr>
              <a:t>Kp</a:t>
            </a:r>
            <a:r>
              <a:rPr lang="zh-CN" altLang="en-US" sz="1600" dirty="0"/>
              <a:t>​⋅</a:t>
            </a:r>
            <a:r>
              <a:rPr lang="en-US" altLang="zh-CN" sz="1600" dirty="0">
                <a:effectLst/>
              </a:rPr>
              <a:t>P0</a:t>
            </a:r>
            <a:r>
              <a:rPr lang="zh-CN" altLang="en-US" sz="1600" dirty="0"/>
              <a:t>​⋅</a:t>
            </a:r>
            <a:r>
              <a:rPr lang="en-US" altLang="zh-CN" sz="1600" dirty="0">
                <a:effectLst/>
              </a:rPr>
              <a:t>V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0F42F9-2460-D3F3-EEB5-632637097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40" y="2146583"/>
            <a:ext cx="7860207" cy="17986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D614D6-E3E1-23E9-7717-15B866A13444}"/>
              </a:ext>
            </a:extLst>
          </p:cNvPr>
          <p:cNvSpPr txBox="1"/>
          <p:nvPr/>
        </p:nvSpPr>
        <p:spPr>
          <a:xfrm>
            <a:off x="1046110" y="6283549"/>
            <a:ext cx="7395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苏建修.IC制造中硅片化学机械抛光材料去除机理研究[D].大连理工大学,2006.</a:t>
            </a:r>
          </a:p>
        </p:txBody>
      </p:sp>
    </p:spTree>
    <p:extLst>
      <p:ext uri="{BB962C8B-B14F-4D97-AF65-F5344CB8AC3E}">
        <p14:creationId xmlns:p14="http://schemas.microsoft.com/office/powerpoint/2010/main" val="35714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一、文献阅读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二、下一步计划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365F65-DBCD-47DB-9FF5-E6F9C2C6763B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4716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1153" y="23705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3752" y="97763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二、下一步计划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9525" y="618017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A17CC7-AB61-4A5D-A202-E72ADA72EB38}"/>
              </a:ext>
            </a:extLst>
          </p:cNvPr>
          <p:cNvSpPr txBox="1"/>
          <p:nvPr/>
        </p:nvSpPr>
        <p:spPr>
          <a:xfrm>
            <a:off x="234043" y="1459202"/>
            <a:ext cx="8844467" cy="107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00726" algn="ctr"/>
                <a:tab pos="4428173" algn="r"/>
              </a:tabLst>
            </a:pPr>
            <a:r>
              <a:rPr lang="zh-CN" altLang="en-US" sz="15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本周：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学习材料去除机理相关内容，对抛光过程进行定量分析计算。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00726" algn="ctr"/>
                <a:tab pos="4428173" algn="r"/>
              </a:tabLst>
            </a:pPr>
            <a:r>
              <a:rPr lang="zh-CN" altLang="en-US" sz="15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后续：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根据现有公式，学习后利用设备进行测试并进行回归计算，计算后将系数输入仿真系统，对抛光过程理论计算进行修正，并得到经验公式，得到数值解。</a:t>
            </a:r>
            <a:endParaRPr lang="zh-CN" altLang="zh-CN" sz="15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49134" y="95036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仿真平台构建</a:t>
            </a:r>
            <a:endParaRPr lang="zh-CN" altLang="en-US" b="1" dirty="0"/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1E552C0B-5FC4-437D-835A-3E8947F8C4AF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4E5720F6-01B6-4910-8EDD-BFCB235E52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F9A856-79F5-4568-ACDC-AD9F26798D19}"/>
              </a:ext>
            </a:extLst>
          </p:cNvPr>
          <p:cNvSpPr/>
          <p:nvPr/>
        </p:nvSpPr>
        <p:spPr>
          <a:xfrm>
            <a:off x="758669" y="2528753"/>
            <a:ext cx="6370976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敬请老师批评指正！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F207F5-9088-49B3-A9E0-242C5D1FE5EB}"/>
              </a:ext>
            </a:extLst>
          </p:cNvPr>
          <p:cNvGrpSpPr/>
          <p:nvPr/>
        </p:nvGrpSpPr>
        <p:grpSpPr>
          <a:xfrm>
            <a:off x="0" y="111189"/>
            <a:ext cx="2733932" cy="252826"/>
            <a:chOff x="251917" y="451558"/>
            <a:chExt cx="3645243" cy="337101"/>
          </a:xfrm>
        </p:grpSpPr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1B6E3021-3F8E-479D-B01D-BC1D39D2DD55}"/>
                </a:ext>
              </a:extLst>
            </p:cNvPr>
            <p:cNvSpPr txBox="1"/>
            <p:nvPr/>
          </p:nvSpPr>
          <p:spPr>
            <a:xfrm>
              <a:off x="691997" y="451558"/>
              <a:ext cx="3205163" cy="337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43" dirty="0">
                  <a:solidFill>
                    <a:srgbClr val="91919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TSINGHUA  UNIVERSITY</a:t>
              </a:r>
              <a:endParaRPr lang="zh-CN" altLang="en-US" sz="1043" dirty="0">
                <a:solidFill>
                  <a:srgbClr val="91919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9DFE53-6CEE-42F8-BB48-C65AFE0C85D6}"/>
                </a:ext>
              </a:extLst>
            </p:cNvPr>
            <p:cNvSpPr/>
            <p:nvPr/>
          </p:nvSpPr>
          <p:spPr>
            <a:xfrm>
              <a:off x="251917" y="749141"/>
              <a:ext cx="3137297" cy="833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536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6021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20153</TotalTime>
  <Words>282</Words>
  <Application>Microsoft Office PowerPoint</Application>
  <PresentationFormat>全屏显示(4:3)</PresentationFormat>
  <Paragraphs>40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华文楷体</vt:lpstr>
      <vt:lpstr>华文隶书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面向FPGA的高吞吐ECC设计实现</dc:title>
  <dc:creator>X Z</dc:creator>
  <cp:lastModifiedBy>Zilin Chen</cp:lastModifiedBy>
  <cp:revision>1551</cp:revision>
  <dcterms:created xsi:type="dcterms:W3CDTF">2021-12-08T07:59:57Z</dcterms:created>
  <dcterms:modified xsi:type="dcterms:W3CDTF">2025-06-30T09:10:16Z</dcterms:modified>
</cp:coreProperties>
</file>