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sldIdLst>
    <p:sldId id="309" r:id="rId2"/>
    <p:sldId id="261" r:id="rId3"/>
    <p:sldId id="259" r:id="rId4"/>
    <p:sldId id="262" r:id="rId5"/>
    <p:sldId id="263" r:id="rId6"/>
    <p:sldId id="264" r:id="rId7"/>
    <p:sldId id="265" r:id="rId8"/>
    <p:sldId id="266" r:id="rId9"/>
    <p:sldId id="314" r:id="rId10"/>
    <p:sldId id="321" r:id="rId11"/>
    <p:sldId id="315" r:id="rId12"/>
    <p:sldId id="316" r:id="rId13"/>
    <p:sldId id="317" r:id="rId14"/>
    <p:sldId id="319" r:id="rId15"/>
    <p:sldId id="310" r:id="rId16"/>
    <p:sldId id="271" r:id="rId17"/>
    <p:sldId id="272" r:id="rId18"/>
    <p:sldId id="273" r:id="rId19"/>
    <p:sldId id="274" r:id="rId20"/>
    <p:sldId id="275" r:id="rId21"/>
    <p:sldId id="276" r:id="rId22"/>
    <p:sldId id="311" r:id="rId23"/>
    <p:sldId id="277" r:id="rId24"/>
    <p:sldId id="278" r:id="rId25"/>
    <p:sldId id="280" r:id="rId26"/>
    <p:sldId id="285" r:id="rId27"/>
    <p:sldId id="286" r:id="rId28"/>
    <p:sldId id="287" r:id="rId29"/>
    <p:sldId id="283" r:id="rId30"/>
    <p:sldId id="288" r:id="rId31"/>
    <p:sldId id="289" r:id="rId32"/>
    <p:sldId id="312" r:id="rId33"/>
    <p:sldId id="290" r:id="rId34"/>
    <p:sldId id="291" r:id="rId35"/>
    <p:sldId id="297" r:id="rId36"/>
    <p:sldId id="292" r:id="rId37"/>
    <p:sldId id="313" r:id="rId38"/>
    <p:sldId id="299" r:id="rId39"/>
    <p:sldId id="300" r:id="rId40"/>
    <p:sldId id="301" r:id="rId41"/>
    <p:sldId id="302" r:id="rId42"/>
    <p:sldId id="303" r:id="rId43"/>
    <p:sldId id="304" r:id="rId44"/>
    <p:sldId id="306" r:id="rId45"/>
    <p:sldId id="307" r:id="rId46"/>
    <p:sldId id="308"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37F3DF-7B6D-4F22-852E-9BC4EEF1C4CB}">
          <p14:sldIdLst/>
        </p14:section>
        <p14:section name="Part C - Q1:" id="{3D27DF00-4EEA-4684-A479-3365954B378E}">
          <p14:sldIdLst>
            <p14:sldId id="309"/>
            <p14:sldId id="261"/>
            <p14:sldId id="259"/>
            <p14:sldId id="262"/>
            <p14:sldId id="263"/>
            <p14:sldId id="264"/>
            <p14:sldId id="265"/>
            <p14:sldId id="266"/>
            <p14:sldId id="314"/>
            <p14:sldId id="321"/>
            <p14:sldId id="315"/>
            <p14:sldId id="316"/>
            <p14:sldId id="317"/>
            <p14:sldId id="319"/>
          </p14:sldIdLst>
        </p14:section>
        <p14:section name="Part C - Q2:" id="{8AC2236D-2F77-4835-A38F-F5AF06D18C61}">
          <p14:sldIdLst>
            <p14:sldId id="310"/>
            <p14:sldId id="271"/>
            <p14:sldId id="272"/>
            <p14:sldId id="273"/>
            <p14:sldId id="274"/>
            <p14:sldId id="275"/>
            <p14:sldId id="276"/>
          </p14:sldIdLst>
        </p14:section>
        <p14:section name="Part C - Q3:" id="{961036B5-FA93-42F3-A370-F36487AB1D87}">
          <p14:sldIdLst>
            <p14:sldId id="311"/>
            <p14:sldId id="277"/>
            <p14:sldId id="278"/>
            <p14:sldId id="280"/>
            <p14:sldId id="285"/>
            <p14:sldId id="286"/>
            <p14:sldId id="287"/>
            <p14:sldId id="283"/>
            <p14:sldId id="288"/>
          </p14:sldIdLst>
        </p14:section>
        <p14:section name="Part C - Q4:" id="{AF0E45E9-3952-468C-B80A-AEFF2D7FFC21}">
          <p14:sldIdLst>
            <p14:sldId id="289"/>
            <p14:sldId id="312"/>
            <p14:sldId id="290"/>
            <p14:sldId id="291"/>
            <p14:sldId id="297"/>
            <p14:sldId id="292"/>
          </p14:sldIdLst>
        </p14:section>
        <p14:section name="Part C - Q5：" id="{2245F975-589D-43A2-9B00-68B751C4AD5B}">
          <p14:sldIdLst>
            <p14:sldId id="313"/>
            <p14:sldId id="299"/>
            <p14:sldId id="300"/>
            <p14:sldId id="301"/>
            <p14:sldId id="302"/>
            <p14:sldId id="303"/>
            <p14:sldId id="304"/>
            <p14:sldId id="306"/>
          </p14:sldIdLst>
        </p14:section>
        <p14:section name="Part C - Q6:" id="{67AE19EA-C57C-408F-8579-07522719769A}">
          <p14:sldIdLst>
            <p14:sldId id="307"/>
          </p14:sldIdLst>
        </p14:section>
        <p14:section name="Part C - Q7：" id="{69DB92F9-9329-4C0D-85E5-E2390985788A}">
          <p14:sldIdLst>
            <p14:sldId id="30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nn Lee" initials="LL" lastIdx="1" clrIdx="0">
    <p:extLst>
      <p:ext uri="{19B8F6BF-5375-455C-9EA6-DF929625EA0E}">
        <p15:presenceInfo xmlns:p15="http://schemas.microsoft.com/office/powerpoint/2012/main" userId="4850581e43783c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FF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80" autoAdjust="0"/>
    <p:restoredTop sz="94660"/>
  </p:normalViewPr>
  <p:slideViewPr>
    <p:cSldViewPr snapToGrid="0">
      <p:cViewPr varScale="1">
        <p:scale>
          <a:sx n="137" d="100"/>
          <a:sy n="137" d="100"/>
        </p:scale>
        <p:origin x="110"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107FE76B-B2DF-46FE-A00D-7D28A0CD397A}" type="datetimeFigureOut">
              <a:rPr lang="en-US" smtClean="0"/>
              <a:t>11/21/2019</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7712EC79-2C0A-4438-AF70-27589255865A}"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7182133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FE76B-B2DF-46FE-A00D-7D28A0CD397A}"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2EC79-2C0A-4438-AF70-27589255865A}" type="slidenum">
              <a:rPr lang="en-US" smtClean="0"/>
              <a:t>‹#›</a:t>
            </a:fld>
            <a:endParaRPr lang="en-US"/>
          </a:p>
        </p:txBody>
      </p:sp>
    </p:spTree>
    <p:extLst>
      <p:ext uri="{BB962C8B-B14F-4D97-AF65-F5344CB8AC3E}">
        <p14:creationId xmlns:p14="http://schemas.microsoft.com/office/powerpoint/2010/main" val="67239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107FE76B-B2DF-46FE-A00D-7D28A0CD397A}" type="datetimeFigureOut">
              <a:rPr lang="en-US" smtClean="0"/>
              <a:t>11/21/2019</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7712EC79-2C0A-4438-AF70-27589255865A}"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92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FE76B-B2DF-46FE-A00D-7D28A0CD397A}"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2EC79-2C0A-4438-AF70-27589255865A}" type="slidenum">
              <a:rPr lang="en-US" smtClean="0"/>
              <a:t>‹#›</a:t>
            </a:fld>
            <a:endParaRPr lang="en-US"/>
          </a:p>
        </p:txBody>
      </p:sp>
    </p:spTree>
    <p:extLst>
      <p:ext uri="{BB962C8B-B14F-4D97-AF65-F5344CB8AC3E}">
        <p14:creationId xmlns:p14="http://schemas.microsoft.com/office/powerpoint/2010/main" val="11207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107FE76B-B2DF-46FE-A00D-7D28A0CD397A}" type="datetimeFigureOut">
              <a:rPr lang="en-US" smtClean="0"/>
              <a:t>11/21/2019</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7712EC79-2C0A-4438-AF70-27589255865A}"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4629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7FE76B-B2DF-46FE-A00D-7D28A0CD397A}"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2EC79-2C0A-4438-AF70-27589255865A}" type="slidenum">
              <a:rPr lang="en-US" smtClean="0"/>
              <a:t>‹#›</a:t>
            </a:fld>
            <a:endParaRPr lang="en-US"/>
          </a:p>
        </p:txBody>
      </p:sp>
    </p:spTree>
    <p:extLst>
      <p:ext uri="{BB962C8B-B14F-4D97-AF65-F5344CB8AC3E}">
        <p14:creationId xmlns:p14="http://schemas.microsoft.com/office/powerpoint/2010/main" val="2237274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7FE76B-B2DF-46FE-A00D-7D28A0CD397A}" type="datetimeFigureOut">
              <a:rPr lang="en-US" smtClean="0"/>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12EC79-2C0A-4438-AF70-27589255865A}" type="slidenum">
              <a:rPr lang="en-US" smtClean="0"/>
              <a:t>‹#›</a:t>
            </a:fld>
            <a:endParaRPr lang="en-US"/>
          </a:p>
        </p:txBody>
      </p:sp>
    </p:spTree>
    <p:extLst>
      <p:ext uri="{BB962C8B-B14F-4D97-AF65-F5344CB8AC3E}">
        <p14:creationId xmlns:p14="http://schemas.microsoft.com/office/powerpoint/2010/main" val="1327178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FE76B-B2DF-46FE-A00D-7D28A0CD397A}" type="datetimeFigureOut">
              <a:rPr lang="en-US" smtClean="0"/>
              <a:t>11/21/2019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12EC79-2C0A-4438-AF70-27589255865A}" type="slidenum">
              <a:rPr lang="en-US" smtClean="0"/>
              <a:t>‹#›</a:t>
            </a:fld>
            <a:endParaRPr lang="en-US"/>
          </a:p>
        </p:txBody>
      </p:sp>
    </p:spTree>
    <p:extLst>
      <p:ext uri="{BB962C8B-B14F-4D97-AF65-F5344CB8AC3E}">
        <p14:creationId xmlns:p14="http://schemas.microsoft.com/office/powerpoint/2010/main" val="245274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107FE76B-B2DF-46FE-A00D-7D28A0CD397A}" type="datetimeFigureOut">
              <a:rPr lang="en-US" smtClean="0"/>
              <a:t>11/21/2019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12EC79-2C0A-4438-AF70-27589255865A}" type="slidenum">
              <a:rPr lang="en-US" smtClean="0"/>
              <a:t>‹#›</a:t>
            </a:fld>
            <a:endParaRPr lang="en-US"/>
          </a:p>
        </p:txBody>
      </p:sp>
    </p:spTree>
    <p:extLst>
      <p:ext uri="{BB962C8B-B14F-4D97-AF65-F5344CB8AC3E}">
        <p14:creationId xmlns:p14="http://schemas.microsoft.com/office/powerpoint/2010/main" val="1491761256"/>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107FE76B-B2DF-46FE-A00D-7D28A0CD397A}" type="datetimeFigureOut">
              <a:rPr lang="en-US" smtClean="0"/>
              <a:t>11/21/2019</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7712EC79-2C0A-4438-AF70-27589255865A}" type="slidenum">
              <a:rPr lang="en-US" smtClean="0"/>
              <a:t>‹#›</a:t>
            </a:fld>
            <a:endParaRPr lang="en-US"/>
          </a:p>
        </p:txBody>
      </p:sp>
    </p:spTree>
    <p:extLst>
      <p:ext uri="{BB962C8B-B14F-4D97-AF65-F5344CB8AC3E}">
        <p14:creationId xmlns:p14="http://schemas.microsoft.com/office/powerpoint/2010/main" val="216081013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107FE76B-B2DF-46FE-A00D-7D28A0CD397A}" type="datetimeFigureOut">
              <a:rPr lang="en-US" smtClean="0"/>
              <a:t>11/21/2019</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7712EC79-2C0A-4438-AF70-27589255865A}" type="slidenum">
              <a:rPr lang="en-US" smtClean="0"/>
              <a:t>‹#›</a:t>
            </a:fld>
            <a:endParaRPr lang="en-US"/>
          </a:p>
        </p:txBody>
      </p:sp>
    </p:spTree>
    <p:extLst>
      <p:ext uri="{BB962C8B-B14F-4D97-AF65-F5344CB8AC3E}">
        <p14:creationId xmlns:p14="http://schemas.microsoft.com/office/powerpoint/2010/main" val="5488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107FE76B-B2DF-46FE-A00D-7D28A0CD397A}" type="datetimeFigureOut">
              <a:rPr lang="en-US" smtClean="0"/>
              <a:t>11/21/2019</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7712EC79-2C0A-4438-AF70-27589255865A}"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697446"/>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baeldung.com/solid-principles" TargetMode="External"/><Relationship Id="rId2" Type="http://schemas.openxmlformats.org/officeDocument/2006/relationships/hyperlink" Target="https://hackernoon.com/solid-principles-simple-and-easy-explanation-f57d86c47a7f"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web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melsatar.blog/2012/03/15/software-development-life-cycle-models-and-methodologies/" TargetMode="External"/><Relationship Id="rId2" Type="http://schemas.openxmlformats.org/officeDocument/2006/relationships/hyperlink" Target="https://searchcio.techtarget.com/definition/Prototyping-Mode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point.com/uml/uml_standard_diagrams.htm" TargetMode="External"/><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hyperlink" Target="https://www.visual-paradigm.com/guide/uml-unified-modeling-language/behavior-vs-structural-diagram/" TargetMode="External"/><Relationship Id="rId4" Type="http://schemas.openxmlformats.org/officeDocument/2006/relationships/hyperlink" Target="https://www.smartdraw.com/uml-diagram/"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smartdraw.com/uml-diagram/" TargetMode="External"/><Relationship Id="rId2" Type="http://schemas.openxmlformats.org/officeDocument/2006/relationships/hyperlink" Target="https://www.tutorialspoint.com/uml/uml_standard_diagrams.htm" TargetMode="Externa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hyperlink" Target="https://www.visual-paradigm.com/guide/uml-unified-modeling-language/behavior-vs-structural-diagram/"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8.png"/><Relationship Id="rId2" Type="http://schemas.openxmlformats.org/officeDocument/2006/relationships/image" Target="../media/image23.jp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educba.com/what-is-mvc-design-pattern/"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64D8-1470-421A-BECE-D2810BBEDB92}"/>
              </a:ext>
            </a:extLst>
          </p:cNvPr>
          <p:cNvSpPr>
            <a:spLocks noGrp="1"/>
          </p:cNvSpPr>
          <p:nvPr>
            <p:ph type="title"/>
          </p:nvPr>
        </p:nvSpPr>
        <p:spPr>
          <a:xfrm>
            <a:off x="2933700" y="1830579"/>
            <a:ext cx="6451409" cy="1841715"/>
          </a:xfrm>
        </p:spPr>
        <p:txBody>
          <a:bodyPr>
            <a:normAutofit fontScale="90000"/>
          </a:bodyPr>
          <a:lstStyle/>
          <a:p>
            <a:r>
              <a:rPr lang="en-US" dirty="0"/>
              <a:t>Q1: Design Patterns, Algorithms and programming language Idioms.</a:t>
            </a:r>
          </a:p>
        </p:txBody>
      </p:sp>
      <p:sp>
        <p:nvSpPr>
          <p:cNvPr id="3" name="Text Placeholder 2">
            <a:extLst>
              <a:ext uri="{FF2B5EF4-FFF2-40B4-BE49-F238E27FC236}">
                <a16:creationId xmlns:a16="http://schemas.microsoft.com/office/drawing/2014/main" id="{A843AF07-4B02-47FB-8EC6-6C3B897DBF8F}"/>
              </a:ext>
            </a:extLst>
          </p:cNvPr>
          <p:cNvSpPr>
            <a:spLocks noGrp="1"/>
          </p:cNvSpPr>
          <p:nvPr>
            <p:ph type="body" idx="1"/>
          </p:nvPr>
        </p:nvSpPr>
        <p:spPr/>
        <p:txBody>
          <a:bodyPr/>
          <a:lstStyle/>
          <a:p>
            <a:pPr algn="l"/>
            <a:r>
              <a:rPr lang="en-US" dirty="0"/>
              <a:t>Theory One:  MVC Design Pattern</a:t>
            </a:r>
          </a:p>
          <a:p>
            <a:pPr algn="l"/>
            <a:r>
              <a:rPr lang="en-US" dirty="0"/>
              <a:t>Theory Two: SOLID Principles</a:t>
            </a:r>
          </a:p>
        </p:txBody>
      </p:sp>
    </p:spTree>
    <p:extLst>
      <p:ext uri="{BB962C8B-B14F-4D97-AF65-F5344CB8AC3E}">
        <p14:creationId xmlns:p14="http://schemas.microsoft.com/office/powerpoint/2010/main" val="3536476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5479B517-5342-401B-ADA6-E2C4158702F8}"/>
              </a:ext>
            </a:extLst>
          </p:cNvPr>
          <p:cNvSpPr txBox="1"/>
          <p:nvPr/>
        </p:nvSpPr>
        <p:spPr>
          <a:xfrm>
            <a:off x="2071254" y="1076355"/>
            <a:ext cx="8897565" cy="1560716"/>
          </a:xfrm>
          <a:prstGeom prst="rect">
            <a:avLst/>
          </a:prstGeom>
        </p:spPr>
        <p:txBody>
          <a:bodyPr vert="horz" lIns="91440" tIns="45720" rIns="91440" bIns="45720" rtlCol="0" anchor="t">
            <a:normAutofit/>
          </a:bodyPr>
          <a:lstStyle/>
          <a:p>
            <a:pPr defTabSz="914400">
              <a:lnSpc>
                <a:spcPct val="99000"/>
              </a:lnSpc>
              <a:spcBef>
                <a:spcPct val="0"/>
              </a:spcBef>
              <a:spcAft>
                <a:spcPts val="600"/>
              </a:spcAft>
            </a:pPr>
            <a:r>
              <a:rPr lang="en-US" sz="3600" dirty="0">
                <a:solidFill>
                  <a:schemeClr val="tx2">
                    <a:lumMod val="75000"/>
                    <a:lumOff val="25000"/>
                  </a:schemeClr>
                </a:solidFill>
                <a:latin typeface="+mj-lt"/>
                <a:ea typeface="+mj-ea"/>
                <a:cs typeface="+mj-cs"/>
              </a:rPr>
              <a:t>2.1  What is SOLID Principles</a:t>
            </a:r>
          </a:p>
        </p:txBody>
      </p:sp>
      <p:sp>
        <p:nvSpPr>
          <p:cNvPr id="30" name="TextBox 29">
            <a:extLst>
              <a:ext uri="{FF2B5EF4-FFF2-40B4-BE49-F238E27FC236}">
                <a16:creationId xmlns:a16="http://schemas.microsoft.com/office/drawing/2014/main" id="{BB65F35A-7899-4CEA-B5CE-63D4DF0A44A6}"/>
              </a:ext>
            </a:extLst>
          </p:cNvPr>
          <p:cNvSpPr txBox="1"/>
          <p:nvPr/>
        </p:nvSpPr>
        <p:spPr>
          <a:xfrm>
            <a:off x="381000" y="2015068"/>
            <a:ext cx="11315700" cy="4271432"/>
          </a:xfrm>
          <a:prstGeom prst="rect">
            <a:avLst/>
          </a:prstGeom>
        </p:spPr>
        <p:txBody>
          <a:bodyPr vert="horz" lIns="91440" tIns="45720" rIns="91440" bIns="45720" rtlCol="0">
            <a:normAutofit/>
          </a:bodyPr>
          <a:lstStyle/>
          <a:p>
            <a:pPr algn="just" defTabSz="914400">
              <a:lnSpc>
                <a:spcPct val="111000"/>
              </a:lnSpc>
              <a:spcBef>
                <a:spcPts val="930"/>
              </a:spcBef>
            </a:pPr>
            <a:r>
              <a:rPr lang="en-US" sz="1600" b="1" dirty="0">
                <a:solidFill>
                  <a:schemeClr val="tx2">
                    <a:lumMod val="75000"/>
                    <a:lumOff val="25000"/>
                  </a:schemeClr>
                </a:solidFill>
              </a:rPr>
              <a:t>L - </a:t>
            </a:r>
            <a:r>
              <a:rPr lang="en-US" sz="1600" dirty="0" err="1">
                <a:solidFill>
                  <a:schemeClr val="tx2">
                    <a:lumMod val="75000"/>
                    <a:lumOff val="25000"/>
                  </a:schemeClr>
                </a:solidFill>
              </a:rPr>
              <a:t>Liskov</a:t>
            </a:r>
            <a:r>
              <a:rPr lang="en-US" sz="1600" dirty="0">
                <a:solidFill>
                  <a:schemeClr val="tx2">
                    <a:lumMod val="75000"/>
                    <a:lumOff val="25000"/>
                  </a:schemeClr>
                </a:solidFill>
              </a:rPr>
              <a:t> Substitution Principle : Subclass/derived class should be substitutable for their base/parent class.</a:t>
            </a:r>
          </a:p>
          <a:p>
            <a:pPr algn="just" defTabSz="914400">
              <a:lnSpc>
                <a:spcPct val="111000"/>
              </a:lnSpc>
              <a:spcBef>
                <a:spcPts val="930"/>
              </a:spcBef>
            </a:pPr>
            <a:r>
              <a:rPr lang="en-US" sz="1600" dirty="0">
                <a:solidFill>
                  <a:schemeClr val="tx2">
                    <a:lumMod val="75000"/>
                    <a:lumOff val="25000"/>
                  </a:schemeClr>
                </a:solidFill>
              </a:rPr>
              <a:t>It states that any implementation of an abstraction (interface) should be substitutable in any place that the abstraction is accepted. Basically, it takes care that while coding using interfaces in our code, we not only have a contract of input that the interface receives but also the output returned by different Classes implementing that interface; they should be of the same type.</a:t>
            </a:r>
          </a:p>
          <a:p>
            <a:pPr algn="just" defTabSz="914400">
              <a:lnSpc>
                <a:spcPct val="111000"/>
              </a:lnSpc>
              <a:spcBef>
                <a:spcPts val="930"/>
              </a:spcBef>
            </a:pPr>
            <a:r>
              <a:rPr lang="en-US" sz="1600" b="1" dirty="0">
                <a:solidFill>
                  <a:schemeClr val="tx2">
                    <a:lumMod val="75000"/>
                    <a:lumOff val="25000"/>
                  </a:schemeClr>
                </a:solidFill>
              </a:rPr>
              <a:t>I</a:t>
            </a:r>
            <a:r>
              <a:rPr lang="en-US" sz="1600" dirty="0">
                <a:solidFill>
                  <a:schemeClr val="tx2">
                    <a:lumMod val="75000"/>
                    <a:lumOff val="25000"/>
                  </a:schemeClr>
                </a:solidFill>
              </a:rPr>
              <a:t> - Interface Segregation Principle : A Client should not be forced to implement an interface that it doesn’t use.</a:t>
            </a:r>
          </a:p>
          <a:p>
            <a:pPr algn="just" defTabSz="914400">
              <a:lnSpc>
                <a:spcPct val="111000"/>
              </a:lnSpc>
              <a:spcBef>
                <a:spcPts val="930"/>
              </a:spcBef>
            </a:pPr>
            <a:r>
              <a:rPr lang="en-US" sz="1600" dirty="0">
                <a:solidFill>
                  <a:schemeClr val="tx2">
                    <a:lumMod val="75000"/>
                    <a:lumOff val="25000"/>
                  </a:schemeClr>
                </a:solidFill>
              </a:rPr>
              <a:t>This rule means that we should break our interfaces in many smaller ones, so they better satisfy the exact needs of our clients.</a:t>
            </a:r>
          </a:p>
          <a:p>
            <a:pPr algn="just" defTabSz="914400">
              <a:lnSpc>
                <a:spcPct val="111000"/>
              </a:lnSpc>
              <a:spcBef>
                <a:spcPts val="930"/>
              </a:spcBef>
            </a:pPr>
            <a:r>
              <a:rPr lang="en-US" sz="1600" dirty="0">
                <a:solidFill>
                  <a:schemeClr val="tx2">
                    <a:lumMod val="75000"/>
                    <a:lumOff val="25000"/>
                  </a:schemeClr>
                </a:solidFill>
              </a:rPr>
              <a:t>Similar to the Single Responsibility Principle, the goal of the Interface Segregation Principle is to minimize the side consequences and repetition by dividing the software into multiple, independent parts.</a:t>
            </a:r>
          </a:p>
          <a:p>
            <a:pPr algn="just" defTabSz="914400">
              <a:lnSpc>
                <a:spcPct val="111000"/>
              </a:lnSpc>
              <a:spcBef>
                <a:spcPts val="930"/>
              </a:spcBef>
            </a:pPr>
            <a:r>
              <a:rPr lang="en-US" sz="1600" dirty="0">
                <a:solidFill>
                  <a:schemeClr val="tx2">
                    <a:lumMod val="75000"/>
                    <a:lumOff val="25000"/>
                  </a:schemeClr>
                </a:solidFill>
              </a:rPr>
              <a:t>D - Dependency Inversion Principle : High-level modules should not depend on low-level modules. Both should depend on abstractions. Abstractions should not depend on details. Details should depend on abstractions.</a:t>
            </a:r>
          </a:p>
          <a:p>
            <a:pPr algn="just" defTabSz="914400">
              <a:lnSpc>
                <a:spcPct val="111000"/>
              </a:lnSpc>
              <a:spcBef>
                <a:spcPts val="930"/>
              </a:spcBef>
            </a:pPr>
            <a:r>
              <a:rPr lang="en-US" sz="1600" dirty="0">
                <a:solidFill>
                  <a:schemeClr val="tx2">
                    <a:lumMod val="75000"/>
                    <a:lumOff val="25000"/>
                  </a:schemeClr>
                </a:solidFill>
              </a:rPr>
              <a:t>By applying the Dependency Inversion the modules can be easily changed by other modules just changing the dependency module and High-level module will not be affected by any changes to the Low-level module.</a:t>
            </a:r>
          </a:p>
        </p:txBody>
      </p:sp>
      <p:sp>
        <p:nvSpPr>
          <p:cNvPr id="8" name="Rectangle 7">
            <a:extLst>
              <a:ext uri="{FF2B5EF4-FFF2-40B4-BE49-F238E27FC236}">
                <a16:creationId xmlns:a16="http://schemas.microsoft.com/office/drawing/2014/main" id="{449A59FE-4099-4894-861D-68E792846078}"/>
              </a:ext>
            </a:extLst>
          </p:cNvPr>
          <p:cNvSpPr/>
          <p:nvPr/>
        </p:nvSpPr>
        <p:spPr>
          <a:xfrm>
            <a:off x="0" y="0"/>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Two: SOLID Principles </a:t>
            </a:r>
          </a:p>
        </p:txBody>
      </p:sp>
    </p:spTree>
    <p:extLst>
      <p:ext uri="{BB962C8B-B14F-4D97-AF65-F5344CB8AC3E}">
        <p14:creationId xmlns:p14="http://schemas.microsoft.com/office/powerpoint/2010/main" val="420152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1854330" y="1117600"/>
            <a:ext cx="8727431" cy="1320800"/>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2.2  W</a:t>
            </a:r>
            <a:r>
              <a:rPr lang="en-US" altLang="zh-CN"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hy </a:t>
            </a: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MVC </a:t>
            </a:r>
            <a:r>
              <a:rPr lang="en-US" altLang="zh-CN"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is a </a:t>
            </a: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widely accepted theory </a:t>
            </a:r>
            <a:r>
              <a:rPr lang="zh-CN" alt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a:t>
            </a:r>
            <a:endPar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endParaRPr>
          </a:p>
        </p:txBody>
      </p:sp>
      <p:sp>
        <p:nvSpPr>
          <p:cNvPr id="4" name="Rectangle 3">
            <a:extLst>
              <a:ext uri="{FF2B5EF4-FFF2-40B4-BE49-F238E27FC236}">
                <a16:creationId xmlns:a16="http://schemas.microsoft.com/office/drawing/2014/main" id="{66E561DF-04A5-493C-BBCC-D5DE26A8E1DD}"/>
              </a:ext>
            </a:extLst>
          </p:cNvPr>
          <p:cNvSpPr/>
          <p:nvPr/>
        </p:nvSpPr>
        <p:spPr>
          <a:xfrm>
            <a:off x="1519450" y="2438400"/>
            <a:ext cx="9939738" cy="3429260"/>
          </a:xfrm>
          <a:prstGeom prst="rect">
            <a:avLst/>
          </a:prstGeom>
        </p:spPr>
        <p:txBody>
          <a:bodyPr vert="horz" lIns="91440" tIns="45720" rIns="91440" bIns="45720" rtlCol="0">
            <a:noAutofit/>
          </a:bodyPr>
          <a:lstStyle/>
          <a:p>
            <a:pPr>
              <a:lnSpc>
                <a:spcPct val="90000"/>
              </a:lnSpc>
              <a:spcBef>
                <a:spcPts val="1000"/>
              </a:spcBef>
              <a:buClr>
                <a:schemeClr val="accent1"/>
              </a:buClr>
              <a:buSzPct val="80000"/>
            </a:pPr>
            <a:endParaRPr 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a:lnSpc>
                <a:spcPct val="90000"/>
              </a:lnSpc>
              <a:spcBef>
                <a:spcPts val="1000"/>
              </a:spcBef>
              <a:buClr>
                <a:schemeClr val="accent1"/>
              </a:buClr>
              <a:buSzPct val="80000"/>
            </a:pPr>
            <a:r>
              <a:rPr lang="en-US" sz="1600" dirty="0">
                <a:solidFill>
                  <a:schemeClr val="accent2">
                    <a:lumMod val="50000"/>
                  </a:schemeClr>
                </a:solidFill>
                <a:latin typeface="Times New Roman" panose="02020603050405020304" pitchFamily="18" charset="0"/>
                <a:cs typeface="Times New Roman" panose="02020603050405020304" pitchFamily="18" charset="0"/>
              </a:rPr>
              <a:t>Ref : </a:t>
            </a:r>
            <a:r>
              <a:rPr lang="en-US" sz="1600" dirty="0">
                <a:solidFill>
                  <a:schemeClr val="accent2">
                    <a:lumMod val="50000"/>
                  </a:schemeClr>
                </a:solidFill>
                <a:latin typeface="Times New Roman" panose="02020603050405020304" pitchFamily="18" charset="0"/>
                <a:cs typeface="Times New Roman" panose="02020603050405020304" pitchFamily="18" charset="0"/>
                <a:hlinkClick r:id="rId2"/>
              </a:rPr>
              <a:t>https://hackernoon.com/solid-principles-simple-and-easy-explanation-f57d86c47a7f</a:t>
            </a:r>
            <a:endParaRPr lang="en-US" sz="1600" dirty="0">
              <a:solidFill>
                <a:schemeClr val="accent2">
                  <a:lumMod val="50000"/>
                </a:schemeClr>
              </a:solidFill>
              <a:latin typeface="Times New Roman" panose="02020603050405020304" pitchFamily="18" charset="0"/>
              <a:cs typeface="Times New Roman" panose="02020603050405020304" pitchFamily="18" charset="0"/>
            </a:endParaRPr>
          </a:p>
          <a:p>
            <a:pPr>
              <a:lnSpc>
                <a:spcPct val="90000"/>
              </a:lnSpc>
              <a:spcBef>
                <a:spcPts val="1000"/>
              </a:spcBef>
              <a:buClr>
                <a:schemeClr val="accent1"/>
              </a:buClr>
              <a:buSzPct val="80000"/>
            </a:pPr>
            <a:r>
              <a:rPr lang="en-US" sz="1600" dirty="0">
                <a:solidFill>
                  <a:schemeClr val="accent2">
                    <a:lumMod val="50000"/>
                  </a:schemeClr>
                </a:solidFill>
                <a:latin typeface="Times New Roman" panose="02020603050405020304" pitchFamily="18" charset="0"/>
                <a:cs typeface="Times New Roman" panose="02020603050405020304" pitchFamily="18" charset="0"/>
                <a:hlinkClick r:id="rId3"/>
              </a:rPr>
              <a:t>https://www.baeldung.com/solid-principles</a:t>
            </a:r>
            <a:endParaRPr lang="en-US" sz="1600" dirty="0">
              <a:solidFill>
                <a:schemeClr val="accent2">
                  <a:lumMod val="50000"/>
                </a:schemeClr>
              </a:solidFill>
              <a:latin typeface="Times New Roman" panose="02020603050405020304" pitchFamily="18" charset="0"/>
              <a:cs typeface="Times New Roman" panose="02020603050405020304" pitchFamily="18" charset="0"/>
            </a:endParaRPr>
          </a:p>
          <a:p>
            <a:pPr>
              <a:lnSpc>
                <a:spcPct val="90000"/>
              </a:lnSpc>
              <a:spcBef>
                <a:spcPts val="1000"/>
              </a:spcBef>
              <a:buClr>
                <a:schemeClr val="accent1"/>
              </a:buClr>
              <a:buSzPct val="80000"/>
            </a:pPr>
            <a:endParaRPr lang="en-US" sz="1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C53550F-1C93-426D-BC0A-3E980211EC5A}"/>
              </a:ext>
            </a:extLst>
          </p:cNvPr>
          <p:cNvSpPr/>
          <p:nvPr/>
        </p:nvSpPr>
        <p:spPr>
          <a:xfrm>
            <a:off x="0" y="0"/>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Two: SOLID Principles </a:t>
            </a:r>
          </a:p>
        </p:txBody>
      </p:sp>
    </p:spTree>
    <p:extLst>
      <p:ext uri="{BB962C8B-B14F-4D97-AF65-F5344CB8AC3E}">
        <p14:creationId xmlns:p14="http://schemas.microsoft.com/office/powerpoint/2010/main" val="1298228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2174678" y="1025632"/>
            <a:ext cx="8596668" cy="807393"/>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2.3  What I Have Done ?</a:t>
            </a:r>
            <a:endParaRPr lang="en-US" sz="3600" b="1" dirty="0">
              <a:solidFill>
                <a:schemeClr val="tx2">
                  <a:lumMod val="75000"/>
                  <a:lumOff val="25000"/>
                </a:schemeClr>
              </a:solidFill>
              <a:latin typeface="Times New Roman" panose="02020603050405020304" pitchFamily="18" charset="0"/>
              <a:ea typeface="+mj-ea"/>
              <a:cs typeface="Times New Roman" panose="02020603050405020304" pitchFamily="18" charset="0"/>
            </a:endParaRPr>
          </a:p>
        </p:txBody>
      </p:sp>
      <p:sp>
        <p:nvSpPr>
          <p:cNvPr id="28" name="Rectangle 27">
            <a:extLst>
              <a:ext uri="{FF2B5EF4-FFF2-40B4-BE49-F238E27FC236}">
                <a16:creationId xmlns:a16="http://schemas.microsoft.com/office/drawing/2014/main" id="{2A108169-57FD-4E83-8B69-CC1A9DC6305E}"/>
              </a:ext>
            </a:extLst>
          </p:cNvPr>
          <p:cNvSpPr/>
          <p:nvPr/>
        </p:nvSpPr>
        <p:spPr>
          <a:xfrm>
            <a:off x="770467" y="2030966"/>
            <a:ext cx="10608734" cy="4065034"/>
          </a:xfrm>
          <a:prstGeom prst="rect">
            <a:avLst/>
          </a:prstGeom>
        </p:spPr>
        <p:txBody>
          <a:bodyPr vert="horz" lIns="91440" tIns="45720" rIns="91440" bIns="45720" rtlCol="0">
            <a:normAutofit fontScale="92500" lnSpcReduction="20000"/>
          </a:bodyPr>
          <a:lstStyle/>
          <a:p>
            <a:pPr algn="just">
              <a:lnSpc>
                <a:spcPct val="150000"/>
              </a:lnSpc>
              <a:spcBef>
                <a:spcPts val="600"/>
              </a:spcBef>
              <a:buClr>
                <a:schemeClr val="accent1"/>
              </a:buClr>
              <a:buSzPct val="8000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In my project, my code follow the </a:t>
            </a:r>
            <a:r>
              <a:rPr lang="en-US" sz="1600" dirty="0">
                <a:solidFill>
                  <a:schemeClr val="tx2">
                    <a:lumMod val="75000"/>
                    <a:lumOff val="25000"/>
                  </a:schemeClr>
                </a:solidFill>
              </a:rPr>
              <a:t>Single Responsibility Principle. There. Class “Controller” is used to control the whole game. Class “</a:t>
            </a:r>
            <a:r>
              <a:rPr lang="en-US" sz="1600" dirty="0" err="1">
                <a:solidFill>
                  <a:schemeClr val="tx2">
                    <a:lumMod val="75000"/>
                    <a:lumOff val="25000"/>
                  </a:schemeClr>
                </a:solidFill>
              </a:rPr>
              <a:t>SudokuGame</a:t>
            </a:r>
            <a:r>
              <a:rPr lang="en-US" sz="1600" dirty="0">
                <a:solidFill>
                  <a:schemeClr val="tx2">
                    <a:lumMod val="75000"/>
                    <a:lumOff val="25000"/>
                  </a:schemeClr>
                </a:solidFill>
              </a:rPr>
              <a:t>” is used to store the main logic of the game. Class “ </a:t>
            </a:r>
            <a:r>
              <a:rPr lang="en-US" sz="1600" dirty="0" err="1">
                <a:solidFill>
                  <a:schemeClr val="tx2">
                    <a:lumMod val="75000"/>
                    <a:lumOff val="25000"/>
                  </a:schemeClr>
                </a:solidFill>
              </a:rPr>
              <a:t>FormMain</a:t>
            </a:r>
            <a:r>
              <a:rPr lang="en-US" sz="1600" dirty="0">
                <a:solidFill>
                  <a:schemeClr val="tx2">
                    <a:lumMod val="75000"/>
                    <a:lumOff val="25000"/>
                  </a:schemeClr>
                </a:solidFill>
              </a:rPr>
              <a:t>” is used to display the game.</a:t>
            </a:r>
          </a:p>
          <a:p>
            <a:pPr algn="just">
              <a:lnSpc>
                <a:spcPct val="150000"/>
              </a:lnSpc>
              <a:spcBef>
                <a:spcPts val="600"/>
              </a:spcBef>
              <a:buClr>
                <a:schemeClr val="accent1"/>
              </a:buClr>
              <a:buSzPct val="80000"/>
            </a:pPr>
            <a:r>
              <a:rPr lang="en-US" sz="1600" dirty="0">
                <a:solidFill>
                  <a:schemeClr val="tx2">
                    <a:lumMod val="75000"/>
                    <a:lumOff val="25000"/>
                  </a:schemeClr>
                </a:solidFill>
              </a:rPr>
              <a:t>We also follow the Interface Segregation Principle. This game have 5 separate Interface.</a:t>
            </a:r>
          </a:p>
          <a:p>
            <a:pPr marL="285750" indent="-285750" algn="just">
              <a:lnSpc>
                <a:spcPct val="150000"/>
              </a:lnSpc>
              <a:spcBef>
                <a:spcPts val="600"/>
              </a:spcBef>
              <a:buClr>
                <a:schemeClr val="accent1"/>
              </a:buClr>
              <a:buSzPct val="80000"/>
              <a:buFont typeface="Courier New" panose="02070309020205020404" pitchFamily="49" charset="0"/>
              <a:buChar char="o"/>
            </a:pPr>
            <a:r>
              <a:rPr lang="en-US" sz="1600" dirty="0" err="1">
                <a:solidFill>
                  <a:schemeClr val="tx2">
                    <a:lumMod val="75000"/>
                    <a:lumOff val="25000"/>
                  </a:schemeClr>
                </a:solidFill>
              </a:rPr>
              <a:t>IGame</a:t>
            </a:r>
            <a:r>
              <a:rPr lang="en-US" sz="1600" dirty="0">
                <a:solidFill>
                  <a:schemeClr val="tx2">
                    <a:lumMod val="75000"/>
                    <a:lumOff val="25000"/>
                  </a:schemeClr>
                </a:solidFill>
              </a:rPr>
              <a:t> for initialization purposes</a:t>
            </a:r>
          </a:p>
          <a:p>
            <a:pPr marL="285750" indent="-285750" algn="just">
              <a:lnSpc>
                <a:spcPct val="150000"/>
              </a:lnSpc>
              <a:spcBef>
                <a:spcPts val="600"/>
              </a:spcBef>
              <a:buClr>
                <a:schemeClr val="accent1"/>
              </a:buClr>
              <a:buSzPct val="80000"/>
              <a:buFont typeface="Courier New" panose="02070309020205020404" pitchFamily="49" charset="0"/>
              <a:buChar char="o"/>
            </a:pPr>
            <a:r>
              <a:rPr lang="en-US" sz="1600" dirty="0" err="1">
                <a:solidFill>
                  <a:schemeClr val="tx2">
                    <a:lumMod val="75000"/>
                    <a:lumOff val="25000"/>
                  </a:schemeClr>
                </a:solidFill>
              </a:rPr>
              <a:t>IGet</a:t>
            </a:r>
            <a:r>
              <a:rPr lang="en-US" sz="1600" dirty="0">
                <a:solidFill>
                  <a:schemeClr val="tx2">
                    <a:lumMod val="75000"/>
                    <a:lumOff val="25000"/>
                  </a:schemeClr>
                </a:solidFill>
              </a:rPr>
              <a:t> </a:t>
            </a:r>
            <a:r>
              <a:rPr lang="en-US" sz="1600" dirty="0" err="1">
                <a:solidFill>
                  <a:schemeClr val="tx2">
                    <a:lumMod val="75000"/>
                    <a:lumOff val="25000"/>
                  </a:schemeClr>
                </a:solidFill>
              </a:rPr>
              <a:t>whare</a:t>
            </a:r>
            <a:r>
              <a:rPr lang="en-US" sz="1600" dirty="0">
                <a:solidFill>
                  <a:schemeClr val="tx2">
                    <a:lumMod val="75000"/>
                    <a:lumOff val="25000"/>
                  </a:schemeClr>
                </a:solidFill>
              </a:rPr>
              <a:t> three main classic retrieves a cell value from a game board in various ways</a:t>
            </a:r>
          </a:p>
          <a:p>
            <a:pPr marL="285750" indent="-285750" algn="just">
              <a:lnSpc>
                <a:spcPct val="150000"/>
              </a:lnSpc>
              <a:spcBef>
                <a:spcPts val="600"/>
              </a:spcBef>
              <a:buClr>
                <a:schemeClr val="accent1"/>
              </a:buClr>
              <a:buSzPct val="80000"/>
              <a:buFont typeface="Courier New" panose="02070309020205020404" pitchFamily="49" charset="0"/>
              <a:buChar char="o"/>
            </a:pPr>
            <a:r>
              <a:rPr lang="en-US" sz="1600" dirty="0" err="1">
                <a:solidFill>
                  <a:schemeClr val="tx2">
                    <a:lumMod val="75000"/>
                    <a:lumOff val="25000"/>
                  </a:schemeClr>
                </a:solidFill>
              </a:rPr>
              <a:t>ISet</a:t>
            </a:r>
            <a:r>
              <a:rPr lang="en-US" sz="1600" dirty="0">
                <a:solidFill>
                  <a:schemeClr val="tx2">
                    <a:lumMod val="75000"/>
                    <a:lumOff val="25000"/>
                  </a:schemeClr>
                </a:solidFill>
              </a:rPr>
              <a:t> which sets a cell value into a game board in various ways</a:t>
            </a:r>
          </a:p>
          <a:p>
            <a:pPr marL="285750" indent="-285750" algn="just">
              <a:lnSpc>
                <a:spcPct val="150000"/>
              </a:lnSpc>
              <a:spcBef>
                <a:spcPts val="600"/>
              </a:spcBef>
              <a:buClr>
                <a:schemeClr val="accent1"/>
              </a:buClr>
              <a:buSzPct val="80000"/>
              <a:buFont typeface="Courier New" panose="02070309020205020404" pitchFamily="49" charset="0"/>
              <a:buChar char="o"/>
            </a:pPr>
            <a:r>
              <a:rPr lang="en-US" sz="1600" dirty="0" err="1">
                <a:solidFill>
                  <a:schemeClr val="tx2">
                    <a:lumMod val="75000"/>
                    <a:lumOff val="25000"/>
                  </a:schemeClr>
                </a:solidFill>
              </a:rPr>
              <a:t>ISerialize</a:t>
            </a:r>
            <a:r>
              <a:rPr lang="en-US" sz="1600" dirty="0">
                <a:solidFill>
                  <a:schemeClr val="tx2">
                    <a:lumMod val="75000"/>
                    <a:lumOff val="25000"/>
                  </a:schemeClr>
                </a:solidFill>
              </a:rPr>
              <a:t> which reads/writes values for a whole game board and implies knowledge of the way the data is stored, wither in CSV or in an appropriate class.</a:t>
            </a:r>
          </a:p>
          <a:p>
            <a:pPr marL="285750" indent="-285750" algn="just">
              <a:lnSpc>
                <a:spcPct val="150000"/>
              </a:lnSpc>
              <a:spcBef>
                <a:spcPts val="600"/>
              </a:spcBef>
              <a:buClr>
                <a:schemeClr val="accent1"/>
              </a:buClr>
              <a:buSzPct val="80000"/>
              <a:buFont typeface="Courier New" panose="02070309020205020404" pitchFamily="49" charset="0"/>
              <a:buChar char="o"/>
            </a:pPr>
            <a:r>
              <a:rPr lang="en-US" sz="1600" dirty="0" err="1">
                <a:solidFill>
                  <a:schemeClr val="tx2">
                    <a:lumMod val="75000"/>
                    <a:lumOff val="25000"/>
                  </a:schemeClr>
                </a:solidFill>
              </a:rPr>
              <a:t>IView</a:t>
            </a:r>
            <a:r>
              <a:rPr lang="en-US" sz="1600" dirty="0">
                <a:solidFill>
                  <a:schemeClr val="tx2">
                    <a:lumMod val="75000"/>
                    <a:lumOff val="25000"/>
                  </a:schemeClr>
                </a:solidFill>
              </a:rPr>
              <a:t> for the whole game display.</a:t>
            </a:r>
          </a:p>
          <a:p>
            <a:pPr algn="just">
              <a:lnSpc>
                <a:spcPct val="150000"/>
              </a:lnSpc>
              <a:spcBef>
                <a:spcPts val="600"/>
              </a:spcBef>
              <a:buClr>
                <a:schemeClr val="accent1"/>
              </a:buClr>
              <a:buSzPct val="80000"/>
            </a:pPr>
            <a:endParaRPr lang="en-US" sz="1600" dirty="0">
              <a:solidFill>
                <a:schemeClr val="tx2">
                  <a:lumMod val="75000"/>
                  <a:lumOff val="25000"/>
                </a:schemeClr>
              </a:solidFill>
            </a:endParaRPr>
          </a:p>
          <a:p>
            <a:pPr algn="just">
              <a:lnSpc>
                <a:spcPct val="150000"/>
              </a:lnSpc>
              <a:spcBef>
                <a:spcPts val="600"/>
              </a:spcBef>
              <a:buClr>
                <a:schemeClr val="accent1"/>
              </a:buClr>
              <a:buSzPct val="8000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p>
          <a:p>
            <a:pPr>
              <a:lnSpc>
                <a:spcPct val="150000"/>
              </a:lnSpc>
              <a:spcBef>
                <a:spcPts val="600"/>
              </a:spcBef>
              <a:buSzPct val="100000"/>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a:lnSpc>
                <a:spcPct val="150000"/>
              </a:lnSpc>
              <a:spcBef>
                <a:spcPts val="1000"/>
              </a:spcBef>
              <a:buSzPct val="100000"/>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0CAC1A5-401D-4084-9C3C-35F0B74B27B8}"/>
              </a:ext>
            </a:extLst>
          </p:cNvPr>
          <p:cNvSpPr/>
          <p:nvPr/>
        </p:nvSpPr>
        <p:spPr>
          <a:xfrm>
            <a:off x="0" y="0"/>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Two: SOLID Principles </a:t>
            </a:r>
          </a:p>
        </p:txBody>
      </p:sp>
    </p:spTree>
    <p:extLst>
      <p:ext uri="{BB962C8B-B14F-4D97-AF65-F5344CB8AC3E}">
        <p14:creationId xmlns:p14="http://schemas.microsoft.com/office/powerpoint/2010/main" val="3746273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1633144" y="732454"/>
            <a:ext cx="8596668" cy="807393"/>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2.4  Code Example</a:t>
            </a:r>
            <a:endParaRPr lang="en-US" sz="3600" b="1" dirty="0">
              <a:solidFill>
                <a:schemeClr val="tx2">
                  <a:lumMod val="75000"/>
                  <a:lumOff val="25000"/>
                </a:schemeClr>
              </a:solidFill>
              <a:latin typeface="Times New Roman" panose="02020603050405020304" pitchFamily="18" charset="0"/>
              <a:ea typeface="+mj-ea"/>
              <a:cs typeface="Times New Roman" panose="02020603050405020304" pitchFamily="18" charset="0"/>
            </a:endParaRPr>
          </a:p>
        </p:txBody>
      </p:sp>
      <p:sp>
        <p:nvSpPr>
          <p:cNvPr id="21" name="Rectangle 20">
            <a:extLst>
              <a:ext uri="{FF2B5EF4-FFF2-40B4-BE49-F238E27FC236}">
                <a16:creationId xmlns:a16="http://schemas.microsoft.com/office/drawing/2014/main" id="{F8D636A1-628F-461A-8ADC-8D9E8ADAC8DC}"/>
              </a:ext>
            </a:extLst>
          </p:cNvPr>
          <p:cNvSpPr/>
          <p:nvPr/>
        </p:nvSpPr>
        <p:spPr>
          <a:xfrm>
            <a:off x="0" y="0"/>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Two: SOLID Principles </a:t>
            </a:r>
          </a:p>
        </p:txBody>
      </p:sp>
      <p:pic>
        <p:nvPicPr>
          <p:cNvPr id="4" name="Picture 3">
            <a:extLst>
              <a:ext uri="{FF2B5EF4-FFF2-40B4-BE49-F238E27FC236}">
                <a16:creationId xmlns:a16="http://schemas.microsoft.com/office/drawing/2014/main" id="{B0691211-C70F-4902-857B-7BF44E0E47FC}"/>
              </a:ext>
            </a:extLst>
          </p:cNvPr>
          <p:cNvPicPr>
            <a:picLocks noChangeAspect="1"/>
          </p:cNvPicPr>
          <p:nvPr/>
        </p:nvPicPr>
        <p:blipFill>
          <a:blip r:embed="rId2"/>
          <a:stretch>
            <a:fillRect/>
          </a:stretch>
        </p:blipFill>
        <p:spPr>
          <a:xfrm>
            <a:off x="428625" y="2516645"/>
            <a:ext cx="5139451" cy="898553"/>
          </a:xfrm>
          <a:prstGeom prst="rect">
            <a:avLst/>
          </a:prstGeom>
          <a:ln>
            <a:solidFill>
              <a:srgbClr val="FF0000"/>
            </a:solidFill>
          </a:ln>
        </p:spPr>
      </p:pic>
      <p:pic>
        <p:nvPicPr>
          <p:cNvPr id="9" name="Picture 8">
            <a:extLst>
              <a:ext uri="{FF2B5EF4-FFF2-40B4-BE49-F238E27FC236}">
                <a16:creationId xmlns:a16="http://schemas.microsoft.com/office/drawing/2014/main" id="{F80DB155-60BB-4858-A449-47F2D210AF8F}"/>
              </a:ext>
            </a:extLst>
          </p:cNvPr>
          <p:cNvPicPr>
            <a:picLocks noChangeAspect="1"/>
          </p:cNvPicPr>
          <p:nvPr/>
        </p:nvPicPr>
        <p:blipFill>
          <a:blip r:embed="rId3"/>
          <a:stretch>
            <a:fillRect/>
          </a:stretch>
        </p:blipFill>
        <p:spPr>
          <a:xfrm>
            <a:off x="381000" y="3697730"/>
            <a:ext cx="5139451" cy="860754"/>
          </a:xfrm>
          <a:prstGeom prst="rect">
            <a:avLst/>
          </a:prstGeom>
          <a:ln>
            <a:solidFill>
              <a:srgbClr val="FF0000"/>
            </a:solidFill>
          </a:ln>
        </p:spPr>
      </p:pic>
      <p:pic>
        <p:nvPicPr>
          <p:cNvPr id="10" name="Picture 9">
            <a:extLst>
              <a:ext uri="{FF2B5EF4-FFF2-40B4-BE49-F238E27FC236}">
                <a16:creationId xmlns:a16="http://schemas.microsoft.com/office/drawing/2014/main" id="{68A5F75F-618D-45C0-980F-B6814E08E97C}"/>
              </a:ext>
            </a:extLst>
          </p:cNvPr>
          <p:cNvPicPr>
            <a:picLocks noChangeAspect="1"/>
          </p:cNvPicPr>
          <p:nvPr/>
        </p:nvPicPr>
        <p:blipFill>
          <a:blip r:embed="rId4"/>
          <a:stretch>
            <a:fillRect/>
          </a:stretch>
        </p:blipFill>
        <p:spPr>
          <a:xfrm>
            <a:off x="428625" y="5123547"/>
            <a:ext cx="5139451" cy="779886"/>
          </a:xfrm>
          <a:prstGeom prst="rect">
            <a:avLst/>
          </a:prstGeom>
          <a:ln>
            <a:solidFill>
              <a:srgbClr val="FF0000"/>
            </a:solidFill>
          </a:ln>
        </p:spPr>
      </p:pic>
      <p:sp>
        <p:nvSpPr>
          <p:cNvPr id="11" name="Rectangle 10">
            <a:extLst>
              <a:ext uri="{FF2B5EF4-FFF2-40B4-BE49-F238E27FC236}">
                <a16:creationId xmlns:a16="http://schemas.microsoft.com/office/drawing/2014/main" id="{CD2474C5-E901-4030-8868-67BDDB27671B}"/>
              </a:ext>
            </a:extLst>
          </p:cNvPr>
          <p:cNvSpPr/>
          <p:nvPr/>
        </p:nvSpPr>
        <p:spPr>
          <a:xfrm>
            <a:off x="381000" y="1919919"/>
            <a:ext cx="1813317" cy="369332"/>
          </a:xfrm>
          <a:prstGeom prst="rect">
            <a:avLst/>
          </a:prstGeom>
          <a:solidFill>
            <a:schemeClr val="accent1">
              <a:lumMod val="75000"/>
            </a:schemeClr>
          </a:solidFill>
        </p:spPr>
        <p:txBody>
          <a:bodyPr wrap="none">
            <a:spAutoFit/>
          </a:bodyPr>
          <a:lstStyle/>
          <a:p>
            <a:r>
              <a:rPr lang="en-US" dirty="0">
                <a:solidFill>
                  <a:schemeClr val="bg2"/>
                </a:solidFill>
              </a:rPr>
              <a:t>Three main class:</a:t>
            </a:r>
          </a:p>
        </p:txBody>
      </p:sp>
      <p:sp>
        <p:nvSpPr>
          <p:cNvPr id="26" name="Rectangle 25">
            <a:extLst>
              <a:ext uri="{FF2B5EF4-FFF2-40B4-BE49-F238E27FC236}">
                <a16:creationId xmlns:a16="http://schemas.microsoft.com/office/drawing/2014/main" id="{760ABC88-CE86-4152-ADC4-EABBFA5B8636}"/>
              </a:ext>
            </a:extLst>
          </p:cNvPr>
          <p:cNvSpPr/>
          <p:nvPr/>
        </p:nvSpPr>
        <p:spPr>
          <a:xfrm>
            <a:off x="7162800" y="1907281"/>
            <a:ext cx="2351926" cy="369332"/>
          </a:xfrm>
          <a:prstGeom prst="rect">
            <a:avLst/>
          </a:prstGeom>
          <a:solidFill>
            <a:schemeClr val="accent1">
              <a:lumMod val="75000"/>
            </a:schemeClr>
          </a:solidFill>
        </p:spPr>
        <p:txBody>
          <a:bodyPr wrap="none">
            <a:spAutoFit/>
          </a:bodyPr>
          <a:lstStyle/>
          <a:p>
            <a:r>
              <a:rPr lang="en-US" dirty="0">
                <a:solidFill>
                  <a:schemeClr val="bg2"/>
                </a:solidFill>
              </a:rPr>
              <a:t>Five separate Interface:</a:t>
            </a:r>
          </a:p>
        </p:txBody>
      </p:sp>
      <p:pic>
        <p:nvPicPr>
          <p:cNvPr id="12" name="Picture 11">
            <a:extLst>
              <a:ext uri="{FF2B5EF4-FFF2-40B4-BE49-F238E27FC236}">
                <a16:creationId xmlns:a16="http://schemas.microsoft.com/office/drawing/2014/main" id="{1627C10D-1E0A-42EA-B46C-26C6A71E1DA0}"/>
              </a:ext>
            </a:extLst>
          </p:cNvPr>
          <p:cNvPicPr>
            <a:picLocks noChangeAspect="1"/>
          </p:cNvPicPr>
          <p:nvPr/>
        </p:nvPicPr>
        <p:blipFill>
          <a:blip r:embed="rId5"/>
          <a:stretch>
            <a:fillRect/>
          </a:stretch>
        </p:blipFill>
        <p:spPr>
          <a:xfrm>
            <a:off x="7162800" y="2754347"/>
            <a:ext cx="3537121" cy="2003920"/>
          </a:xfrm>
          <a:prstGeom prst="rect">
            <a:avLst/>
          </a:prstGeom>
        </p:spPr>
      </p:pic>
    </p:spTree>
    <p:extLst>
      <p:ext uri="{BB962C8B-B14F-4D97-AF65-F5344CB8AC3E}">
        <p14:creationId xmlns:p14="http://schemas.microsoft.com/office/powerpoint/2010/main" val="16757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1282995" y="927381"/>
            <a:ext cx="8596668" cy="682353"/>
          </a:xfrm>
          <a:prstGeom prst="rect">
            <a:avLst/>
          </a:prstGeom>
        </p:spPr>
        <p:txBody>
          <a:bodyPr vert="horz" lIns="91440" tIns="45720" rIns="91440" bIns="45720" rtlCol="0" anchor="t">
            <a:normAutofit lnSpcReduction="10000"/>
          </a:bodyPr>
          <a:lstStyle/>
          <a:p>
            <a:pPr>
              <a:spcBef>
                <a:spcPct val="0"/>
              </a:spcBef>
              <a:spcAft>
                <a:spcPts val="600"/>
              </a:spcAft>
            </a:pP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2.5  The Effectiveness of My Approach</a:t>
            </a:r>
          </a:p>
          <a:p>
            <a:pPr>
              <a:spcBef>
                <a:spcPct val="0"/>
              </a:spcBef>
              <a:spcAft>
                <a:spcPts val="600"/>
              </a:spcAft>
            </a:pPr>
            <a:endPar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endParaRPr>
          </a:p>
        </p:txBody>
      </p:sp>
      <p:sp>
        <p:nvSpPr>
          <p:cNvPr id="4" name="Rectangle 3">
            <a:extLst>
              <a:ext uri="{FF2B5EF4-FFF2-40B4-BE49-F238E27FC236}">
                <a16:creationId xmlns:a16="http://schemas.microsoft.com/office/drawing/2014/main" id="{66E561DF-04A5-493C-BBCC-D5DE26A8E1DD}"/>
              </a:ext>
            </a:extLst>
          </p:cNvPr>
          <p:cNvSpPr/>
          <p:nvPr/>
        </p:nvSpPr>
        <p:spPr>
          <a:xfrm>
            <a:off x="661592" y="1651237"/>
            <a:ext cx="8470898" cy="3429260"/>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endParaRPr lang="en-US" sz="15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EA1FF52-DB46-4C54-B827-5BC8BE84FB39}"/>
              </a:ext>
            </a:extLst>
          </p:cNvPr>
          <p:cNvSpPr txBox="1"/>
          <p:nvPr/>
        </p:nvSpPr>
        <p:spPr>
          <a:xfrm>
            <a:off x="1282995" y="1757916"/>
            <a:ext cx="184731" cy="369332"/>
          </a:xfrm>
          <a:prstGeom prst="rect">
            <a:avLst/>
          </a:prstGeom>
          <a:noFill/>
        </p:spPr>
        <p:txBody>
          <a:bodyPr wrap="none" rtlCol="0">
            <a:spAutoFit/>
          </a:bodyPr>
          <a:lstStyle/>
          <a:p>
            <a:endParaRPr lang="en-US" dirty="0"/>
          </a:p>
        </p:txBody>
      </p:sp>
      <p:sp>
        <p:nvSpPr>
          <p:cNvPr id="8" name="Rectangle 7">
            <a:extLst>
              <a:ext uri="{FF2B5EF4-FFF2-40B4-BE49-F238E27FC236}">
                <a16:creationId xmlns:a16="http://schemas.microsoft.com/office/drawing/2014/main" id="{9C2414E9-CAB8-415A-BCB7-4B980564E1F6}"/>
              </a:ext>
            </a:extLst>
          </p:cNvPr>
          <p:cNvSpPr/>
          <p:nvPr/>
        </p:nvSpPr>
        <p:spPr>
          <a:xfrm>
            <a:off x="728133" y="2168751"/>
            <a:ext cx="10016068" cy="2417970"/>
          </a:xfrm>
          <a:prstGeom prst="rect">
            <a:avLst/>
          </a:prstGeom>
        </p:spPr>
        <p:txBody>
          <a:bodyPr wrap="square">
            <a:spAutoFit/>
          </a:bodyPr>
          <a:lstStyle/>
          <a:p>
            <a:pPr algn="just">
              <a:lnSpc>
                <a:spcPct val="150000"/>
              </a:lnSpc>
              <a:spcBef>
                <a:spcPts val="600"/>
              </a:spcBef>
              <a:buSzPct val="10000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Following the single responsibility principle makes my testing easier. With a single responsibility, the class will have fewer test cases. Less functionality also means less dependence on other classes. It leads to better code organization because smaller and more purposeful classes are easier to search.</a:t>
            </a:r>
          </a:p>
          <a:p>
            <a:pPr algn="just">
              <a:lnSpc>
                <a:spcPct val="150000"/>
              </a:lnSpc>
              <a:spcBef>
                <a:spcPts val="600"/>
              </a:spcBef>
              <a:buSzPct val="10000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F</a:t>
            </a: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ollowing the</a:t>
            </a:r>
            <a:r>
              <a:rPr lang="en-US" sz="1600" dirty="0">
                <a:solidFill>
                  <a:schemeClr val="tx2">
                    <a:lumMod val="75000"/>
                    <a:lumOff val="25000"/>
                  </a:schemeClr>
                </a:solidFill>
              </a:rPr>
              <a:t> Interface Segregation Principle</a:t>
            </a: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 can make my program logic clearer and function implementation more flexible.</a:t>
            </a: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lnSpc>
                <a:spcPct val="150000"/>
              </a:lnSpc>
              <a:spcBef>
                <a:spcPts val="600"/>
              </a:spcBef>
              <a:buSzPct val="100000"/>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0BA2351A-34D7-4A6A-A139-863BD5650761}"/>
              </a:ext>
            </a:extLst>
          </p:cNvPr>
          <p:cNvSpPr/>
          <p:nvPr/>
        </p:nvSpPr>
        <p:spPr>
          <a:xfrm>
            <a:off x="0" y="0"/>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Two: SOLID Principles </a:t>
            </a:r>
          </a:p>
        </p:txBody>
      </p:sp>
    </p:spTree>
    <p:extLst>
      <p:ext uri="{BB962C8B-B14F-4D97-AF65-F5344CB8AC3E}">
        <p14:creationId xmlns:p14="http://schemas.microsoft.com/office/powerpoint/2010/main" val="298571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64D8-1470-421A-BECE-D2810BBEDB92}"/>
              </a:ext>
            </a:extLst>
          </p:cNvPr>
          <p:cNvSpPr>
            <a:spLocks noGrp="1"/>
          </p:cNvSpPr>
          <p:nvPr>
            <p:ph type="title"/>
          </p:nvPr>
        </p:nvSpPr>
        <p:spPr>
          <a:xfrm>
            <a:off x="2933700" y="1830579"/>
            <a:ext cx="6451409" cy="1841715"/>
          </a:xfrm>
        </p:spPr>
        <p:txBody>
          <a:bodyPr>
            <a:normAutofit fontScale="90000"/>
          </a:bodyPr>
          <a:lstStyle/>
          <a:p>
            <a:r>
              <a:rPr lang="en-US" sz="4000" dirty="0">
                <a:solidFill>
                  <a:schemeClr val="accent1">
                    <a:lumMod val="75000"/>
                  </a:schemeClr>
                </a:solidFill>
                <a:latin typeface="Times New Roman" panose="02020603050405020304" pitchFamily="18" charset="0"/>
                <a:cs typeface="Times New Roman" panose="02020603050405020304" pitchFamily="18" charset="0"/>
              </a:rPr>
              <a:t>Q</a:t>
            </a: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2</a:t>
            </a:r>
            <a:r>
              <a:rPr lang="en-US" sz="4000" dirty="0">
                <a:solidFill>
                  <a:schemeClr val="accent1">
                    <a:lumMod val="75000"/>
                  </a:schemeClr>
                </a:solidFill>
                <a:latin typeface="Times New Roman" panose="02020603050405020304" pitchFamily="18" charset="0"/>
                <a:cs typeface="Times New Roman" panose="02020603050405020304" pitchFamily="18" charset="0"/>
              </a:rPr>
              <a:t>: Use appropriate software life-cycle models and software construction steps.</a:t>
            </a:r>
            <a:endParaRPr lang="en-US" dirty="0"/>
          </a:p>
        </p:txBody>
      </p:sp>
      <p:sp>
        <p:nvSpPr>
          <p:cNvPr id="3" name="Text Placeholder 2">
            <a:extLst>
              <a:ext uri="{FF2B5EF4-FFF2-40B4-BE49-F238E27FC236}">
                <a16:creationId xmlns:a16="http://schemas.microsoft.com/office/drawing/2014/main" id="{A843AF07-4B02-47FB-8EC6-6C3B897DBF8F}"/>
              </a:ext>
            </a:extLst>
          </p:cNvPr>
          <p:cNvSpPr>
            <a:spLocks noGrp="1"/>
          </p:cNvSpPr>
          <p:nvPr>
            <p:ph type="body" idx="1"/>
          </p:nvPr>
        </p:nvSpPr>
        <p:spPr>
          <a:ln>
            <a:solidFill>
              <a:schemeClr val="accent1"/>
            </a:solidFill>
          </a:ln>
        </p:spPr>
        <p:txBody>
          <a:bodyPr/>
          <a:lstStyle/>
          <a:p>
            <a:pPr>
              <a:spcBef>
                <a:spcPts val="1000"/>
              </a:spcBef>
              <a:buClr>
                <a:schemeClr val="accent1"/>
              </a:buClr>
              <a:buSzPct val="80000"/>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Theory One:  Prototyping Model </a:t>
            </a: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of  Software Life-cycle</a:t>
            </a:r>
          </a:p>
        </p:txBody>
      </p:sp>
    </p:spTree>
    <p:extLst>
      <p:ext uri="{BB962C8B-B14F-4D97-AF65-F5344CB8AC3E}">
        <p14:creationId xmlns:p14="http://schemas.microsoft.com/office/powerpoint/2010/main" val="3289536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bg1">
                <a:tint val="90000"/>
                <a:lumMod val="110000"/>
              </a:schemeClr>
            </a:gs>
            <a:gs pos="100000">
              <a:schemeClr val="bg1">
                <a:shade val="94000"/>
                <a:lumMod val="96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AABD3CB-F407-4097-9A53-CA052FC7F577}"/>
              </a:ext>
            </a:extLst>
          </p:cNvPr>
          <p:cNvSpPr/>
          <p:nvPr/>
        </p:nvSpPr>
        <p:spPr>
          <a:xfrm>
            <a:off x="-10246" y="-6251"/>
            <a:ext cx="12202246"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Prototyping Model </a:t>
            </a:r>
          </a:p>
        </p:txBody>
      </p:sp>
      <p:sp>
        <p:nvSpPr>
          <p:cNvPr id="26" name="TextBox 25">
            <a:extLst>
              <a:ext uri="{FF2B5EF4-FFF2-40B4-BE49-F238E27FC236}">
                <a16:creationId xmlns:a16="http://schemas.microsoft.com/office/drawing/2014/main" id="{5479B517-5342-401B-ADA6-E2C4158702F8}"/>
              </a:ext>
            </a:extLst>
          </p:cNvPr>
          <p:cNvSpPr txBox="1"/>
          <p:nvPr/>
        </p:nvSpPr>
        <p:spPr>
          <a:xfrm>
            <a:off x="1913192" y="776069"/>
            <a:ext cx="6139501" cy="646331"/>
          </a:xfrm>
          <a:prstGeom prst="rect">
            <a:avLst/>
          </a:prstGeom>
          <a:noFill/>
        </p:spPr>
        <p:txBody>
          <a:bodyPr wrap="none" rtlCol="0">
            <a:spAutoFit/>
          </a:bodyPr>
          <a:lstStyle/>
          <a:p>
            <a:r>
              <a:rPr lang="en-US" sz="3600" dirty="0">
                <a:solidFill>
                  <a:schemeClr val="tx2">
                    <a:lumMod val="75000"/>
                    <a:lumOff val="25000"/>
                  </a:schemeClr>
                </a:solidFill>
                <a:latin typeface="Times New Roman" panose="02020603050405020304" pitchFamily="18" charset="0"/>
                <a:cs typeface="Times New Roman" panose="02020603050405020304" pitchFamily="18" charset="0"/>
              </a:rPr>
              <a:t>2.1  What is Prototyping Model </a:t>
            </a:r>
          </a:p>
        </p:txBody>
      </p:sp>
      <p:sp>
        <p:nvSpPr>
          <p:cNvPr id="30" name="TextBox 29">
            <a:extLst>
              <a:ext uri="{FF2B5EF4-FFF2-40B4-BE49-F238E27FC236}">
                <a16:creationId xmlns:a16="http://schemas.microsoft.com/office/drawing/2014/main" id="{BB65F35A-7899-4CEA-B5CE-63D4DF0A44A6}"/>
              </a:ext>
            </a:extLst>
          </p:cNvPr>
          <p:cNvSpPr txBox="1"/>
          <p:nvPr/>
        </p:nvSpPr>
        <p:spPr>
          <a:xfrm>
            <a:off x="4626397" y="1872354"/>
            <a:ext cx="6536783" cy="3972241"/>
          </a:xfrm>
          <a:prstGeom prst="rect">
            <a:avLst/>
          </a:prstGeom>
          <a:noFill/>
        </p:spPr>
        <p:txBody>
          <a:bodyPr wrap="square" rtlCol="0">
            <a:spAutoFit/>
          </a:bodyPr>
          <a:lstStyle/>
          <a:p>
            <a:pPr algn="just">
              <a:lnSpc>
                <a:spcPct val="150000"/>
              </a:lnSpc>
              <a:spcBef>
                <a:spcPts val="600"/>
              </a:spcBef>
            </a:pP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The prototyping model </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is a systems development method in which a prototype is built, tested and then reworked as necessary until an acceptable outcome is achieved from which the complete system or product can be developed. </a:t>
            </a:r>
          </a:p>
          <a:p>
            <a:pPr algn="just">
              <a:lnSpc>
                <a:spcPct val="150000"/>
              </a:lnSpc>
              <a:spcBef>
                <a:spcPts val="600"/>
              </a:spcBef>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This model works best in scenarios where not all of the project requirements are known in detail ahead of time. It is an iterative, trial-and-error process that takes place between the developers and the users.</a:t>
            </a:r>
          </a:p>
          <a:p>
            <a:pPr algn="just">
              <a:lnSpc>
                <a:spcPct val="150000"/>
              </a:lnSpc>
              <a:spcBef>
                <a:spcPts val="600"/>
              </a:spcBef>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In the development of this game, we mainly used </a:t>
            </a: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Evolutionary prototyping model .</a:t>
            </a:r>
          </a:p>
          <a:p>
            <a:pPr algn="just">
              <a:lnSpc>
                <a:spcPct val="150000"/>
              </a:lnSpc>
              <a:spcBef>
                <a:spcPts val="600"/>
              </a:spcBef>
            </a:pPr>
            <a:endParaRPr lang="en-US" sz="1600" dirty="0">
              <a:latin typeface="Times New Roman" panose="02020603050405020304" pitchFamily="18" charset="0"/>
              <a:cs typeface="Times New Roman" panose="02020603050405020304" pitchFamily="18" charset="0"/>
            </a:endParaRPr>
          </a:p>
        </p:txBody>
      </p:sp>
      <p:pic>
        <p:nvPicPr>
          <p:cNvPr id="5" name="Picture 4" descr="A close up of text on a white background&#10;&#10;Description automatically generated">
            <a:extLst>
              <a:ext uri="{FF2B5EF4-FFF2-40B4-BE49-F238E27FC236}">
                <a16:creationId xmlns:a16="http://schemas.microsoft.com/office/drawing/2014/main" id="{09379DCB-17F4-46CA-A0A8-95CD24775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2" y="1804610"/>
            <a:ext cx="3906631" cy="4488081"/>
          </a:xfrm>
          <a:prstGeom prst="rect">
            <a:avLst/>
          </a:prstGeom>
        </p:spPr>
      </p:pic>
    </p:spTree>
    <p:extLst>
      <p:ext uri="{BB962C8B-B14F-4D97-AF65-F5344CB8AC3E}">
        <p14:creationId xmlns:p14="http://schemas.microsoft.com/office/powerpoint/2010/main" val="2372852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917501" y="952500"/>
            <a:ext cx="10619406" cy="1320800"/>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2.2  W</a:t>
            </a:r>
            <a:r>
              <a:rPr lang="en-US" altLang="zh-CN"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hy </a:t>
            </a:r>
            <a:r>
              <a:rPr lang="en-US" sz="3600" dirty="0">
                <a:solidFill>
                  <a:schemeClr val="tx2">
                    <a:lumMod val="75000"/>
                    <a:lumOff val="25000"/>
                  </a:schemeClr>
                </a:solidFill>
                <a:latin typeface="Times New Roman" panose="02020603050405020304" pitchFamily="18" charset="0"/>
                <a:cs typeface="Times New Roman" panose="02020603050405020304" pitchFamily="18" charset="0"/>
              </a:rPr>
              <a:t>Prototyping Model</a:t>
            </a: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 </a:t>
            </a:r>
            <a:r>
              <a:rPr lang="en-US" altLang="zh-CN"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is a </a:t>
            </a: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widely accepted theory </a:t>
            </a:r>
            <a:r>
              <a:rPr lang="zh-CN" alt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a:t>
            </a:r>
            <a:endPar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endParaRPr>
          </a:p>
        </p:txBody>
      </p:sp>
      <p:sp>
        <p:nvSpPr>
          <p:cNvPr id="4" name="Rectangle 3">
            <a:extLst>
              <a:ext uri="{FF2B5EF4-FFF2-40B4-BE49-F238E27FC236}">
                <a16:creationId xmlns:a16="http://schemas.microsoft.com/office/drawing/2014/main" id="{66E561DF-04A5-493C-BBCC-D5DE26A8E1DD}"/>
              </a:ext>
            </a:extLst>
          </p:cNvPr>
          <p:cNvSpPr/>
          <p:nvPr/>
        </p:nvSpPr>
        <p:spPr>
          <a:xfrm>
            <a:off x="828601" y="2639458"/>
            <a:ext cx="8470898" cy="2455706"/>
          </a:xfrm>
          <a:prstGeom prst="rect">
            <a:avLst/>
          </a:prstGeom>
        </p:spPr>
        <p:txBody>
          <a:bodyPr vert="horz" lIns="91440" tIns="45720" rIns="91440" bIns="45720" rtlCol="0">
            <a:normAutofit/>
          </a:bodyPr>
          <a:lstStyle/>
          <a:p>
            <a:pPr algn="just">
              <a:lnSpc>
                <a:spcPct val="150000"/>
              </a:lnSpc>
              <a:spcBef>
                <a:spcPts val="600"/>
              </a:spcBef>
              <a:buClr>
                <a:schemeClr val="accent1"/>
              </a:buClr>
              <a:buSzPct val="80000"/>
            </a:pPr>
            <a:r>
              <a:rPr lang="en-US" sz="1600" dirty="0">
                <a:solidFill>
                  <a:schemeClr val="accent2">
                    <a:lumMod val="75000"/>
                  </a:schemeClr>
                </a:solidFill>
                <a:latin typeface="Times New Roman" panose="02020603050405020304" pitchFamily="18" charset="0"/>
                <a:cs typeface="Times New Roman" panose="02020603050405020304" pitchFamily="18" charset="0"/>
              </a:rPr>
              <a:t>Prototyping Model </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can solve the most urgent needs of users in a short time and complete a demonstrable product. This product is only part of the implementation (most important). Its most important purpose is to determine the real needs of users.</a:t>
            </a:r>
          </a:p>
          <a:p>
            <a:pPr algn="just">
              <a:lnSpc>
                <a:spcPct val="150000"/>
              </a:lnSpc>
              <a:spcBef>
                <a:spcPts val="600"/>
              </a:spcBef>
              <a:buClr>
                <a:schemeClr val="accent1"/>
              </a:buClr>
              <a:buSzPct val="8000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This method can obtain the user's requirements effectively in the actual development, so it is widely used in the process of software development.</a:t>
            </a:r>
          </a:p>
          <a:p>
            <a:pPr algn="just">
              <a:lnSpc>
                <a:spcPct val="150000"/>
              </a:lnSpc>
              <a:spcBef>
                <a:spcPts val="600"/>
              </a:spcBef>
              <a:buClr>
                <a:schemeClr val="accent1"/>
              </a:buClr>
              <a:buSzPct val="80000"/>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lnSpc>
                <a:spcPct val="150000"/>
              </a:lnSpc>
              <a:spcBef>
                <a:spcPts val="600"/>
              </a:spcBef>
              <a:buClr>
                <a:schemeClr val="accent1"/>
              </a:buClr>
              <a:buSzPct val="80000"/>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lnSpc>
                <a:spcPct val="150000"/>
              </a:lnSpc>
              <a:spcBef>
                <a:spcPts val="600"/>
              </a:spcBef>
              <a:buClr>
                <a:schemeClr val="accent1"/>
              </a:buClr>
              <a:buSzPct val="80000"/>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88CFDF03-3C1A-4831-A030-6C49E97BA359}"/>
              </a:ext>
            </a:extLst>
          </p:cNvPr>
          <p:cNvSpPr/>
          <p:nvPr/>
        </p:nvSpPr>
        <p:spPr>
          <a:xfrm>
            <a:off x="-10246" y="-6251"/>
            <a:ext cx="12202246"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Prototyping Model </a:t>
            </a:r>
          </a:p>
        </p:txBody>
      </p:sp>
      <p:sp>
        <p:nvSpPr>
          <p:cNvPr id="3" name="Rectangle 2">
            <a:extLst>
              <a:ext uri="{FF2B5EF4-FFF2-40B4-BE49-F238E27FC236}">
                <a16:creationId xmlns:a16="http://schemas.microsoft.com/office/drawing/2014/main" id="{5AFA0887-97A9-4A9F-96DA-F32C81827A31}"/>
              </a:ext>
            </a:extLst>
          </p:cNvPr>
          <p:cNvSpPr/>
          <p:nvPr/>
        </p:nvSpPr>
        <p:spPr>
          <a:xfrm>
            <a:off x="471777" y="5517028"/>
            <a:ext cx="8100723" cy="776944"/>
          </a:xfrm>
          <a:prstGeom prst="rect">
            <a:avLst/>
          </a:prstGeom>
        </p:spPr>
        <p:txBody>
          <a:bodyPr wrap="square">
            <a:spAutoFit/>
          </a:bodyPr>
          <a:lstStyle/>
          <a:p>
            <a:pPr algn="just">
              <a:lnSpc>
                <a:spcPct val="150000"/>
              </a:lnSpc>
              <a:spcBef>
                <a:spcPts val="600"/>
              </a:spcBef>
              <a:buClr>
                <a:schemeClr val="accent1"/>
              </a:buClr>
              <a:buSzPct val="80000"/>
            </a:pPr>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Ref : </a:t>
            </a:r>
            <a:r>
              <a:rPr lang="en-US" sz="1400" dirty="0">
                <a:solidFill>
                  <a:srgbClr val="00206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https://searchcio.techtarget.com/definition/Prototyping-Model</a:t>
            </a:r>
            <a:endParaRPr lang="en-US" sz="1400" dirty="0">
              <a:solidFill>
                <a:srgbClr val="002060"/>
              </a:solidFill>
              <a:latin typeface="Times New Roman" panose="02020603050405020304" pitchFamily="18" charset="0"/>
              <a:cs typeface="Times New Roman" panose="02020603050405020304" pitchFamily="18" charset="0"/>
            </a:endParaRPr>
          </a:p>
          <a:p>
            <a:pPr algn="just">
              <a:lnSpc>
                <a:spcPct val="150000"/>
              </a:lnSpc>
              <a:spcBef>
                <a:spcPts val="600"/>
              </a:spcBef>
              <a:buClr>
                <a:schemeClr val="accent1"/>
              </a:buClr>
              <a:buSzPct val="80000"/>
            </a:pPr>
            <a:r>
              <a:rPr lang="en-US" sz="1400" dirty="0">
                <a:solidFill>
                  <a:srgbClr val="002060"/>
                </a:solidFill>
                <a:latin typeface="Times New Roman" panose="02020603050405020304" pitchFamily="18" charset="0"/>
                <a:cs typeface="Times New Roman" panose="02020603050405020304" pitchFamily="18" charset="0"/>
              </a:rPr>
              <a:t>         </a:t>
            </a:r>
            <a:r>
              <a:rPr lang="en-US" sz="1400" dirty="0">
                <a:solidFill>
                  <a:srgbClr val="00206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https://melsatar.blog/2012/03/15/software-development-life-cycle-models-and-methodologies/</a:t>
            </a:r>
            <a:endParaRPr lang="en-US"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759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1323976" y="664425"/>
            <a:ext cx="8596668" cy="807393"/>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2.3  What I Have Done ?</a:t>
            </a:r>
            <a:endParaRPr lang="en-US" sz="3600" b="1" dirty="0">
              <a:solidFill>
                <a:schemeClr val="tx2">
                  <a:lumMod val="75000"/>
                  <a:lumOff val="25000"/>
                </a:schemeClr>
              </a:solidFill>
              <a:latin typeface="Times New Roman" panose="02020603050405020304" pitchFamily="18" charset="0"/>
              <a:ea typeface="+mj-ea"/>
              <a:cs typeface="Times New Roman" panose="02020603050405020304" pitchFamily="18" charset="0"/>
            </a:endParaRPr>
          </a:p>
        </p:txBody>
      </p:sp>
      <p:sp>
        <p:nvSpPr>
          <p:cNvPr id="28" name="Rectangle 27">
            <a:extLst>
              <a:ext uri="{FF2B5EF4-FFF2-40B4-BE49-F238E27FC236}">
                <a16:creationId xmlns:a16="http://schemas.microsoft.com/office/drawing/2014/main" id="{2A108169-57FD-4E83-8B69-CC1A9DC6305E}"/>
              </a:ext>
            </a:extLst>
          </p:cNvPr>
          <p:cNvSpPr/>
          <p:nvPr/>
        </p:nvSpPr>
        <p:spPr>
          <a:xfrm>
            <a:off x="809752" y="1380789"/>
            <a:ext cx="10731705" cy="4914900"/>
          </a:xfrm>
          <a:prstGeom prst="rect">
            <a:avLst/>
          </a:prstGeom>
        </p:spPr>
        <p:txBody>
          <a:bodyPr vert="horz" lIns="91440" tIns="45720" rIns="91440" bIns="45720" rtlCol="0">
            <a:normAutofit/>
          </a:bodyPr>
          <a:lstStyle/>
          <a:p>
            <a:pPr algn="just">
              <a:lnSpc>
                <a:spcPct val="150000"/>
              </a:lnSpc>
              <a:spcBef>
                <a:spcPts val="600"/>
              </a:spcBef>
              <a:buClr>
                <a:schemeClr val="accent1"/>
              </a:buClr>
              <a:buSzPct val="80000"/>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1. In the first stage of developing the program, the user’s requirement is to create a Sudoku game with C#. According to the requirement, we designed most of the logic of the game, and show it to users through the console interface.</a:t>
            </a:r>
          </a:p>
          <a:p>
            <a:pPr algn="just">
              <a:lnSpc>
                <a:spcPct val="150000"/>
              </a:lnSpc>
              <a:spcBef>
                <a:spcPts val="600"/>
              </a:spcBef>
              <a:buClr>
                <a:schemeClr val="accent1"/>
              </a:buClr>
              <a:buSzPct val="80000"/>
            </a:pPr>
            <a:endParaRPr 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lnSpc>
                <a:spcPct val="150000"/>
              </a:lnSpc>
              <a:spcBef>
                <a:spcPts val="600"/>
              </a:spcBef>
              <a:buClr>
                <a:schemeClr val="accent1"/>
              </a:buClr>
              <a:buSzPct val="80000"/>
            </a:pPr>
            <a:endParaRPr 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lnSpc>
                <a:spcPct val="150000"/>
              </a:lnSpc>
              <a:spcBef>
                <a:spcPts val="600"/>
              </a:spcBef>
              <a:buClr>
                <a:schemeClr val="accent1"/>
              </a:buClr>
              <a:buSzPct val="80000"/>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2. In the last stage of the game development, the user give us some more detailed requirements, including the GUI interface of the game, the specific game functions they want to have, etc. After obtaining the precise needs of users, we continue to develop the game software. </a:t>
            </a:r>
          </a:p>
          <a:p>
            <a:pPr>
              <a:lnSpc>
                <a:spcPct val="150000"/>
              </a:lnSpc>
              <a:spcBef>
                <a:spcPts val="1000"/>
              </a:spcBef>
              <a:buSzPct val="100000"/>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A2C5482-F0DB-483B-9831-838ACC17E047}"/>
              </a:ext>
            </a:extLst>
          </p:cNvPr>
          <p:cNvPicPr>
            <a:picLocks noChangeAspect="1"/>
          </p:cNvPicPr>
          <p:nvPr/>
        </p:nvPicPr>
        <p:blipFill>
          <a:blip r:embed="rId2"/>
          <a:stretch>
            <a:fillRect/>
          </a:stretch>
        </p:blipFill>
        <p:spPr>
          <a:xfrm>
            <a:off x="881328" y="2258087"/>
            <a:ext cx="5666302" cy="838818"/>
          </a:xfrm>
          <a:prstGeom prst="rect">
            <a:avLst/>
          </a:prstGeom>
        </p:spPr>
      </p:pic>
      <p:pic>
        <p:nvPicPr>
          <p:cNvPr id="6" name="Picture 5">
            <a:extLst>
              <a:ext uri="{FF2B5EF4-FFF2-40B4-BE49-F238E27FC236}">
                <a16:creationId xmlns:a16="http://schemas.microsoft.com/office/drawing/2014/main" id="{EEC95B0E-A36A-4743-8C87-A87F642D8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328" y="4445430"/>
            <a:ext cx="5778500" cy="1790842"/>
          </a:xfrm>
          <a:prstGeom prst="rect">
            <a:avLst/>
          </a:prstGeom>
        </p:spPr>
      </p:pic>
      <p:sp>
        <p:nvSpPr>
          <p:cNvPr id="26" name="Rectangle 25">
            <a:extLst>
              <a:ext uri="{FF2B5EF4-FFF2-40B4-BE49-F238E27FC236}">
                <a16:creationId xmlns:a16="http://schemas.microsoft.com/office/drawing/2014/main" id="{4F4C2BC5-8205-4D0F-BE46-7779197FDD00}"/>
              </a:ext>
            </a:extLst>
          </p:cNvPr>
          <p:cNvSpPr/>
          <p:nvPr/>
        </p:nvSpPr>
        <p:spPr>
          <a:xfrm>
            <a:off x="-10246" y="-6251"/>
            <a:ext cx="12202246"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Prototyping Model </a:t>
            </a:r>
          </a:p>
        </p:txBody>
      </p:sp>
    </p:spTree>
    <p:extLst>
      <p:ext uri="{BB962C8B-B14F-4D97-AF65-F5344CB8AC3E}">
        <p14:creationId xmlns:p14="http://schemas.microsoft.com/office/powerpoint/2010/main" val="306321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1758616" y="630194"/>
            <a:ext cx="8596668" cy="807393"/>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2.4  Code Example</a:t>
            </a:r>
            <a:endParaRPr lang="en-US" sz="3600" b="1" dirty="0">
              <a:solidFill>
                <a:schemeClr val="tx2">
                  <a:lumMod val="75000"/>
                  <a:lumOff val="25000"/>
                </a:schemeClr>
              </a:solidFill>
              <a:latin typeface="Times New Roman" panose="02020603050405020304" pitchFamily="18" charset="0"/>
              <a:ea typeface="+mj-ea"/>
              <a:cs typeface="Times New Roman" panose="02020603050405020304" pitchFamily="18" charset="0"/>
            </a:endParaRPr>
          </a:p>
        </p:txBody>
      </p:sp>
      <p:sp>
        <p:nvSpPr>
          <p:cNvPr id="22" name="TextBox 21">
            <a:extLst>
              <a:ext uri="{FF2B5EF4-FFF2-40B4-BE49-F238E27FC236}">
                <a16:creationId xmlns:a16="http://schemas.microsoft.com/office/drawing/2014/main" id="{9C041121-FABE-48EB-99EA-B3A4CC0EBD9A}"/>
              </a:ext>
            </a:extLst>
          </p:cNvPr>
          <p:cNvSpPr txBox="1"/>
          <p:nvPr/>
        </p:nvSpPr>
        <p:spPr>
          <a:xfrm>
            <a:off x="1442131" y="1557001"/>
            <a:ext cx="3074881" cy="369332"/>
          </a:xfrm>
          <a:prstGeom prst="rect">
            <a:avLst/>
          </a:prstGeom>
          <a:solidFill>
            <a:schemeClr val="accent2">
              <a:lumMod val="75000"/>
            </a:schemeClr>
          </a:solidFill>
        </p:spPr>
        <p:txBody>
          <a:bodyPr wrap="none" rtlCol="0">
            <a:spAutoFit/>
          </a:bodyPr>
          <a:lstStyle/>
          <a:p>
            <a:r>
              <a:rPr lang="en-US" dirty="0">
                <a:solidFill>
                  <a:schemeClr val="bg1"/>
                </a:solidFill>
              </a:rPr>
              <a:t>First</a:t>
            </a:r>
            <a:r>
              <a:rPr lang="en-US" dirty="0"/>
              <a:t> </a:t>
            </a:r>
            <a:r>
              <a:rPr lang="en-US" dirty="0">
                <a:solidFill>
                  <a:schemeClr val="bg1"/>
                </a:solidFill>
              </a:rPr>
              <a:t>version of the program</a:t>
            </a:r>
          </a:p>
        </p:txBody>
      </p:sp>
      <p:sp>
        <p:nvSpPr>
          <p:cNvPr id="43" name="TextBox 42">
            <a:extLst>
              <a:ext uri="{FF2B5EF4-FFF2-40B4-BE49-F238E27FC236}">
                <a16:creationId xmlns:a16="http://schemas.microsoft.com/office/drawing/2014/main" id="{99C3E200-CE51-43D1-BACF-CF0280BAC99D}"/>
              </a:ext>
            </a:extLst>
          </p:cNvPr>
          <p:cNvSpPr txBox="1"/>
          <p:nvPr/>
        </p:nvSpPr>
        <p:spPr>
          <a:xfrm>
            <a:off x="5773171" y="1547853"/>
            <a:ext cx="3342582" cy="369332"/>
          </a:xfrm>
          <a:prstGeom prst="rect">
            <a:avLst/>
          </a:prstGeom>
          <a:solidFill>
            <a:schemeClr val="accent2">
              <a:lumMod val="75000"/>
            </a:schemeClr>
          </a:solidFill>
        </p:spPr>
        <p:txBody>
          <a:bodyPr wrap="none" rtlCol="0">
            <a:spAutoFit/>
          </a:bodyPr>
          <a:lstStyle/>
          <a:p>
            <a:r>
              <a:rPr lang="en-US" dirty="0">
                <a:solidFill>
                  <a:schemeClr val="bg1"/>
                </a:solidFill>
              </a:rPr>
              <a:t>Second version of the program</a:t>
            </a:r>
          </a:p>
        </p:txBody>
      </p:sp>
      <p:grpSp>
        <p:nvGrpSpPr>
          <p:cNvPr id="51" name="Group 50">
            <a:extLst>
              <a:ext uri="{FF2B5EF4-FFF2-40B4-BE49-F238E27FC236}">
                <a16:creationId xmlns:a16="http://schemas.microsoft.com/office/drawing/2014/main" id="{C3617037-B2F0-444E-8702-211920E6FB0A}"/>
              </a:ext>
            </a:extLst>
          </p:cNvPr>
          <p:cNvGrpSpPr/>
          <p:nvPr/>
        </p:nvGrpSpPr>
        <p:grpSpPr>
          <a:xfrm>
            <a:off x="1290621" y="2170713"/>
            <a:ext cx="7590911" cy="4421188"/>
            <a:chOff x="812949" y="1947800"/>
            <a:chExt cx="7590911" cy="4421188"/>
          </a:xfrm>
        </p:grpSpPr>
        <p:pic>
          <p:nvPicPr>
            <p:cNvPr id="26" name="Picture 25">
              <a:extLst>
                <a:ext uri="{FF2B5EF4-FFF2-40B4-BE49-F238E27FC236}">
                  <a16:creationId xmlns:a16="http://schemas.microsoft.com/office/drawing/2014/main" id="{1832473D-40B9-4E89-BA8F-EBBD2EF833DA}"/>
                </a:ext>
              </a:extLst>
            </p:cNvPr>
            <p:cNvPicPr>
              <a:picLocks noChangeAspect="1"/>
            </p:cNvPicPr>
            <p:nvPr/>
          </p:nvPicPr>
          <p:blipFill>
            <a:blip r:embed="rId2"/>
            <a:stretch>
              <a:fillRect/>
            </a:stretch>
          </p:blipFill>
          <p:spPr>
            <a:xfrm>
              <a:off x="5447834" y="1947800"/>
              <a:ext cx="2956026" cy="4421187"/>
            </a:xfrm>
            <a:prstGeom prst="rect">
              <a:avLst/>
            </a:prstGeom>
          </p:spPr>
        </p:pic>
        <p:grpSp>
          <p:nvGrpSpPr>
            <p:cNvPr id="32" name="Group 31">
              <a:extLst>
                <a:ext uri="{FF2B5EF4-FFF2-40B4-BE49-F238E27FC236}">
                  <a16:creationId xmlns:a16="http://schemas.microsoft.com/office/drawing/2014/main" id="{034F7CCD-45BF-4DF0-B065-B37226731942}"/>
                </a:ext>
              </a:extLst>
            </p:cNvPr>
            <p:cNvGrpSpPr/>
            <p:nvPr/>
          </p:nvGrpSpPr>
          <p:grpSpPr>
            <a:xfrm>
              <a:off x="812949" y="1947801"/>
              <a:ext cx="3479651" cy="4421187"/>
              <a:chOff x="812949" y="1947801"/>
              <a:chExt cx="3479651" cy="4421187"/>
            </a:xfrm>
          </p:grpSpPr>
          <p:pic>
            <p:nvPicPr>
              <p:cNvPr id="4" name="Picture 3">
                <a:extLst>
                  <a:ext uri="{FF2B5EF4-FFF2-40B4-BE49-F238E27FC236}">
                    <a16:creationId xmlns:a16="http://schemas.microsoft.com/office/drawing/2014/main" id="{F3C742D2-196E-409D-9A19-EBF6802B2838}"/>
                  </a:ext>
                </a:extLst>
              </p:cNvPr>
              <p:cNvPicPr>
                <a:picLocks noChangeAspect="1"/>
              </p:cNvPicPr>
              <p:nvPr/>
            </p:nvPicPr>
            <p:blipFill>
              <a:blip r:embed="rId3"/>
              <a:stretch>
                <a:fillRect/>
              </a:stretch>
            </p:blipFill>
            <p:spPr>
              <a:xfrm>
                <a:off x="812949" y="1947801"/>
                <a:ext cx="3479651" cy="4421187"/>
              </a:xfrm>
              <a:prstGeom prst="rect">
                <a:avLst/>
              </a:prstGeom>
            </p:spPr>
          </p:pic>
          <p:sp>
            <p:nvSpPr>
              <p:cNvPr id="28" name="Rectangle 27">
                <a:extLst>
                  <a:ext uri="{FF2B5EF4-FFF2-40B4-BE49-F238E27FC236}">
                    <a16:creationId xmlns:a16="http://schemas.microsoft.com/office/drawing/2014/main" id="{779FC4D6-D0DB-408E-AF73-C254A828AA09}"/>
                  </a:ext>
                </a:extLst>
              </p:cNvPr>
              <p:cNvSpPr/>
              <p:nvPr/>
            </p:nvSpPr>
            <p:spPr>
              <a:xfrm>
                <a:off x="1015333" y="2686050"/>
                <a:ext cx="1486567"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842D3B7-F3F1-4300-BBEA-2208CDEBB938}"/>
                  </a:ext>
                </a:extLst>
              </p:cNvPr>
              <p:cNvSpPr/>
              <p:nvPr/>
            </p:nvSpPr>
            <p:spPr>
              <a:xfrm>
                <a:off x="1015333" y="4425950"/>
                <a:ext cx="2013617"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56820B0-5F4D-476D-8DB6-EBE1827DDF13}"/>
                </a:ext>
              </a:extLst>
            </p:cNvPr>
            <p:cNvSpPr/>
            <p:nvPr/>
          </p:nvSpPr>
          <p:spPr>
            <a:xfrm>
              <a:off x="5791200" y="3162300"/>
              <a:ext cx="1409700" cy="266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E4FE055-F1F5-482C-A993-0D8DCEF59CB7}"/>
                </a:ext>
              </a:extLst>
            </p:cNvPr>
            <p:cNvSpPr/>
            <p:nvPr/>
          </p:nvSpPr>
          <p:spPr>
            <a:xfrm>
              <a:off x="5791200" y="2914650"/>
              <a:ext cx="1409700" cy="247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16D53033-48E1-41C4-AA1D-4275A42FAD7E}"/>
                </a:ext>
              </a:extLst>
            </p:cNvPr>
            <p:cNvCxnSpPr>
              <a:stCxn id="28" idx="3"/>
              <a:endCxn id="33" idx="1"/>
            </p:cNvCxnSpPr>
            <p:nvPr/>
          </p:nvCxnSpPr>
          <p:spPr>
            <a:xfrm>
              <a:off x="2501900" y="2800350"/>
              <a:ext cx="328930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9AAA941-30F0-40C1-B18C-1EFE0697923A}"/>
                </a:ext>
              </a:extLst>
            </p:cNvPr>
            <p:cNvCxnSpPr>
              <a:stCxn id="30" idx="3"/>
              <a:endCxn id="37" idx="1"/>
            </p:cNvCxnSpPr>
            <p:nvPr/>
          </p:nvCxnSpPr>
          <p:spPr>
            <a:xfrm flipV="1">
              <a:off x="3028950" y="3038475"/>
              <a:ext cx="2762250" cy="1501775"/>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2C4C9AE7-158F-4D4C-B002-41E32EFCC239}"/>
              </a:ext>
            </a:extLst>
          </p:cNvPr>
          <p:cNvSpPr txBox="1"/>
          <p:nvPr/>
        </p:nvSpPr>
        <p:spPr>
          <a:xfrm>
            <a:off x="3812827" y="3169769"/>
            <a:ext cx="2038350" cy="430887"/>
          </a:xfrm>
          <a:prstGeom prst="rect">
            <a:avLst/>
          </a:prstGeom>
          <a:noFill/>
        </p:spPr>
        <p:txBody>
          <a:bodyPr wrap="square" rtlCol="0">
            <a:spAutoFit/>
          </a:bodyPr>
          <a:lstStyle/>
          <a:p>
            <a:r>
              <a:rPr lang="en-US" sz="1100" dirty="0">
                <a:solidFill>
                  <a:schemeClr val="accent1">
                    <a:lumMod val="75000"/>
                  </a:schemeClr>
                </a:solidFill>
              </a:rPr>
              <a:t>Improved according to user requirements</a:t>
            </a:r>
          </a:p>
        </p:txBody>
      </p:sp>
      <p:sp>
        <p:nvSpPr>
          <p:cNvPr id="55" name="Rectangle 54">
            <a:extLst>
              <a:ext uri="{FF2B5EF4-FFF2-40B4-BE49-F238E27FC236}">
                <a16:creationId xmlns:a16="http://schemas.microsoft.com/office/drawing/2014/main" id="{8C3E3691-2A87-4B0C-AAA7-3B328F2FB406}"/>
              </a:ext>
            </a:extLst>
          </p:cNvPr>
          <p:cNvSpPr/>
          <p:nvPr/>
        </p:nvSpPr>
        <p:spPr>
          <a:xfrm>
            <a:off x="-10246" y="-6251"/>
            <a:ext cx="12202246"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Prototyping Model </a:t>
            </a:r>
          </a:p>
        </p:txBody>
      </p:sp>
    </p:spTree>
    <p:extLst>
      <p:ext uri="{BB962C8B-B14F-4D97-AF65-F5344CB8AC3E}">
        <p14:creationId xmlns:p14="http://schemas.microsoft.com/office/powerpoint/2010/main" val="114170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5479B517-5342-401B-ADA6-E2C4158702F8}"/>
              </a:ext>
            </a:extLst>
          </p:cNvPr>
          <p:cNvSpPr txBox="1"/>
          <p:nvPr/>
        </p:nvSpPr>
        <p:spPr>
          <a:xfrm>
            <a:off x="2071254" y="1076355"/>
            <a:ext cx="8897565" cy="1560716"/>
          </a:xfrm>
          <a:prstGeom prst="rect">
            <a:avLst/>
          </a:prstGeom>
        </p:spPr>
        <p:txBody>
          <a:bodyPr vert="horz" lIns="91440" tIns="45720" rIns="91440" bIns="45720" rtlCol="0" anchor="t">
            <a:normAutofit/>
          </a:bodyPr>
          <a:lstStyle/>
          <a:p>
            <a:pPr defTabSz="914400">
              <a:lnSpc>
                <a:spcPct val="99000"/>
              </a:lnSpc>
              <a:spcBef>
                <a:spcPct val="0"/>
              </a:spcBef>
              <a:spcAft>
                <a:spcPts val="600"/>
              </a:spcAft>
            </a:pPr>
            <a:r>
              <a:rPr lang="en-US" sz="3600" dirty="0">
                <a:solidFill>
                  <a:schemeClr val="tx2">
                    <a:lumMod val="75000"/>
                    <a:lumOff val="25000"/>
                  </a:schemeClr>
                </a:solidFill>
                <a:latin typeface="+mj-lt"/>
                <a:ea typeface="+mj-ea"/>
                <a:cs typeface="+mj-cs"/>
              </a:rPr>
              <a:t>1.1  What is MVC Design Pattern</a:t>
            </a:r>
          </a:p>
        </p:txBody>
      </p:sp>
      <p:sp>
        <p:nvSpPr>
          <p:cNvPr id="30" name="TextBox 29">
            <a:extLst>
              <a:ext uri="{FF2B5EF4-FFF2-40B4-BE49-F238E27FC236}">
                <a16:creationId xmlns:a16="http://schemas.microsoft.com/office/drawing/2014/main" id="{BB65F35A-7899-4CEA-B5CE-63D4DF0A44A6}"/>
              </a:ext>
            </a:extLst>
          </p:cNvPr>
          <p:cNvSpPr txBox="1"/>
          <p:nvPr/>
        </p:nvSpPr>
        <p:spPr>
          <a:xfrm>
            <a:off x="1323264" y="2453595"/>
            <a:ext cx="7249236" cy="3651504"/>
          </a:xfrm>
          <a:prstGeom prst="rect">
            <a:avLst/>
          </a:prstGeom>
        </p:spPr>
        <p:txBody>
          <a:bodyPr vert="horz" lIns="91440" tIns="45720" rIns="91440" bIns="45720" rtlCol="0">
            <a:normAutofit/>
          </a:bodyPr>
          <a:lstStyle/>
          <a:p>
            <a:pPr algn="just" defTabSz="914400">
              <a:lnSpc>
                <a:spcPct val="111000"/>
              </a:lnSpc>
              <a:spcBef>
                <a:spcPts val="930"/>
              </a:spcBef>
            </a:pPr>
            <a:r>
              <a:rPr lang="en-US" sz="1600" dirty="0">
                <a:solidFill>
                  <a:schemeClr val="tx2">
                    <a:lumMod val="75000"/>
                    <a:lumOff val="25000"/>
                  </a:schemeClr>
                </a:solidFill>
              </a:rPr>
              <a:t>MVC is also known as </a:t>
            </a:r>
            <a:r>
              <a:rPr lang="en-US" sz="1600" b="1" dirty="0">
                <a:solidFill>
                  <a:schemeClr val="tx2">
                    <a:lumMod val="75000"/>
                    <a:lumOff val="25000"/>
                  </a:schemeClr>
                </a:solidFill>
              </a:rPr>
              <a:t>Model-View-Controller.</a:t>
            </a:r>
            <a:r>
              <a:rPr lang="en-US" sz="1600" dirty="0">
                <a:solidFill>
                  <a:schemeClr val="tx2">
                    <a:lumMod val="75000"/>
                    <a:lumOff val="25000"/>
                  </a:schemeClr>
                </a:solidFill>
              </a:rPr>
              <a:t> It divides the application into three parts that are dependent and connected to each other. (educba.com, n.d.)</a:t>
            </a:r>
          </a:p>
          <a:p>
            <a:pPr algn="just" defTabSz="914400">
              <a:lnSpc>
                <a:spcPct val="111000"/>
              </a:lnSpc>
              <a:spcBef>
                <a:spcPts val="930"/>
              </a:spcBef>
            </a:pPr>
            <a:r>
              <a:rPr lang="en-US" sz="1600" b="1" dirty="0">
                <a:solidFill>
                  <a:schemeClr val="tx2">
                    <a:lumMod val="75000"/>
                    <a:lumOff val="25000"/>
                  </a:schemeClr>
                </a:solidFill>
              </a:rPr>
              <a:t>Model</a:t>
            </a:r>
            <a:r>
              <a:rPr lang="en-US" sz="1600" dirty="0">
                <a:solidFill>
                  <a:schemeClr val="tx2">
                    <a:lumMod val="75000"/>
                    <a:lumOff val="25000"/>
                  </a:schemeClr>
                </a:solidFill>
              </a:rPr>
              <a:t> - controls the logic and rules of application. It doesn’t contain any information on how to show the data to the user. It is independent of the user interface.</a:t>
            </a:r>
          </a:p>
          <a:p>
            <a:pPr algn="just" defTabSz="914400">
              <a:lnSpc>
                <a:spcPct val="111000"/>
              </a:lnSpc>
              <a:spcBef>
                <a:spcPts val="930"/>
              </a:spcBef>
            </a:pPr>
            <a:r>
              <a:rPr lang="en-US" sz="1600" b="1" dirty="0">
                <a:solidFill>
                  <a:schemeClr val="tx2">
                    <a:lumMod val="75000"/>
                    <a:lumOff val="25000"/>
                  </a:schemeClr>
                </a:solidFill>
              </a:rPr>
              <a:t>View</a:t>
            </a:r>
            <a:r>
              <a:rPr lang="en-US" sz="1600" dirty="0">
                <a:solidFill>
                  <a:schemeClr val="tx2">
                    <a:lumMod val="75000"/>
                    <a:lumOff val="25000"/>
                  </a:schemeClr>
                </a:solidFill>
              </a:rPr>
              <a:t> - helps the user to see the model’s data. It is a visualization of information that the application contains.</a:t>
            </a:r>
          </a:p>
          <a:p>
            <a:pPr algn="just" defTabSz="914400">
              <a:lnSpc>
                <a:spcPct val="111000"/>
              </a:lnSpc>
              <a:spcBef>
                <a:spcPts val="930"/>
              </a:spcBef>
            </a:pPr>
            <a:r>
              <a:rPr lang="en-US" sz="1600" b="1" dirty="0">
                <a:solidFill>
                  <a:schemeClr val="tx2">
                    <a:lumMod val="75000"/>
                    <a:lumOff val="25000"/>
                  </a:schemeClr>
                </a:solidFill>
              </a:rPr>
              <a:t>Controller</a:t>
            </a:r>
            <a:r>
              <a:rPr lang="en-US" sz="1600" dirty="0">
                <a:solidFill>
                  <a:schemeClr val="tx2">
                    <a:lumMod val="75000"/>
                    <a:lumOff val="25000"/>
                  </a:schemeClr>
                </a:solidFill>
              </a:rPr>
              <a:t> - provides the support for input and converts the input to commands for the application. It is used between the model and view part. </a:t>
            </a:r>
          </a:p>
        </p:txBody>
      </p:sp>
      <p:pic>
        <p:nvPicPr>
          <p:cNvPr id="28" name="Picture 27" descr="A close up of a sign&#10;&#10;Description automatically generated">
            <a:extLst>
              <a:ext uri="{FF2B5EF4-FFF2-40B4-BE49-F238E27FC236}">
                <a16:creationId xmlns:a16="http://schemas.microsoft.com/office/drawing/2014/main" id="{8046E727-6750-4A5F-A0BB-83E9257DFCE2}"/>
              </a:ext>
            </a:extLst>
          </p:cNvPr>
          <p:cNvPicPr>
            <a:picLocks noChangeAspect="1"/>
          </p:cNvPicPr>
          <p:nvPr/>
        </p:nvPicPr>
        <p:blipFill>
          <a:blip r:embed="rId2"/>
          <a:stretch>
            <a:fillRect/>
          </a:stretch>
        </p:blipFill>
        <p:spPr>
          <a:xfrm>
            <a:off x="8770337" y="3051854"/>
            <a:ext cx="2933934" cy="2545187"/>
          </a:xfrm>
          <a:prstGeom prst="rect">
            <a:avLst/>
          </a:prstGeom>
        </p:spPr>
      </p:pic>
      <p:sp>
        <p:nvSpPr>
          <p:cNvPr id="8" name="Rectangle 7">
            <a:extLst>
              <a:ext uri="{FF2B5EF4-FFF2-40B4-BE49-F238E27FC236}">
                <a16:creationId xmlns:a16="http://schemas.microsoft.com/office/drawing/2014/main" id="{449A59FE-4099-4894-861D-68E792846078}"/>
              </a:ext>
            </a:extLst>
          </p:cNvPr>
          <p:cNvSpPr/>
          <p:nvPr/>
        </p:nvSpPr>
        <p:spPr>
          <a:xfrm>
            <a:off x="0" y="0"/>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MVC Design Pattern</a:t>
            </a:r>
          </a:p>
        </p:txBody>
      </p:sp>
    </p:spTree>
    <p:extLst>
      <p:ext uri="{BB962C8B-B14F-4D97-AF65-F5344CB8AC3E}">
        <p14:creationId xmlns:p14="http://schemas.microsoft.com/office/powerpoint/2010/main" val="2366638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857396" y="876212"/>
            <a:ext cx="8596668" cy="830613"/>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2.5  Compare and Contrast </a:t>
            </a:r>
          </a:p>
        </p:txBody>
      </p:sp>
      <p:sp>
        <p:nvSpPr>
          <p:cNvPr id="4" name="Rectangle 3">
            <a:extLst>
              <a:ext uri="{FF2B5EF4-FFF2-40B4-BE49-F238E27FC236}">
                <a16:creationId xmlns:a16="http://schemas.microsoft.com/office/drawing/2014/main" id="{66E561DF-04A5-493C-BBCC-D5DE26A8E1DD}"/>
              </a:ext>
            </a:extLst>
          </p:cNvPr>
          <p:cNvSpPr/>
          <p:nvPr/>
        </p:nvSpPr>
        <p:spPr>
          <a:xfrm>
            <a:off x="685799" y="1650077"/>
            <a:ext cx="8470898" cy="3429260"/>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endParaRPr lang="en-US" sz="15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EA1FF52-DB46-4C54-B827-5BC8BE84FB39}"/>
              </a:ext>
            </a:extLst>
          </p:cNvPr>
          <p:cNvSpPr txBox="1"/>
          <p:nvPr/>
        </p:nvSpPr>
        <p:spPr>
          <a:xfrm>
            <a:off x="1282995" y="1757916"/>
            <a:ext cx="184731" cy="369332"/>
          </a:xfrm>
          <a:prstGeom prst="rect">
            <a:avLst/>
          </a:prstGeom>
          <a:noFill/>
        </p:spPr>
        <p:txBody>
          <a:bodyPr wrap="none" rtlCol="0">
            <a:spAutoFit/>
          </a:bodyPr>
          <a:lstStyle/>
          <a:p>
            <a:endParaRPr lang="en-US" dirty="0"/>
          </a:p>
        </p:txBody>
      </p:sp>
      <p:sp>
        <p:nvSpPr>
          <p:cNvPr id="24" name="Rectangle 23">
            <a:extLst>
              <a:ext uri="{FF2B5EF4-FFF2-40B4-BE49-F238E27FC236}">
                <a16:creationId xmlns:a16="http://schemas.microsoft.com/office/drawing/2014/main" id="{8DB53332-FD29-4CD0-86A9-4C5827B9C48A}"/>
              </a:ext>
            </a:extLst>
          </p:cNvPr>
          <p:cNvSpPr/>
          <p:nvPr/>
        </p:nvSpPr>
        <p:spPr>
          <a:xfrm>
            <a:off x="857396" y="1706825"/>
            <a:ext cx="10538485" cy="3879659"/>
          </a:xfrm>
          <a:prstGeom prst="rect">
            <a:avLst/>
          </a:prstGeom>
        </p:spPr>
        <p:txBody>
          <a:bodyPr vert="horz" lIns="91440" tIns="45720" rIns="91440" bIns="45720" rtlCol="0">
            <a:normAutofit/>
          </a:bodyPr>
          <a:lstStyle/>
          <a:p>
            <a:pPr algn="just">
              <a:lnSpc>
                <a:spcPct val="150000"/>
              </a:lnSpc>
              <a:spcBef>
                <a:spcPts val="600"/>
              </a:spcBef>
              <a:buSzPct val="100000"/>
            </a:pPr>
            <a:r>
              <a:rPr lang="en-US" sz="1600" dirty="0">
                <a:solidFill>
                  <a:schemeClr val="accent1">
                    <a:lumMod val="50000"/>
                  </a:schemeClr>
                </a:solidFill>
                <a:latin typeface="Times New Roman" panose="02020603050405020304" pitchFamily="18" charset="0"/>
                <a:cs typeface="Times New Roman" panose="02020603050405020304" pitchFamily="18" charset="0"/>
              </a:rPr>
              <a:t>Compare with other possible approaches, prototyping model has several advantages:</a:t>
            </a:r>
          </a:p>
          <a:p>
            <a:pPr lvl="1" algn="just">
              <a:lnSpc>
                <a:spcPct val="150000"/>
              </a:lnSpc>
              <a:spcBef>
                <a:spcPts val="600"/>
              </a:spcBef>
              <a:buSzPct val="100000"/>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1. Reduced time and costs, but this can be a disadvantage if the developer loses time in developing the prototypes.</a:t>
            </a:r>
          </a:p>
          <a:p>
            <a:pPr lvl="1" algn="just">
              <a:lnSpc>
                <a:spcPct val="150000"/>
              </a:lnSpc>
              <a:spcBef>
                <a:spcPts val="600"/>
              </a:spcBef>
              <a:buSzPct val="100000"/>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2. Improved and increased user involvement.</a:t>
            </a:r>
          </a:p>
          <a:p>
            <a:pPr algn="just">
              <a:lnSpc>
                <a:spcPct val="150000"/>
              </a:lnSpc>
              <a:spcBef>
                <a:spcPts val="600"/>
              </a:spcBef>
              <a:buSzPct val="100000"/>
            </a:pPr>
            <a:r>
              <a:rPr lang="en-US" sz="1600" dirty="0">
                <a:solidFill>
                  <a:schemeClr val="accent1">
                    <a:lumMod val="50000"/>
                  </a:schemeClr>
                </a:solidFill>
                <a:latin typeface="Times New Roman" panose="02020603050405020304" pitchFamily="18" charset="0"/>
                <a:cs typeface="Times New Roman" panose="02020603050405020304" pitchFamily="18" charset="0"/>
              </a:rPr>
              <a:t>Disadvantage of prototyping model :</a:t>
            </a:r>
          </a:p>
          <a:p>
            <a:pPr lvl="1" algn="just">
              <a:lnSpc>
                <a:spcPct val="150000"/>
              </a:lnSpc>
              <a:spcBef>
                <a:spcPts val="600"/>
              </a:spcBef>
              <a:buSzPct val="100000"/>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1. Insufficient analysis. User confusion of prototype and finished system.</a:t>
            </a:r>
          </a:p>
          <a:p>
            <a:pPr lvl="1" algn="just">
              <a:lnSpc>
                <a:spcPct val="150000"/>
              </a:lnSpc>
              <a:spcBef>
                <a:spcPts val="600"/>
              </a:spcBef>
              <a:buSzPct val="100000"/>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2. Developer misunderstanding of user objectives.</a:t>
            </a:r>
          </a:p>
          <a:p>
            <a:pPr lvl="1" algn="just">
              <a:lnSpc>
                <a:spcPct val="150000"/>
              </a:lnSpc>
              <a:spcBef>
                <a:spcPts val="600"/>
              </a:spcBef>
              <a:buSzPct val="100000"/>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3. Excessive development time of the prototype.</a:t>
            </a:r>
          </a:p>
          <a:p>
            <a:pPr lvl="1" algn="just">
              <a:lnSpc>
                <a:spcPct val="150000"/>
              </a:lnSpc>
              <a:spcBef>
                <a:spcPts val="600"/>
              </a:spcBef>
              <a:buSzPct val="100000"/>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4. It is costly to implement the prototypes.</a:t>
            </a:r>
          </a:p>
          <a:p>
            <a:pPr algn="just">
              <a:lnSpc>
                <a:spcPct val="150000"/>
              </a:lnSpc>
              <a:spcBef>
                <a:spcPts val="600"/>
              </a:spcBef>
              <a:buSzPct val="100000"/>
            </a:pPr>
            <a:endParaRPr 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lnSpc>
                <a:spcPct val="150000"/>
              </a:lnSpc>
              <a:spcBef>
                <a:spcPts val="600"/>
              </a:spcBef>
              <a:buSzPct val="100000"/>
            </a:pPr>
            <a:endParaRPr 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nSpc>
                <a:spcPct val="150000"/>
              </a:lnSpc>
              <a:spcBef>
                <a:spcPts val="600"/>
              </a:spcBef>
              <a:buSzPct val="100000"/>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a:lnSpc>
                <a:spcPct val="150000"/>
              </a:lnSpc>
              <a:spcBef>
                <a:spcPts val="1000"/>
              </a:spcBef>
              <a:buSzPct val="100000"/>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08470796-0E63-49E2-94E2-CB58D393CF6C}"/>
              </a:ext>
            </a:extLst>
          </p:cNvPr>
          <p:cNvSpPr/>
          <p:nvPr/>
        </p:nvSpPr>
        <p:spPr>
          <a:xfrm>
            <a:off x="-10246" y="-6251"/>
            <a:ext cx="12202246"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Prototyping Model </a:t>
            </a:r>
          </a:p>
        </p:txBody>
      </p:sp>
    </p:spTree>
    <p:extLst>
      <p:ext uri="{BB962C8B-B14F-4D97-AF65-F5344CB8AC3E}">
        <p14:creationId xmlns:p14="http://schemas.microsoft.com/office/powerpoint/2010/main" val="714674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E561DF-04A5-493C-BBCC-D5DE26A8E1DD}"/>
              </a:ext>
            </a:extLst>
          </p:cNvPr>
          <p:cNvSpPr/>
          <p:nvPr/>
        </p:nvSpPr>
        <p:spPr>
          <a:xfrm>
            <a:off x="661592" y="1651237"/>
            <a:ext cx="8470898" cy="3429260"/>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endParaRPr lang="en-US" sz="15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EA1FF52-DB46-4C54-B827-5BC8BE84FB39}"/>
              </a:ext>
            </a:extLst>
          </p:cNvPr>
          <p:cNvSpPr txBox="1"/>
          <p:nvPr/>
        </p:nvSpPr>
        <p:spPr>
          <a:xfrm>
            <a:off x="1282995" y="1757916"/>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EA7E2CBC-FA6F-4104-854F-5A5F26A40436}"/>
              </a:ext>
            </a:extLst>
          </p:cNvPr>
          <p:cNvGrpSpPr/>
          <p:nvPr/>
        </p:nvGrpSpPr>
        <p:grpSpPr>
          <a:xfrm>
            <a:off x="516770" y="972049"/>
            <a:ext cx="10951899" cy="1649853"/>
            <a:chOff x="516769" y="817169"/>
            <a:chExt cx="10951899" cy="1649853"/>
          </a:xfrm>
        </p:grpSpPr>
        <p:sp>
          <p:nvSpPr>
            <p:cNvPr id="2" name="TextBox 1">
              <a:extLst>
                <a:ext uri="{FF2B5EF4-FFF2-40B4-BE49-F238E27FC236}">
                  <a16:creationId xmlns:a16="http://schemas.microsoft.com/office/drawing/2014/main" id="{45ED7FF7-3BB5-479A-BC69-7A970CE49DB8}"/>
                </a:ext>
              </a:extLst>
            </p:cNvPr>
            <p:cNvSpPr txBox="1"/>
            <p:nvPr/>
          </p:nvSpPr>
          <p:spPr>
            <a:xfrm>
              <a:off x="516770" y="817169"/>
              <a:ext cx="8596668" cy="682353"/>
            </a:xfrm>
            <a:prstGeom prst="rect">
              <a:avLst/>
            </a:prstGeom>
          </p:spPr>
          <p:txBody>
            <a:bodyPr vert="horz" lIns="91440" tIns="45720" rIns="91440" bIns="45720" rtlCol="0" anchor="t">
              <a:normAutofit lnSpcReduction="10000"/>
            </a:bodyPr>
            <a:lstStyle/>
            <a:p>
              <a:pPr>
                <a:spcBef>
                  <a:spcPct val="0"/>
                </a:spcBef>
                <a:spcAft>
                  <a:spcPts val="600"/>
                </a:spcAft>
              </a:pP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2.6  The effectiveness of my approach</a:t>
              </a:r>
            </a:p>
            <a:p>
              <a:pPr>
                <a:spcBef>
                  <a:spcPct val="0"/>
                </a:spcBef>
                <a:spcAft>
                  <a:spcPts val="600"/>
                </a:spcAft>
              </a:pPr>
              <a:endPar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endParaRPr>
            </a:p>
          </p:txBody>
        </p:sp>
        <p:sp>
          <p:nvSpPr>
            <p:cNvPr id="8" name="Rectangle 7">
              <a:extLst>
                <a:ext uri="{FF2B5EF4-FFF2-40B4-BE49-F238E27FC236}">
                  <a16:creationId xmlns:a16="http://schemas.microsoft.com/office/drawing/2014/main" id="{9C2414E9-CAB8-415A-BCB7-4B980564E1F6}"/>
                </a:ext>
              </a:extLst>
            </p:cNvPr>
            <p:cNvSpPr/>
            <p:nvPr/>
          </p:nvSpPr>
          <p:spPr>
            <a:xfrm>
              <a:off x="516769" y="1680268"/>
              <a:ext cx="10951899" cy="786754"/>
            </a:xfrm>
            <a:prstGeom prst="rect">
              <a:avLst/>
            </a:prstGeom>
          </p:spPr>
          <p:txBody>
            <a:bodyPr wrap="square">
              <a:spAutoFit/>
            </a:bodyPr>
            <a:lstStyle/>
            <a:p>
              <a:pPr algn="just">
                <a:lnSpc>
                  <a:spcPct val="150000"/>
                </a:lnSpc>
                <a:spcBef>
                  <a:spcPts val="600"/>
                </a:spcBef>
                <a:buSzPct val="100000"/>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If the game is developed according to the waterfall model, the game development results may not meet the real needs of users, or we will spend more time to revise the original game program.</a:t>
              </a:r>
            </a:p>
          </p:txBody>
        </p:sp>
      </p:grpSp>
      <p:grpSp>
        <p:nvGrpSpPr>
          <p:cNvPr id="5" name="Group 4">
            <a:extLst>
              <a:ext uri="{FF2B5EF4-FFF2-40B4-BE49-F238E27FC236}">
                <a16:creationId xmlns:a16="http://schemas.microsoft.com/office/drawing/2014/main" id="{B756CBC6-C163-49FC-94C5-5D3ABB013ACC}"/>
              </a:ext>
            </a:extLst>
          </p:cNvPr>
          <p:cNvGrpSpPr/>
          <p:nvPr/>
        </p:nvGrpSpPr>
        <p:grpSpPr>
          <a:xfrm>
            <a:off x="516770" y="3365867"/>
            <a:ext cx="10951898" cy="1656985"/>
            <a:chOff x="516770" y="2850378"/>
            <a:chExt cx="10951898" cy="1656985"/>
          </a:xfrm>
        </p:grpSpPr>
        <p:sp>
          <p:nvSpPr>
            <p:cNvPr id="30" name="TextBox 29">
              <a:extLst>
                <a:ext uri="{FF2B5EF4-FFF2-40B4-BE49-F238E27FC236}">
                  <a16:creationId xmlns:a16="http://schemas.microsoft.com/office/drawing/2014/main" id="{82EDE5ED-D31E-48B1-86CA-B8F23E2781A3}"/>
                </a:ext>
              </a:extLst>
            </p:cNvPr>
            <p:cNvSpPr txBox="1"/>
            <p:nvPr/>
          </p:nvSpPr>
          <p:spPr>
            <a:xfrm>
              <a:off x="516770" y="2850378"/>
              <a:ext cx="8596668" cy="830613"/>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2.7  How I Improve</a:t>
              </a:r>
              <a:r>
                <a:rPr lang="en-US" altLang="zh-CN"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d </a:t>
              </a: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a:t>
              </a:r>
            </a:p>
          </p:txBody>
        </p:sp>
        <p:sp>
          <p:nvSpPr>
            <p:cNvPr id="32" name="Rectangle 31">
              <a:extLst>
                <a:ext uri="{FF2B5EF4-FFF2-40B4-BE49-F238E27FC236}">
                  <a16:creationId xmlns:a16="http://schemas.microsoft.com/office/drawing/2014/main" id="{54942037-B3DC-4E4F-BA46-639C38AB1C8B}"/>
                </a:ext>
              </a:extLst>
            </p:cNvPr>
            <p:cNvSpPr/>
            <p:nvPr/>
          </p:nvSpPr>
          <p:spPr>
            <a:xfrm>
              <a:off x="516770" y="3720609"/>
              <a:ext cx="10951898" cy="786754"/>
            </a:xfrm>
            <a:prstGeom prst="rect">
              <a:avLst/>
            </a:prstGeom>
          </p:spPr>
          <p:txBody>
            <a:bodyPr wrap="square">
              <a:spAutoFit/>
            </a:bodyPr>
            <a:lstStyle/>
            <a:p>
              <a:pPr algn="just">
                <a:lnSpc>
                  <a:spcPct val="150000"/>
                </a:lnSpc>
                <a:spcBef>
                  <a:spcPts val="600"/>
                </a:spcBef>
                <a:buSzPct val="100000"/>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In fact, we use MVC structure to develop game software, which solves the possible defects of prototyping model. It can not only quickly submit the prototype to the user, but also reduce the cost of modifying the program.</a:t>
              </a:r>
            </a:p>
          </p:txBody>
        </p:sp>
      </p:grpSp>
      <p:sp>
        <p:nvSpPr>
          <p:cNvPr id="33" name="Rectangle 32">
            <a:extLst>
              <a:ext uri="{FF2B5EF4-FFF2-40B4-BE49-F238E27FC236}">
                <a16:creationId xmlns:a16="http://schemas.microsoft.com/office/drawing/2014/main" id="{226F06C2-49AB-40DC-9360-709B52FCE3E5}"/>
              </a:ext>
            </a:extLst>
          </p:cNvPr>
          <p:cNvSpPr/>
          <p:nvPr/>
        </p:nvSpPr>
        <p:spPr>
          <a:xfrm>
            <a:off x="-10246" y="-6251"/>
            <a:ext cx="12202246"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Prototyping Model </a:t>
            </a:r>
          </a:p>
        </p:txBody>
      </p:sp>
    </p:spTree>
    <p:extLst>
      <p:ext uri="{BB962C8B-B14F-4D97-AF65-F5344CB8AC3E}">
        <p14:creationId xmlns:p14="http://schemas.microsoft.com/office/powerpoint/2010/main" val="2377085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64D8-1470-421A-BECE-D2810BBEDB92}"/>
              </a:ext>
            </a:extLst>
          </p:cNvPr>
          <p:cNvSpPr>
            <a:spLocks noGrp="1"/>
          </p:cNvSpPr>
          <p:nvPr>
            <p:ph type="title"/>
          </p:nvPr>
        </p:nvSpPr>
        <p:spPr>
          <a:xfrm>
            <a:off x="2933700" y="2326639"/>
            <a:ext cx="6451409" cy="1085493"/>
          </a:xfrm>
        </p:spPr>
        <p:txBody>
          <a:bodyPr>
            <a:normAutofit/>
          </a:bodyPr>
          <a:lstStyle/>
          <a:p>
            <a:r>
              <a:rPr lang="en-US" sz="4000" dirty="0">
                <a:solidFill>
                  <a:schemeClr val="accent1">
                    <a:lumMod val="75000"/>
                  </a:schemeClr>
                </a:solidFill>
                <a:latin typeface="Times New Roman" panose="02020603050405020304" pitchFamily="18" charset="0"/>
                <a:cs typeface="Times New Roman" panose="02020603050405020304" pitchFamily="18" charset="0"/>
              </a:rPr>
              <a:t>Q3: Design programs.</a:t>
            </a:r>
            <a:endParaRPr lang="en-US" dirty="0"/>
          </a:p>
        </p:txBody>
      </p:sp>
      <p:sp>
        <p:nvSpPr>
          <p:cNvPr id="3" name="Text Placeholder 2">
            <a:extLst>
              <a:ext uri="{FF2B5EF4-FFF2-40B4-BE49-F238E27FC236}">
                <a16:creationId xmlns:a16="http://schemas.microsoft.com/office/drawing/2014/main" id="{A843AF07-4B02-47FB-8EC6-6C3B897DBF8F}"/>
              </a:ext>
            </a:extLst>
          </p:cNvPr>
          <p:cNvSpPr>
            <a:spLocks noGrp="1"/>
          </p:cNvSpPr>
          <p:nvPr>
            <p:ph type="body" idx="1"/>
          </p:nvPr>
        </p:nvSpPr>
        <p:spPr/>
        <p:txBody>
          <a:bodyPr>
            <a:normAutofit lnSpcReduction="10000"/>
          </a:bodyPr>
          <a:lstStyle/>
          <a:p>
            <a:pPr>
              <a:lnSpc>
                <a:spcPct val="150000"/>
              </a:lnSpc>
              <a:spcBef>
                <a:spcPts val="600"/>
              </a:spcBef>
              <a:buClr>
                <a:schemeClr val="accent1"/>
              </a:buClr>
              <a:buSzPct val="80000"/>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Theory One:  Structural UML diagrams</a:t>
            </a:r>
          </a:p>
          <a:p>
            <a:pPr>
              <a:lnSpc>
                <a:spcPct val="150000"/>
              </a:lnSpc>
              <a:spcBef>
                <a:spcPts val="600"/>
              </a:spcBef>
              <a:buClr>
                <a:schemeClr val="accent1"/>
              </a:buClr>
              <a:buSzPct val="80000"/>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  Theory Two:  Behavioral UML diagrams</a:t>
            </a:r>
          </a:p>
          <a:p>
            <a:pPr marL="285750" indent="-285750">
              <a:lnSpc>
                <a:spcPct val="150000"/>
              </a:lnSpc>
              <a:spcBef>
                <a:spcPts val="600"/>
              </a:spcBef>
              <a:buClr>
                <a:schemeClr val="accent1"/>
              </a:buClr>
              <a:buSzPct val="80000"/>
              <a:buFont typeface="Wingdings 3" charset="2"/>
              <a:buChar cha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107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3C16D5-6586-4ED0-9CA2-CA5D2B5D1A1C}"/>
              </a:ext>
            </a:extLst>
          </p:cNvPr>
          <p:cNvPicPr>
            <a:picLocks noChangeAspect="1"/>
          </p:cNvPicPr>
          <p:nvPr/>
        </p:nvPicPr>
        <p:blipFill>
          <a:blip r:embed="rId2"/>
          <a:stretch>
            <a:fillRect/>
          </a:stretch>
        </p:blipFill>
        <p:spPr>
          <a:xfrm>
            <a:off x="5724721" y="1256164"/>
            <a:ext cx="5487138" cy="3658023"/>
          </a:xfrm>
          <a:prstGeom prst="rect">
            <a:avLst/>
          </a:prstGeom>
          <a:noFill/>
        </p:spPr>
      </p:pic>
      <p:sp>
        <p:nvSpPr>
          <p:cNvPr id="4" name="Rectangle 3">
            <a:extLst>
              <a:ext uri="{FF2B5EF4-FFF2-40B4-BE49-F238E27FC236}">
                <a16:creationId xmlns:a16="http://schemas.microsoft.com/office/drawing/2014/main" id="{42DAD340-2986-4E7A-8B4E-909837DAEAEF}"/>
              </a:ext>
            </a:extLst>
          </p:cNvPr>
          <p:cNvSpPr/>
          <p:nvPr/>
        </p:nvSpPr>
        <p:spPr>
          <a:xfrm>
            <a:off x="696050" y="797680"/>
            <a:ext cx="4725949" cy="5639514"/>
          </a:xfrm>
          <a:prstGeom prst="rect">
            <a:avLst/>
          </a:prstGeom>
        </p:spPr>
        <p:txBody>
          <a:bodyPr vert="horz" lIns="91440" tIns="45720" rIns="91440" bIns="45720" rtlCol="0">
            <a:noAutofit/>
          </a:bodyPr>
          <a:lstStyle/>
          <a:p>
            <a:pPr marL="285750" indent="-285750">
              <a:lnSpc>
                <a:spcPct val="150000"/>
              </a:lnSpc>
              <a:spcBef>
                <a:spcPts val="6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Theory One:  Structural UML diagrams</a:t>
            </a:r>
          </a:p>
          <a:p>
            <a:pPr lvl="1">
              <a:lnSpc>
                <a:spcPct val="150000"/>
              </a:lnSpc>
              <a:spcBef>
                <a:spcPts val="6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3.1.1  What is Structural UML diagrams  ?</a:t>
            </a:r>
          </a:p>
          <a:p>
            <a:pPr lvl="1">
              <a:lnSpc>
                <a:spcPct val="150000"/>
              </a:lnSpc>
              <a:spcBef>
                <a:spcPts val="6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3.1.2  What I have done ?</a:t>
            </a:r>
          </a:p>
          <a:p>
            <a:pPr marL="285750" indent="-285750">
              <a:lnSpc>
                <a:spcPct val="150000"/>
              </a:lnSpc>
              <a:spcBef>
                <a:spcPts val="6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Theory Two:  Behavioral UML diagrams</a:t>
            </a:r>
          </a:p>
          <a:p>
            <a:pPr lvl="1">
              <a:lnSpc>
                <a:spcPct val="150000"/>
              </a:lnSpc>
              <a:spcBef>
                <a:spcPts val="6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3.2.1  What is Behavioral UML diagrams  ?</a:t>
            </a:r>
          </a:p>
          <a:p>
            <a:pPr lvl="1">
              <a:lnSpc>
                <a:spcPct val="150000"/>
              </a:lnSpc>
              <a:spcBef>
                <a:spcPts val="6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3.2.2   What I have done ?</a:t>
            </a:r>
          </a:p>
          <a:p>
            <a:pPr marL="285750" indent="-285750">
              <a:lnSpc>
                <a:spcPct val="150000"/>
              </a:lnSpc>
              <a:spcBef>
                <a:spcPts val="6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Summary: Structural UML diagrams &amp; Behavioral UML diagrams</a:t>
            </a:r>
          </a:p>
          <a:p>
            <a:pPr lvl="1">
              <a:lnSpc>
                <a:spcPct val="150000"/>
              </a:lnSpc>
              <a:spcBef>
                <a:spcPts val="6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3.</a:t>
            </a: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3</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.1  Compare and contrast</a:t>
            </a:r>
          </a:p>
          <a:p>
            <a:pPr lvl="1">
              <a:lnSpc>
                <a:spcPct val="150000"/>
              </a:lnSpc>
              <a:spcBef>
                <a:spcPts val="6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3.</a:t>
            </a: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3</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.2  The effectiveness of my approach</a:t>
            </a:r>
          </a:p>
          <a:p>
            <a:pPr lvl="1">
              <a:lnSpc>
                <a:spcPct val="150000"/>
              </a:lnSpc>
              <a:spcBef>
                <a:spcPts val="6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3.3.3  How I improved?</a:t>
            </a:r>
          </a:p>
        </p:txBody>
      </p:sp>
    </p:spTree>
    <p:extLst>
      <p:ext uri="{BB962C8B-B14F-4D97-AF65-F5344CB8AC3E}">
        <p14:creationId xmlns:p14="http://schemas.microsoft.com/office/powerpoint/2010/main" val="651578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AABD3CB-F407-4097-9A53-CA052FC7F577}"/>
              </a:ext>
            </a:extLst>
          </p:cNvPr>
          <p:cNvSpPr/>
          <p:nvPr/>
        </p:nvSpPr>
        <p:spPr>
          <a:xfrm>
            <a:off x="-10246" y="-6251"/>
            <a:ext cx="12202246"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Structural UML diagrams</a:t>
            </a:r>
          </a:p>
        </p:txBody>
      </p:sp>
      <p:sp>
        <p:nvSpPr>
          <p:cNvPr id="26" name="TextBox 25">
            <a:extLst>
              <a:ext uri="{FF2B5EF4-FFF2-40B4-BE49-F238E27FC236}">
                <a16:creationId xmlns:a16="http://schemas.microsoft.com/office/drawing/2014/main" id="{5479B517-5342-401B-ADA6-E2C4158702F8}"/>
              </a:ext>
            </a:extLst>
          </p:cNvPr>
          <p:cNvSpPr txBox="1"/>
          <p:nvPr/>
        </p:nvSpPr>
        <p:spPr>
          <a:xfrm>
            <a:off x="525669" y="985233"/>
            <a:ext cx="8058809" cy="1200329"/>
          </a:xfrm>
          <a:prstGeom prst="rect">
            <a:avLst/>
          </a:prstGeom>
          <a:noFill/>
        </p:spPr>
        <p:txBody>
          <a:bodyPr wrap="none" rtlCol="0">
            <a:spAutoFit/>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3.1.1  What is Structural UML diagrams  ?</a:t>
            </a:r>
          </a:p>
          <a:p>
            <a:endParaRPr lang="en-US" sz="3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BB65F35A-7899-4CEA-B5CE-63D4DF0A44A6}"/>
              </a:ext>
            </a:extLst>
          </p:cNvPr>
          <p:cNvSpPr txBox="1"/>
          <p:nvPr/>
        </p:nvSpPr>
        <p:spPr>
          <a:xfrm>
            <a:off x="525669" y="2248338"/>
            <a:ext cx="5452050" cy="3310522"/>
          </a:xfrm>
          <a:prstGeom prst="rect">
            <a:avLst/>
          </a:prstGeom>
          <a:noFill/>
        </p:spPr>
        <p:txBody>
          <a:bodyPr wrap="square" rtlCol="0">
            <a:spAutoFit/>
          </a:bodyPr>
          <a:lstStyle/>
          <a:p>
            <a:pPr algn="just">
              <a:lnSpc>
                <a:spcPct val="150000"/>
              </a:lnSpc>
              <a:spcBef>
                <a:spcPts val="600"/>
              </a:spcBef>
            </a:pP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The structural diagrams </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represent the static aspect of the system. These static aspects represent those parts of a diagram, which forms the main structure and are therefore stable.</a:t>
            </a:r>
          </a:p>
          <a:p>
            <a:pPr algn="just">
              <a:lnSpc>
                <a:spcPct val="150000"/>
              </a:lnSpc>
              <a:spcBef>
                <a:spcPts val="600"/>
              </a:spcBef>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These static parts are represented by classes, interfaces, objects, components, and nodes. </a:t>
            </a:r>
          </a:p>
          <a:p>
            <a:pPr algn="just">
              <a:lnSpc>
                <a:spcPct val="150000"/>
              </a:lnSpc>
              <a:spcBef>
                <a:spcPts val="600"/>
              </a:spcBef>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In this program, we mainly used </a:t>
            </a: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Class diagram.</a:t>
            </a: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lnSpc>
                <a:spcPct val="150000"/>
              </a:lnSpc>
              <a:spcBef>
                <a:spcPts val="600"/>
              </a:spcBef>
            </a:pPr>
            <a:endParaRPr lang="en-US" sz="1600" dirty="0">
              <a:latin typeface="Times New Roman" panose="02020603050405020304" pitchFamily="18" charset="0"/>
              <a:cs typeface="Times New Roman" panose="02020603050405020304" pitchFamily="18" charset="0"/>
            </a:endParaRPr>
          </a:p>
          <a:p>
            <a:pPr algn="just">
              <a:lnSpc>
                <a:spcPct val="150000"/>
              </a:lnSpc>
              <a:spcBef>
                <a:spcPts val="600"/>
              </a:spcBef>
            </a:pPr>
            <a:endParaRPr lang="en-US" sz="1600" dirty="0">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E8A3FA50-8684-4B07-82E6-704D1834F42B}"/>
              </a:ext>
            </a:extLst>
          </p:cNvPr>
          <p:cNvPicPr>
            <a:picLocks noChangeAspect="1"/>
          </p:cNvPicPr>
          <p:nvPr/>
        </p:nvPicPr>
        <p:blipFill>
          <a:blip r:embed="rId2"/>
          <a:stretch>
            <a:fillRect/>
          </a:stretch>
        </p:blipFill>
        <p:spPr>
          <a:xfrm>
            <a:off x="6774511" y="2577505"/>
            <a:ext cx="4629144" cy="2902226"/>
          </a:xfrm>
          <a:prstGeom prst="rect">
            <a:avLst/>
          </a:prstGeom>
          <a:ln>
            <a:solidFill>
              <a:schemeClr val="tx2">
                <a:lumMod val="75000"/>
              </a:schemeClr>
            </a:solidFill>
          </a:ln>
        </p:spPr>
      </p:pic>
      <p:sp>
        <p:nvSpPr>
          <p:cNvPr id="33" name="TextBox 32">
            <a:extLst>
              <a:ext uri="{FF2B5EF4-FFF2-40B4-BE49-F238E27FC236}">
                <a16:creationId xmlns:a16="http://schemas.microsoft.com/office/drawing/2014/main" id="{2272E57C-F62E-4309-82FD-08962D7B0D0A}"/>
              </a:ext>
            </a:extLst>
          </p:cNvPr>
          <p:cNvSpPr txBox="1"/>
          <p:nvPr/>
        </p:nvSpPr>
        <p:spPr>
          <a:xfrm>
            <a:off x="6774511" y="2161400"/>
            <a:ext cx="2110893" cy="276999"/>
          </a:xfrm>
          <a:prstGeom prst="rect">
            <a:avLst/>
          </a:prstGeom>
          <a:solidFill>
            <a:schemeClr val="accent2">
              <a:lumMod val="75000"/>
            </a:schemeClr>
          </a:solidFill>
        </p:spPr>
        <p:txBody>
          <a:bodyPr wrap="square" rtlCol="0">
            <a:spAutoFit/>
          </a:bodyPr>
          <a:lstStyle/>
          <a:p>
            <a:r>
              <a:rPr lang="en-US" sz="1200" b="1" dirty="0">
                <a:solidFill>
                  <a:schemeClr val="bg1"/>
                </a:solidFill>
                <a:latin typeface="Times New Roman" panose="02020603050405020304" pitchFamily="18" charset="0"/>
                <a:cs typeface="Times New Roman" panose="02020603050405020304" pitchFamily="18" charset="0"/>
              </a:rPr>
              <a:t>Types of structural diagrams </a:t>
            </a:r>
          </a:p>
        </p:txBody>
      </p:sp>
      <p:sp>
        <p:nvSpPr>
          <p:cNvPr id="37" name="Rectangle 36">
            <a:extLst>
              <a:ext uri="{FF2B5EF4-FFF2-40B4-BE49-F238E27FC236}">
                <a16:creationId xmlns:a16="http://schemas.microsoft.com/office/drawing/2014/main" id="{A7FD03C9-09A1-4017-AB39-773C49BCC441}"/>
              </a:ext>
            </a:extLst>
          </p:cNvPr>
          <p:cNvSpPr/>
          <p:nvPr/>
        </p:nvSpPr>
        <p:spPr>
          <a:xfrm>
            <a:off x="525669" y="5331159"/>
            <a:ext cx="8248595" cy="2377382"/>
          </a:xfrm>
          <a:prstGeom prst="rect">
            <a:avLst/>
          </a:prstGeom>
        </p:spPr>
        <p:txBody>
          <a:bodyPr wrap="square">
            <a:spAutoFit/>
          </a:bodyPr>
          <a:lstStyle/>
          <a:p>
            <a:pPr algn="just">
              <a:lnSpc>
                <a:spcPct val="150000"/>
              </a:lnSpc>
              <a:spcBef>
                <a:spcPts val="600"/>
              </a:spcBef>
            </a:pPr>
            <a:r>
              <a:rPr lang="en-US" sz="1400" dirty="0">
                <a:solidFill>
                  <a:srgbClr val="00206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Ref: https://www.tutorialspoint.com/uml/uml_standard_diagrams.htm</a:t>
            </a:r>
            <a:endParaRPr lang="en-US" sz="1400" dirty="0">
              <a:solidFill>
                <a:srgbClr val="002060"/>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sz="1400" dirty="0">
                <a:solidFill>
                  <a:srgbClr val="00206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https://www.smartdraw.com/uml-diagram/</a:t>
            </a:r>
            <a:endParaRPr lang="en-US" sz="1400" dirty="0">
              <a:solidFill>
                <a:srgbClr val="002060"/>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sz="1400" dirty="0">
                <a:solidFill>
                  <a:srgbClr val="00206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https://www.visual-paradigm.com/guide/uml-unified-modeling-language/behavior-vs-structural-diagram/</a:t>
            </a:r>
            <a:endParaRPr lang="en-US" sz="1400" dirty="0">
              <a:solidFill>
                <a:srgbClr val="002060"/>
              </a:solidFill>
              <a:latin typeface="Times New Roman" panose="02020603050405020304" pitchFamily="18" charset="0"/>
              <a:cs typeface="Times New Roman" panose="02020603050405020304" pitchFamily="18" charset="0"/>
            </a:endParaRPr>
          </a:p>
          <a:p>
            <a:pPr algn="just">
              <a:lnSpc>
                <a:spcPct val="150000"/>
              </a:lnSpc>
              <a:spcBef>
                <a:spcPts val="600"/>
              </a:spcBef>
            </a:pPr>
            <a:endParaRPr lang="en-US" sz="1400" dirty="0">
              <a:solidFill>
                <a:srgbClr val="002060"/>
              </a:solidFill>
              <a:latin typeface="Times New Roman" panose="02020603050405020304" pitchFamily="18" charset="0"/>
              <a:cs typeface="Times New Roman" panose="02020603050405020304" pitchFamily="18" charset="0"/>
            </a:endParaRPr>
          </a:p>
          <a:p>
            <a:pPr algn="just">
              <a:lnSpc>
                <a:spcPct val="150000"/>
              </a:lnSpc>
              <a:spcBef>
                <a:spcPts val="600"/>
              </a:spcBef>
            </a:pPr>
            <a:endParaRPr lang="en-US" sz="1400" dirty="0">
              <a:solidFill>
                <a:srgbClr val="002060"/>
              </a:solidFill>
              <a:latin typeface="Times New Roman" panose="02020603050405020304" pitchFamily="18" charset="0"/>
              <a:cs typeface="Times New Roman" panose="02020603050405020304" pitchFamily="18" charset="0"/>
            </a:endParaRPr>
          </a:p>
          <a:p>
            <a:pPr algn="just">
              <a:lnSpc>
                <a:spcPct val="150000"/>
              </a:lnSpc>
              <a:spcBef>
                <a:spcPts val="600"/>
              </a:spcBef>
            </a:pPr>
            <a:endParaRPr lang="en-US"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757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851600" y="816016"/>
            <a:ext cx="8596668" cy="807393"/>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accent2">
                    <a:lumMod val="75000"/>
                  </a:schemeClr>
                </a:solidFill>
                <a:latin typeface="Times New Roman" panose="02020603050405020304" pitchFamily="18" charset="0"/>
                <a:ea typeface="+mj-ea"/>
                <a:cs typeface="Times New Roman" panose="02020603050405020304" pitchFamily="18" charset="0"/>
              </a:rPr>
              <a:t>3.1.2  What I Have Done ?</a:t>
            </a:r>
            <a:endParaRPr lang="en-US" sz="3600" b="1" dirty="0">
              <a:solidFill>
                <a:schemeClr val="accent2">
                  <a:lumMod val="75000"/>
                </a:schemeClr>
              </a:solidFill>
              <a:latin typeface="Times New Roman" panose="02020603050405020304" pitchFamily="18" charset="0"/>
              <a:ea typeface="+mj-ea"/>
              <a:cs typeface="Times New Roman" panose="02020603050405020304" pitchFamily="18" charset="0"/>
            </a:endParaRPr>
          </a:p>
        </p:txBody>
      </p:sp>
      <p:sp>
        <p:nvSpPr>
          <p:cNvPr id="7" name="Rectangle 6">
            <a:extLst>
              <a:ext uri="{FF2B5EF4-FFF2-40B4-BE49-F238E27FC236}">
                <a16:creationId xmlns:a16="http://schemas.microsoft.com/office/drawing/2014/main" id="{24DF057D-7100-4E8E-886D-EDE9331599E3}"/>
              </a:ext>
            </a:extLst>
          </p:cNvPr>
          <p:cNvSpPr/>
          <p:nvPr/>
        </p:nvSpPr>
        <p:spPr>
          <a:xfrm>
            <a:off x="-10246" y="-6251"/>
            <a:ext cx="12202246"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Structural UML diagrams</a:t>
            </a:r>
          </a:p>
        </p:txBody>
      </p:sp>
      <p:pic>
        <p:nvPicPr>
          <p:cNvPr id="8" name="Content Placeholder 8">
            <a:extLst>
              <a:ext uri="{FF2B5EF4-FFF2-40B4-BE49-F238E27FC236}">
                <a16:creationId xmlns:a16="http://schemas.microsoft.com/office/drawing/2014/main" id="{C504C417-D791-4527-A32D-C10228586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600" y="2045566"/>
            <a:ext cx="9470202" cy="4497420"/>
          </a:xfrm>
          <a:prstGeom prst="rect">
            <a:avLst/>
          </a:prstGeom>
        </p:spPr>
      </p:pic>
      <p:sp>
        <p:nvSpPr>
          <p:cNvPr id="4" name="TextBox 3">
            <a:extLst>
              <a:ext uri="{FF2B5EF4-FFF2-40B4-BE49-F238E27FC236}">
                <a16:creationId xmlns:a16="http://schemas.microsoft.com/office/drawing/2014/main" id="{5A77FD72-5BE2-4A3D-BBD6-1CF67765F548}"/>
              </a:ext>
            </a:extLst>
          </p:cNvPr>
          <p:cNvSpPr txBox="1"/>
          <p:nvPr/>
        </p:nvSpPr>
        <p:spPr>
          <a:xfrm>
            <a:off x="851600" y="1551232"/>
            <a:ext cx="5036956" cy="307777"/>
          </a:xfrm>
          <a:prstGeom prst="rect">
            <a:avLst/>
          </a:prstGeom>
          <a:noFill/>
        </p:spPr>
        <p:txBody>
          <a:bodyPr wrap="none" rtlCol="0">
            <a:spAutoFit/>
          </a:bodyPr>
          <a:lstStyle/>
          <a:p>
            <a:r>
              <a:rPr lang="en-US" sz="1400" dirty="0">
                <a:solidFill>
                  <a:schemeClr val="bg2">
                    <a:lumMod val="25000"/>
                  </a:schemeClr>
                </a:solidFill>
                <a:latin typeface="Times New Roman" panose="02020603050405020304" pitchFamily="18" charset="0"/>
                <a:cs typeface="Times New Roman" panose="02020603050405020304" pitchFamily="18" charset="0"/>
              </a:rPr>
              <a:t>I made this class diagram for my first version of the game program.</a:t>
            </a:r>
          </a:p>
        </p:txBody>
      </p:sp>
    </p:spTree>
    <p:extLst>
      <p:ext uri="{BB962C8B-B14F-4D97-AF65-F5344CB8AC3E}">
        <p14:creationId xmlns:p14="http://schemas.microsoft.com/office/powerpoint/2010/main" val="1181161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AABD3CB-F407-4097-9A53-CA052FC7F577}"/>
              </a:ext>
            </a:extLst>
          </p:cNvPr>
          <p:cNvSpPr/>
          <p:nvPr/>
        </p:nvSpPr>
        <p:spPr>
          <a:xfrm>
            <a:off x="-10246" y="-6251"/>
            <a:ext cx="12202246"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Two:  Behavioral UML diagrams</a:t>
            </a:r>
          </a:p>
        </p:txBody>
      </p:sp>
      <p:sp>
        <p:nvSpPr>
          <p:cNvPr id="26" name="TextBox 25">
            <a:extLst>
              <a:ext uri="{FF2B5EF4-FFF2-40B4-BE49-F238E27FC236}">
                <a16:creationId xmlns:a16="http://schemas.microsoft.com/office/drawing/2014/main" id="{5479B517-5342-401B-ADA6-E2C4158702F8}"/>
              </a:ext>
            </a:extLst>
          </p:cNvPr>
          <p:cNvSpPr txBox="1"/>
          <p:nvPr/>
        </p:nvSpPr>
        <p:spPr>
          <a:xfrm>
            <a:off x="525669" y="1014608"/>
            <a:ext cx="8263994" cy="1200329"/>
          </a:xfrm>
          <a:prstGeom prst="rect">
            <a:avLst/>
          </a:prstGeom>
          <a:noFill/>
        </p:spPr>
        <p:txBody>
          <a:bodyPr wrap="none" rtlCol="0">
            <a:spAutoFit/>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3.2.1  What is Behavioral UML diagrams  ?</a:t>
            </a:r>
          </a:p>
          <a:p>
            <a:endParaRPr lang="en-US" sz="3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BB65F35A-7899-4CEA-B5CE-63D4DF0A44A6}"/>
              </a:ext>
            </a:extLst>
          </p:cNvPr>
          <p:cNvSpPr txBox="1"/>
          <p:nvPr/>
        </p:nvSpPr>
        <p:spPr>
          <a:xfrm>
            <a:off x="525669" y="2209039"/>
            <a:ext cx="6177325" cy="3233578"/>
          </a:xfrm>
          <a:prstGeom prst="rect">
            <a:avLst/>
          </a:prstGeom>
          <a:noFill/>
        </p:spPr>
        <p:txBody>
          <a:bodyPr wrap="square" rtlCol="0">
            <a:spAutoFit/>
          </a:bodyPr>
          <a:lstStyle/>
          <a:p>
            <a:pPr algn="just">
              <a:lnSpc>
                <a:spcPct val="150000"/>
              </a:lnSpc>
              <a:spcBef>
                <a:spcPts val="600"/>
              </a:spcBef>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Any system can have two aspects, static and dynamic. So, a model is considered as complete when both the aspects are fully covered.</a:t>
            </a:r>
          </a:p>
          <a:p>
            <a:pPr algn="just">
              <a:lnSpc>
                <a:spcPct val="150000"/>
              </a:lnSpc>
              <a:spcBef>
                <a:spcPts val="600"/>
              </a:spcBef>
            </a:pP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Behavioral diagrams </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basically capture the dynamic aspect of a system. Dynamic aspect can be further described as the changing/moving parts of a system.</a:t>
            </a:r>
          </a:p>
          <a:p>
            <a:pPr algn="just">
              <a:lnSpc>
                <a:spcPct val="150000"/>
              </a:lnSpc>
              <a:spcBef>
                <a:spcPts val="600"/>
              </a:spcBef>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In this program, we mainly </a:t>
            </a:r>
            <a:r>
              <a:rPr lang="en-US" sz="1600" b="1" dirty="0">
                <a:solidFill>
                  <a:schemeClr val="tx2">
                    <a:lumMod val="75000"/>
                    <a:lumOff val="25000"/>
                  </a:schemeClr>
                </a:solidFill>
                <a:latin typeface="Times New Roman" panose="02020603050405020304" pitchFamily="18" charset="0"/>
                <a:cs typeface="Times New Roman" panose="02020603050405020304" pitchFamily="18" charset="0"/>
              </a:rPr>
              <a:t>Sequence Diagram </a:t>
            </a: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 </a:t>
            </a:r>
            <a:r>
              <a:rPr lang="en-US" sz="1600" b="1" dirty="0">
                <a:solidFill>
                  <a:schemeClr val="tx2">
                    <a:lumMod val="75000"/>
                    <a:lumOff val="25000"/>
                  </a:schemeClr>
                </a:solidFill>
                <a:latin typeface="Times New Roman" panose="02020603050405020304" pitchFamily="18" charset="0"/>
                <a:cs typeface="Times New Roman" panose="02020603050405020304" pitchFamily="18" charset="0"/>
              </a:rPr>
              <a:t>Activity Diagram</a:t>
            </a: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 , </a:t>
            </a:r>
            <a:r>
              <a:rPr lang="en-US" sz="1600" b="1" dirty="0">
                <a:solidFill>
                  <a:schemeClr val="tx2">
                    <a:lumMod val="75000"/>
                    <a:lumOff val="25000"/>
                  </a:schemeClr>
                </a:solidFill>
                <a:latin typeface="Times New Roman" panose="02020603050405020304" pitchFamily="18" charset="0"/>
                <a:cs typeface="Times New Roman" panose="02020603050405020304" pitchFamily="18" charset="0"/>
              </a:rPr>
              <a:t>Use Case</a:t>
            </a: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 </a:t>
            </a:r>
            <a:r>
              <a:rPr lang="en-US" sz="1600" b="1" dirty="0">
                <a:solidFill>
                  <a:schemeClr val="tx2">
                    <a:lumMod val="75000"/>
                    <a:lumOff val="25000"/>
                  </a:schemeClr>
                </a:solidFill>
                <a:latin typeface="Times New Roman" panose="02020603050405020304" pitchFamily="18" charset="0"/>
                <a:cs typeface="Times New Roman" panose="02020603050405020304" pitchFamily="18" charset="0"/>
              </a:rPr>
              <a:t>Structure Diagram </a:t>
            </a:r>
          </a:p>
          <a:p>
            <a:pPr algn="just">
              <a:lnSpc>
                <a:spcPct val="150000"/>
              </a:lnSpc>
              <a:spcBef>
                <a:spcPts val="600"/>
              </a:spcBef>
            </a:pPr>
            <a:endParaRPr lang="en-US" sz="16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21053478-ABC3-47EA-9E73-A17406EF0F5C}"/>
              </a:ext>
            </a:extLst>
          </p:cNvPr>
          <p:cNvSpPr/>
          <p:nvPr/>
        </p:nvSpPr>
        <p:spPr>
          <a:xfrm>
            <a:off x="525669" y="5442617"/>
            <a:ext cx="7957782" cy="1177053"/>
          </a:xfrm>
          <a:prstGeom prst="rect">
            <a:avLst/>
          </a:prstGeom>
        </p:spPr>
        <p:txBody>
          <a:bodyPr wrap="square">
            <a:spAutoFit/>
          </a:bodyPr>
          <a:lstStyle/>
          <a:p>
            <a:pPr algn="just">
              <a:lnSpc>
                <a:spcPct val="150000"/>
              </a:lnSpc>
              <a:spcBef>
                <a:spcPts val="600"/>
              </a:spcBef>
            </a:pPr>
            <a:r>
              <a:rPr lang="en-US" sz="1400" dirty="0">
                <a:solidFill>
                  <a:srgbClr val="00206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Ref: https://www.tutorialspoint.com/uml/uml_standard_diagrams.htm</a:t>
            </a:r>
            <a:endParaRPr lang="en-US" sz="1400" dirty="0">
              <a:solidFill>
                <a:srgbClr val="002060"/>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sz="1400" dirty="0">
                <a:solidFill>
                  <a:srgbClr val="00206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https://www.smartdraw.com/uml-diagram/</a:t>
            </a:r>
            <a:endParaRPr lang="en-US" sz="1400" dirty="0">
              <a:solidFill>
                <a:srgbClr val="002060"/>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sz="1400" dirty="0">
                <a:solidFill>
                  <a:srgbClr val="00206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https://www.visual-paradigm.com/guide/uml-unified-modeling-language/behavior-vs-structural-diagram/</a:t>
            </a:r>
            <a:endParaRPr lang="en-US" sz="1400"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69B3092-5760-4003-902A-072D3FED77B3}"/>
              </a:ext>
            </a:extLst>
          </p:cNvPr>
          <p:cNvPicPr>
            <a:picLocks noChangeAspect="1"/>
          </p:cNvPicPr>
          <p:nvPr/>
        </p:nvPicPr>
        <p:blipFill>
          <a:blip r:embed="rId5"/>
          <a:stretch>
            <a:fillRect/>
          </a:stretch>
        </p:blipFill>
        <p:spPr>
          <a:xfrm>
            <a:off x="7010400" y="2502899"/>
            <a:ext cx="4185479" cy="3593101"/>
          </a:xfrm>
          <a:prstGeom prst="rect">
            <a:avLst/>
          </a:prstGeom>
          <a:ln>
            <a:solidFill>
              <a:schemeClr val="tx2">
                <a:lumMod val="75000"/>
              </a:schemeClr>
            </a:solidFill>
          </a:ln>
        </p:spPr>
      </p:pic>
      <p:sp>
        <p:nvSpPr>
          <p:cNvPr id="5" name="TextBox 4">
            <a:extLst>
              <a:ext uri="{FF2B5EF4-FFF2-40B4-BE49-F238E27FC236}">
                <a16:creationId xmlns:a16="http://schemas.microsoft.com/office/drawing/2014/main" id="{13F09726-3BC1-47B1-A190-85ACCB20EB99}"/>
              </a:ext>
            </a:extLst>
          </p:cNvPr>
          <p:cNvSpPr txBox="1"/>
          <p:nvPr/>
        </p:nvSpPr>
        <p:spPr>
          <a:xfrm>
            <a:off x="6986176" y="2081918"/>
            <a:ext cx="2110893" cy="276999"/>
          </a:xfrm>
          <a:prstGeom prst="rect">
            <a:avLst/>
          </a:prstGeom>
          <a:solidFill>
            <a:schemeClr val="accent2">
              <a:lumMod val="75000"/>
            </a:schemeClr>
          </a:solidFill>
        </p:spPr>
        <p:txBody>
          <a:bodyPr wrap="square" rtlCol="0">
            <a:spAutoFit/>
          </a:bodyPr>
          <a:lstStyle/>
          <a:p>
            <a:r>
              <a:rPr lang="en-US" sz="1200" b="1" dirty="0">
                <a:solidFill>
                  <a:schemeClr val="bg1"/>
                </a:solidFill>
                <a:latin typeface="Times New Roman" panose="02020603050405020304" pitchFamily="18" charset="0"/>
                <a:cs typeface="Times New Roman" panose="02020603050405020304" pitchFamily="18" charset="0"/>
              </a:rPr>
              <a:t>Types of behavioral diagrams</a:t>
            </a:r>
          </a:p>
        </p:txBody>
      </p:sp>
    </p:spTree>
    <p:extLst>
      <p:ext uri="{BB962C8B-B14F-4D97-AF65-F5344CB8AC3E}">
        <p14:creationId xmlns:p14="http://schemas.microsoft.com/office/powerpoint/2010/main" val="3071351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AABD3CB-F407-4097-9A53-CA052FC7F577}"/>
              </a:ext>
            </a:extLst>
          </p:cNvPr>
          <p:cNvSpPr/>
          <p:nvPr/>
        </p:nvSpPr>
        <p:spPr>
          <a:xfrm>
            <a:off x="-10246" y="-6251"/>
            <a:ext cx="12202246"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Two:  Behavioral UML diagrams</a:t>
            </a:r>
          </a:p>
        </p:txBody>
      </p:sp>
      <p:sp>
        <p:nvSpPr>
          <p:cNvPr id="8" name="TextBox 7">
            <a:extLst>
              <a:ext uri="{FF2B5EF4-FFF2-40B4-BE49-F238E27FC236}">
                <a16:creationId xmlns:a16="http://schemas.microsoft.com/office/drawing/2014/main" id="{C133B16D-E09B-459E-B07E-EFF42F498F25}"/>
              </a:ext>
            </a:extLst>
          </p:cNvPr>
          <p:cNvSpPr txBox="1"/>
          <p:nvPr/>
        </p:nvSpPr>
        <p:spPr>
          <a:xfrm>
            <a:off x="644867" y="954055"/>
            <a:ext cx="8596668" cy="807393"/>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accent2">
                    <a:lumMod val="75000"/>
                  </a:schemeClr>
                </a:solidFill>
                <a:latin typeface="Times New Roman" panose="02020603050405020304" pitchFamily="18" charset="0"/>
                <a:ea typeface="+mj-ea"/>
                <a:cs typeface="Times New Roman" panose="02020603050405020304" pitchFamily="18" charset="0"/>
              </a:rPr>
              <a:t>3.2.2  What I Have Done ?</a:t>
            </a:r>
            <a:endParaRPr lang="en-US" sz="3600" b="1" dirty="0">
              <a:solidFill>
                <a:schemeClr val="accent2">
                  <a:lumMod val="75000"/>
                </a:schemeClr>
              </a:solidFill>
              <a:latin typeface="Times New Roman" panose="02020603050405020304" pitchFamily="18" charset="0"/>
              <a:ea typeface="+mj-ea"/>
              <a:cs typeface="Times New Roman" panose="02020603050405020304" pitchFamily="18" charset="0"/>
            </a:endParaRPr>
          </a:p>
        </p:txBody>
      </p:sp>
      <p:pic>
        <p:nvPicPr>
          <p:cNvPr id="10" name="Picture 9">
            <a:extLst>
              <a:ext uri="{FF2B5EF4-FFF2-40B4-BE49-F238E27FC236}">
                <a16:creationId xmlns:a16="http://schemas.microsoft.com/office/drawing/2014/main" id="{474A5EB1-C9D2-4DC9-8253-36EF4A31A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67" y="2235209"/>
            <a:ext cx="9313449" cy="4411805"/>
          </a:xfrm>
          <a:prstGeom prst="rect">
            <a:avLst/>
          </a:prstGeom>
        </p:spPr>
      </p:pic>
      <p:sp>
        <p:nvSpPr>
          <p:cNvPr id="3" name="Rectangle 2">
            <a:extLst>
              <a:ext uri="{FF2B5EF4-FFF2-40B4-BE49-F238E27FC236}">
                <a16:creationId xmlns:a16="http://schemas.microsoft.com/office/drawing/2014/main" id="{E2A1D4D1-1CE2-4ECC-A79C-A196EB2469E7}"/>
              </a:ext>
            </a:extLst>
          </p:cNvPr>
          <p:cNvSpPr/>
          <p:nvPr/>
        </p:nvSpPr>
        <p:spPr>
          <a:xfrm>
            <a:off x="644867" y="1798424"/>
            <a:ext cx="8294417" cy="338554"/>
          </a:xfrm>
          <a:prstGeom prst="rect">
            <a:avLst/>
          </a:prstGeom>
        </p:spPr>
        <p:txBody>
          <a:bodyPr wrap="square">
            <a:spAutoFit/>
          </a:bodyPr>
          <a:lstStyle/>
          <a:p>
            <a:pPr marL="285750"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When I design the game , I use Behavioral diagrams to design the running process of the game.  </a:t>
            </a:r>
          </a:p>
        </p:txBody>
      </p:sp>
    </p:spTree>
    <p:extLst>
      <p:ext uri="{BB962C8B-B14F-4D97-AF65-F5344CB8AC3E}">
        <p14:creationId xmlns:p14="http://schemas.microsoft.com/office/powerpoint/2010/main" val="1148294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AABD3CB-F407-4097-9A53-CA052FC7F577}"/>
              </a:ext>
            </a:extLst>
          </p:cNvPr>
          <p:cNvSpPr/>
          <p:nvPr/>
        </p:nvSpPr>
        <p:spPr>
          <a:xfrm>
            <a:off x="-10246" y="-6251"/>
            <a:ext cx="12202246"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a:solidFill>
                  <a:schemeClr val="bg1"/>
                </a:solidFill>
                <a:latin typeface="Times New Roman" panose="02020603050405020304" pitchFamily="18" charset="0"/>
                <a:cs typeface="Times New Roman" panose="02020603050405020304" pitchFamily="18" charset="0"/>
              </a:rPr>
              <a:t>Theory Two:  Behavioral UML diagrams</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2A1D4D1-1CE2-4ECC-A79C-A196EB2469E7}"/>
              </a:ext>
            </a:extLst>
          </p:cNvPr>
          <p:cNvSpPr/>
          <p:nvPr/>
        </p:nvSpPr>
        <p:spPr>
          <a:xfrm>
            <a:off x="644867" y="802137"/>
            <a:ext cx="8294417" cy="338554"/>
          </a:xfrm>
          <a:prstGeom prst="rect">
            <a:avLst/>
          </a:prstGeom>
        </p:spPr>
        <p:txBody>
          <a:bodyPr wrap="square">
            <a:spAutoFit/>
          </a:bodyPr>
          <a:lstStyle/>
          <a:p>
            <a:pPr marL="285750"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 example of how I use the Behavioral diagrams.</a:t>
            </a:r>
          </a:p>
        </p:txBody>
      </p:sp>
      <p:pic>
        <p:nvPicPr>
          <p:cNvPr id="6" name="Picture 5">
            <a:extLst>
              <a:ext uri="{FF2B5EF4-FFF2-40B4-BE49-F238E27FC236}">
                <a16:creationId xmlns:a16="http://schemas.microsoft.com/office/drawing/2014/main" id="{80F6EB44-2725-453C-B853-F177B39DE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67" y="1505803"/>
            <a:ext cx="4145698" cy="3653400"/>
          </a:xfrm>
          <a:prstGeom prst="rect">
            <a:avLst/>
          </a:prstGeom>
          <a:ln>
            <a:solidFill>
              <a:schemeClr val="tx2">
                <a:lumMod val="75000"/>
              </a:schemeClr>
            </a:solidFill>
          </a:ln>
        </p:spPr>
      </p:pic>
      <p:pic>
        <p:nvPicPr>
          <p:cNvPr id="7" name="Picture 6">
            <a:extLst>
              <a:ext uri="{FF2B5EF4-FFF2-40B4-BE49-F238E27FC236}">
                <a16:creationId xmlns:a16="http://schemas.microsoft.com/office/drawing/2014/main" id="{96C822F2-F9A9-4112-AC8C-4943236CD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1946" y="802137"/>
            <a:ext cx="4003977" cy="3393756"/>
          </a:xfrm>
          <a:prstGeom prst="rect">
            <a:avLst/>
          </a:prstGeom>
          <a:ln>
            <a:solidFill>
              <a:schemeClr val="tx2">
                <a:lumMod val="75000"/>
              </a:schemeClr>
            </a:solidFill>
          </a:ln>
        </p:spPr>
      </p:pic>
      <p:pic>
        <p:nvPicPr>
          <p:cNvPr id="9" name="Picture 8">
            <a:extLst>
              <a:ext uri="{FF2B5EF4-FFF2-40B4-BE49-F238E27FC236}">
                <a16:creationId xmlns:a16="http://schemas.microsoft.com/office/drawing/2014/main" id="{226FFCD9-317E-46FF-AE68-45BAD0FAD9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4782" y="4539786"/>
            <a:ext cx="5744817" cy="2100339"/>
          </a:xfrm>
          <a:prstGeom prst="rect">
            <a:avLst/>
          </a:prstGeom>
          <a:ln>
            <a:solidFill>
              <a:schemeClr val="tx2">
                <a:lumMod val="75000"/>
              </a:schemeClr>
            </a:solidFill>
          </a:ln>
        </p:spPr>
      </p:pic>
      <p:pic>
        <p:nvPicPr>
          <p:cNvPr id="2" name="Picture 1">
            <a:extLst>
              <a:ext uri="{FF2B5EF4-FFF2-40B4-BE49-F238E27FC236}">
                <a16:creationId xmlns:a16="http://schemas.microsoft.com/office/drawing/2014/main" id="{154FF62B-584F-4C0B-96BF-F13188307913}"/>
              </a:ext>
            </a:extLst>
          </p:cNvPr>
          <p:cNvPicPr>
            <a:picLocks noChangeAspect="1"/>
          </p:cNvPicPr>
          <p:nvPr/>
        </p:nvPicPr>
        <p:blipFill>
          <a:blip r:embed="rId5"/>
          <a:stretch>
            <a:fillRect/>
          </a:stretch>
        </p:blipFill>
        <p:spPr>
          <a:xfrm>
            <a:off x="3013524" y="5944566"/>
            <a:ext cx="3233721" cy="341934"/>
          </a:xfrm>
          <a:prstGeom prst="rect">
            <a:avLst/>
          </a:prstGeom>
        </p:spPr>
      </p:pic>
      <p:pic>
        <p:nvPicPr>
          <p:cNvPr id="4" name="Picture 3">
            <a:extLst>
              <a:ext uri="{FF2B5EF4-FFF2-40B4-BE49-F238E27FC236}">
                <a16:creationId xmlns:a16="http://schemas.microsoft.com/office/drawing/2014/main" id="{FDF4B657-EEC8-45DD-842F-6C771A95E1CB}"/>
              </a:ext>
            </a:extLst>
          </p:cNvPr>
          <p:cNvPicPr>
            <a:picLocks noChangeAspect="1"/>
          </p:cNvPicPr>
          <p:nvPr/>
        </p:nvPicPr>
        <p:blipFill>
          <a:blip r:embed="rId6"/>
          <a:stretch>
            <a:fillRect/>
          </a:stretch>
        </p:blipFill>
        <p:spPr>
          <a:xfrm>
            <a:off x="6923681" y="911731"/>
            <a:ext cx="854560" cy="306281"/>
          </a:xfrm>
          <a:prstGeom prst="rect">
            <a:avLst/>
          </a:prstGeom>
          <a:ln>
            <a:noFill/>
          </a:ln>
        </p:spPr>
      </p:pic>
      <p:pic>
        <p:nvPicPr>
          <p:cNvPr id="5" name="Picture 4">
            <a:extLst>
              <a:ext uri="{FF2B5EF4-FFF2-40B4-BE49-F238E27FC236}">
                <a16:creationId xmlns:a16="http://schemas.microsoft.com/office/drawing/2014/main" id="{3377836D-329C-4195-8821-2E6A6AA5B98D}"/>
              </a:ext>
            </a:extLst>
          </p:cNvPr>
          <p:cNvPicPr>
            <a:picLocks noChangeAspect="1"/>
          </p:cNvPicPr>
          <p:nvPr/>
        </p:nvPicPr>
        <p:blipFill>
          <a:blip r:embed="rId7"/>
          <a:stretch>
            <a:fillRect/>
          </a:stretch>
        </p:blipFill>
        <p:spPr>
          <a:xfrm>
            <a:off x="354230" y="1714915"/>
            <a:ext cx="1262761" cy="307777"/>
          </a:xfrm>
          <a:prstGeom prst="rect">
            <a:avLst/>
          </a:prstGeom>
        </p:spPr>
      </p:pic>
    </p:spTree>
    <p:extLst>
      <p:ext uri="{BB962C8B-B14F-4D97-AF65-F5344CB8AC3E}">
        <p14:creationId xmlns:p14="http://schemas.microsoft.com/office/powerpoint/2010/main" val="1201458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740990" y="1206889"/>
            <a:ext cx="8596668" cy="682353"/>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accent2">
                    <a:lumMod val="75000"/>
                  </a:schemeClr>
                </a:solidFill>
                <a:latin typeface="Times New Roman" panose="02020603050405020304" pitchFamily="18" charset="0"/>
                <a:ea typeface="+mj-ea"/>
                <a:cs typeface="Times New Roman" panose="02020603050405020304" pitchFamily="18" charset="0"/>
              </a:rPr>
              <a:t>3.3.1  Compare and contrast</a:t>
            </a:r>
          </a:p>
        </p:txBody>
      </p:sp>
      <p:sp>
        <p:nvSpPr>
          <p:cNvPr id="4" name="Rectangle 3">
            <a:extLst>
              <a:ext uri="{FF2B5EF4-FFF2-40B4-BE49-F238E27FC236}">
                <a16:creationId xmlns:a16="http://schemas.microsoft.com/office/drawing/2014/main" id="{66E561DF-04A5-493C-BBCC-D5DE26A8E1DD}"/>
              </a:ext>
            </a:extLst>
          </p:cNvPr>
          <p:cNvSpPr/>
          <p:nvPr/>
        </p:nvSpPr>
        <p:spPr>
          <a:xfrm>
            <a:off x="661592" y="1651237"/>
            <a:ext cx="8470898" cy="3429260"/>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endParaRPr lang="en-US" sz="15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EA1FF52-DB46-4C54-B827-5BC8BE84FB39}"/>
              </a:ext>
            </a:extLst>
          </p:cNvPr>
          <p:cNvSpPr txBox="1"/>
          <p:nvPr/>
        </p:nvSpPr>
        <p:spPr>
          <a:xfrm>
            <a:off x="1282995" y="1757916"/>
            <a:ext cx="184731" cy="369332"/>
          </a:xfrm>
          <a:prstGeom prst="rect">
            <a:avLst/>
          </a:prstGeom>
          <a:noFill/>
        </p:spPr>
        <p:txBody>
          <a:bodyPr wrap="none" rtlCol="0">
            <a:spAutoFit/>
          </a:bodyPr>
          <a:lstStyle/>
          <a:p>
            <a:endParaRPr lang="en-US" dirty="0"/>
          </a:p>
        </p:txBody>
      </p:sp>
      <p:sp>
        <p:nvSpPr>
          <p:cNvPr id="8" name="Rectangle 7">
            <a:extLst>
              <a:ext uri="{FF2B5EF4-FFF2-40B4-BE49-F238E27FC236}">
                <a16:creationId xmlns:a16="http://schemas.microsoft.com/office/drawing/2014/main" id="{9C2414E9-CAB8-415A-BCB7-4B980564E1F6}"/>
              </a:ext>
            </a:extLst>
          </p:cNvPr>
          <p:cNvSpPr/>
          <p:nvPr/>
        </p:nvSpPr>
        <p:spPr>
          <a:xfrm>
            <a:off x="661592" y="2333590"/>
            <a:ext cx="10688796" cy="2048638"/>
          </a:xfrm>
          <a:prstGeom prst="rect">
            <a:avLst/>
          </a:prstGeom>
        </p:spPr>
        <p:txBody>
          <a:bodyPr wrap="square">
            <a:spAutoFit/>
          </a:bodyPr>
          <a:lstStyle/>
          <a:p>
            <a:pPr algn="just">
              <a:lnSpc>
                <a:spcPct val="150000"/>
              </a:lnSpc>
              <a:spcBef>
                <a:spcPts val="600"/>
              </a:spcBef>
              <a:buSzPct val="100000"/>
            </a:pP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Behavioral diagram </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shows how the system works ‘in motion’, that is how the system interacts with external entities and users, how it responds to input or event and what constraints it operates under. </a:t>
            </a:r>
          </a:p>
          <a:p>
            <a:pPr algn="just">
              <a:lnSpc>
                <a:spcPct val="150000"/>
              </a:lnSpc>
              <a:spcBef>
                <a:spcPts val="600"/>
              </a:spcBef>
              <a:buSzPct val="100000"/>
            </a:pP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Structure diagrams </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depict the static structure of the elements in your system. i.e., how one object relates to another. It shows the things in the system – classes, objects, packages or modules, physical nodes, components, and interfaces.</a:t>
            </a:r>
          </a:p>
          <a:p>
            <a:pPr algn="just">
              <a:lnSpc>
                <a:spcPct val="150000"/>
              </a:lnSpc>
              <a:spcBef>
                <a:spcPts val="600"/>
              </a:spcBef>
              <a:buSzPct val="100000"/>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582AEEA4-ABF0-4055-940A-FFEC3727DC1A}"/>
              </a:ext>
            </a:extLst>
          </p:cNvPr>
          <p:cNvSpPr/>
          <p:nvPr/>
        </p:nvSpPr>
        <p:spPr>
          <a:xfrm>
            <a:off x="-10246" y="-6251"/>
            <a:ext cx="12202246"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Summary: Structural UML diagrams &amp; Behavioral UML diagrams</a:t>
            </a:r>
          </a:p>
        </p:txBody>
      </p:sp>
    </p:spTree>
    <p:extLst>
      <p:ext uri="{BB962C8B-B14F-4D97-AF65-F5344CB8AC3E}">
        <p14:creationId xmlns:p14="http://schemas.microsoft.com/office/powerpoint/2010/main" val="1025280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1854330" y="1117600"/>
            <a:ext cx="8727431" cy="1320800"/>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1.2  W</a:t>
            </a:r>
            <a:r>
              <a:rPr lang="en-US" altLang="zh-CN"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hy </a:t>
            </a: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MVC </a:t>
            </a:r>
            <a:r>
              <a:rPr lang="en-US" altLang="zh-CN"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is a </a:t>
            </a: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widely accepted theory </a:t>
            </a:r>
            <a:r>
              <a:rPr lang="zh-CN" alt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a:t>
            </a:r>
            <a:endPar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endParaRPr>
          </a:p>
        </p:txBody>
      </p:sp>
      <p:sp>
        <p:nvSpPr>
          <p:cNvPr id="4" name="Rectangle 3">
            <a:extLst>
              <a:ext uri="{FF2B5EF4-FFF2-40B4-BE49-F238E27FC236}">
                <a16:creationId xmlns:a16="http://schemas.microsoft.com/office/drawing/2014/main" id="{66E561DF-04A5-493C-BBCC-D5DE26A8E1DD}"/>
              </a:ext>
            </a:extLst>
          </p:cNvPr>
          <p:cNvSpPr/>
          <p:nvPr/>
        </p:nvSpPr>
        <p:spPr>
          <a:xfrm>
            <a:off x="1519450" y="2438400"/>
            <a:ext cx="9939738" cy="3429260"/>
          </a:xfrm>
          <a:prstGeom prst="rect">
            <a:avLst/>
          </a:prstGeom>
        </p:spPr>
        <p:txBody>
          <a:bodyPr vert="horz" lIns="91440" tIns="45720" rIns="91440" bIns="45720" rtlCol="0">
            <a:noAutofit/>
          </a:bodyPr>
          <a:lstStyle/>
          <a:p>
            <a:pPr>
              <a:lnSpc>
                <a:spcPct val="90000"/>
              </a:lnSpc>
              <a:spcBef>
                <a:spcPts val="1000"/>
              </a:spcBef>
              <a:buClr>
                <a:schemeClr val="accent1"/>
              </a:buClr>
              <a:buSzPct val="80000"/>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Today most of the applications follow this pattern. The MVC Design Pattern help in the reusing of code and parallel development. This makes working easier and simpler. </a:t>
            </a:r>
          </a:p>
          <a:p>
            <a:pPr>
              <a:lnSpc>
                <a:spcPct val="90000"/>
              </a:lnSpc>
              <a:spcBef>
                <a:spcPts val="1000"/>
              </a:spcBef>
              <a:buClr>
                <a:schemeClr val="accent1"/>
              </a:buClr>
              <a:buSzPct val="80000"/>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Some of the Top companies that use MVC Design Pattern are –</a:t>
            </a:r>
          </a:p>
          <a:p>
            <a:pPr marL="171450" indent="-171450">
              <a:lnSpc>
                <a:spcPct val="90000"/>
              </a:lnSpc>
              <a:spcBef>
                <a:spcPts val="1000"/>
              </a:spcBef>
              <a:buClr>
                <a:schemeClr val="accent1"/>
              </a:buClr>
              <a:buSzPct val="80000"/>
              <a:buFont typeface="Wingdings 3" charset="2"/>
              <a:buChar char=""/>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Microsoft</a:t>
            </a:r>
          </a:p>
          <a:p>
            <a:pPr marL="171450" indent="-171450">
              <a:lnSpc>
                <a:spcPct val="90000"/>
              </a:lnSpc>
              <a:spcBef>
                <a:spcPts val="1000"/>
              </a:spcBef>
              <a:buClr>
                <a:schemeClr val="accent1"/>
              </a:buClr>
              <a:buSzPct val="80000"/>
              <a:buFont typeface="Wingdings 3" charset="2"/>
              <a:buChar char=""/>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Go Daddy</a:t>
            </a:r>
          </a:p>
          <a:p>
            <a:pPr marL="171450" indent="-171450">
              <a:lnSpc>
                <a:spcPct val="90000"/>
              </a:lnSpc>
              <a:spcBef>
                <a:spcPts val="1000"/>
              </a:spcBef>
              <a:buClr>
                <a:schemeClr val="accent1"/>
              </a:buClr>
              <a:buSzPct val="80000"/>
              <a:buFont typeface="Wingdings 3" charset="2"/>
              <a:buChar char=""/>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Dell</a:t>
            </a:r>
          </a:p>
          <a:p>
            <a:pPr marL="171450" indent="-171450">
              <a:lnSpc>
                <a:spcPct val="90000"/>
              </a:lnSpc>
              <a:spcBef>
                <a:spcPts val="1000"/>
              </a:spcBef>
              <a:buClr>
                <a:schemeClr val="accent1"/>
              </a:buClr>
              <a:buSzPct val="80000"/>
              <a:buFont typeface="Wingdings 3" charset="2"/>
              <a:buChar char=""/>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Visual Studio</a:t>
            </a:r>
          </a:p>
          <a:p>
            <a:pPr marL="171450" indent="-171450">
              <a:lnSpc>
                <a:spcPct val="90000"/>
              </a:lnSpc>
              <a:spcBef>
                <a:spcPts val="1000"/>
              </a:spcBef>
              <a:buClr>
                <a:schemeClr val="accent1"/>
              </a:buClr>
              <a:buSzPct val="80000"/>
              <a:buFont typeface="Wingdings 3" charset="2"/>
              <a:buChar char=""/>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Wild Tangent</a:t>
            </a:r>
          </a:p>
          <a:p>
            <a:pPr marL="171450" indent="-171450">
              <a:lnSpc>
                <a:spcPct val="90000"/>
              </a:lnSpc>
              <a:spcBef>
                <a:spcPts val="1000"/>
              </a:spcBef>
              <a:buClr>
                <a:schemeClr val="accent1"/>
              </a:buClr>
              <a:buSzPct val="80000"/>
              <a:buFont typeface="Wingdings 3" charset="2"/>
              <a:buChar char=""/>
            </a:pPr>
            <a:endParaRPr 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a:lnSpc>
                <a:spcPct val="90000"/>
              </a:lnSpc>
              <a:spcBef>
                <a:spcPts val="1000"/>
              </a:spcBef>
              <a:buClr>
                <a:schemeClr val="accent1"/>
              </a:buClr>
              <a:buSzPct val="80000"/>
            </a:pPr>
            <a:r>
              <a:rPr lang="en-US" sz="1400" dirty="0">
                <a:solidFill>
                  <a:schemeClr val="accent2">
                    <a:lumMod val="50000"/>
                  </a:schemeClr>
                </a:solidFill>
                <a:latin typeface="Times New Roman" panose="02020603050405020304" pitchFamily="18" charset="0"/>
                <a:cs typeface="Times New Roman" panose="02020603050405020304" pitchFamily="18" charset="0"/>
              </a:rPr>
              <a:t>Ref : </a:t>
            </a:r>
            <a:r>
              <a:rPr lang="en-US" sz="1400" dirty="0">
                <a:solidFill>
                  <a:srgbClr val="00206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https://www.educba.com/what-is-mvc-design-pattern/</a:t>
            </a:r>
            <a:endParaRPr lang="en-US" sz="1400" dirty="0">
              <a:solidFill>
                <a:srgbClr val="002060"/>
              </a:solidFill>
              <a:latin typeface="Times New Roman" panose="02020603050405020304" pitchFamily="18" charset="0"/>
              <a:cs typeface="Times New Roman" panose="02020603050405020304" pitchFamily="18" charset="0"/>
            </a:endParaRPr>
          </a:p>
          <a:p>
            <a:pPr>
              <a:lnSpc>
                <a:spcPct val="90000"/>
              </a:lnSpc>
              <a:spcBef>
                <a:spcPts val="1000"/>
              </a:spcBef>
              <a:buClr>
                <a:schemeClr val="accent1"/>
              </a:buClr>
              <a:buSzPct val="80000"/>
            </a:pPr>
            <a:endParaRPr lang="en-US" sz="1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BCAA76E2-172B-44CA-A589-04D01E37292E}"/>
              </a:ext>
            </a:extLst>
          </p:cNvPr>
          <p:cNvSpPr/>
          <p:nvPr/>
        </p:nvSpPr>
        <p:spPr>
          <a:xfrm>
            <a:off x="-25298" y="3352"/>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MVC Design Pattern</a:t>
            </a:r>
          </a:p>
        </p:txBody>
      </p:sp>
    </p:spTree>
    <p:extLst>
      <p:ext uri="{BB962C8B-B14F-4D97-AF65-F5344CB8AC3E}">
        <p14:creationId xmlns:p14="http://schemas.microsoft.com/office/powerpoint/2010/main" val="1427504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A1FF52-DB46-4C54-B827-5BC8BE84FB39}"/>
              </a:ext>
            </a:extLst>
          </p:cNvPr>
          <p:cNvSpPr txBox="1"/>
          <p:nvPr/>
        </p:nvSpPr>
        <p:spPr>
          <a:xfrm>
            <a:off x="1282995" y="1757916"/>
            <a:ext cx="184731" cy="369332"/>
          </a:xfrm>
          <a:prstGeom prst="rect">
            <a:avLst/>
          </a:prstGeom>
          <a:noFill/>
        </p:spPr>
        <p:txBody>
          <a:bodyPr wrap="none" rtlCol="0">
            <a:spAutoFit/>
          </a:bodyPr>
          <a:lstStyle/>
          <a:p>
            <a:endParaRPr lang="en-US" dirty="0"/>
          </a:p>
        </p:txBody>
      </p:sp>
      <p:sp>
        <p:nvSpPr>
          <p:cNvPr id="9" name="Rectangle 8">
            <a:extLst>
              <a:ext uri="{FF2B5EF4-FFF2-40B4-BE49-F238E27FC236}">
                <a16:creationId xmlns:a16="http://schemas.microsoft.com/office/drawing/2014/main" id="{582AEEA4-ABF0-4055-940A-FFEC3727DC1A}"/>
              </a:ext>
            </a:extLst>
          </p:cNvPr>
          <p:cNvSpPr/>
          <p:nvPr/>
        </p:nvSpPr>
        <p:spPr>
          <a:xfrm>
            <a:off x="-10246" y="-6251"/>
            <a:ext cx="12202246"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Summary: Structural UML diagrams &amp; Behavioral UML diagrams</a:t>
            </a:r>
          </a:p>
        </p:txBody>
      </p:sp>
      <p:sp>
        <p:nvSpPr>
          <p:cNvPr id="7" name="TextBox 6">
            <a:extLst>
              <a:ext uri="{FF2B5EF4-FFF2-40B4-BE49-F238E27FC236}">
                <a16:creationId xmlns:a16="http://schemas.microsoft.com/office/drawing/2014/main" id="{7EECBC3B-D8BF-4737-918A-4E5704B4ADBA}"/>
              </a:ext>
            </a:extLst>
          </p:cNvPr>
          <p:cNvSpPr txBox="1"/>
          <p:nvPr/>
        </p:nvSpPr>
        <p:spPr>
          <a:xfrm>
            <a:off x="496066" y="966376"/>
            <a:ext cx="8596668" cy="682353"/>
          </a:xfrm>
          <a:prstGeom prst="rect">
            <a:avLst/>
          </a:prstGeom>
        </p:spPr>
        <p:txBody>
          <a:bodyPr vert="horz" lIns="91440" tIns="45720" rIns="91440" bIns="45720" rtlCol="0" anchor="t">
            <a:normAutofit lnSpcReduction="10000"/>
          </a:bodyPr>
          <a:lstStyle/>
          <a:p>
            <a:pPr>
              <a:spcBef>
                <a:spcPct val="0"/>
              </a:spcBef>
              <a:spcAft>
                <a:spcPts val="600"/>
              </a:spcAft>
            </a:pPr>
            <a:r>
              <a:rPr lang="en-US" sz="3600" dirty="0">
                <a:solidFill>
                  <a:schemeClr val="accent2">
                    <a:lumMod val="75000"/>
                  </a:schemeClr>
                </a:solidFill>
                <a:latin typeface="Times New Roman" panose="02020603050405020304" pitchFamily="18" charset="0"/>
                <a:ea typeface="+mj-ea"/>
                <a:cs typeface="Times New Roman" panose="02020603050405020304" pitchFamily="18" charset="0"/>
              </a:rPr>
              <a:t>3.3.2  The effectiveness of my approach</a:t>
            </a:r>
          </a:p>
          <a:p>
            <a:pPr>
              <a:spcBef>
                <a:spcPct val="0"/>
              </a:spcBef>
              <a:spcAft>
                <a:spcPts val="600"/>
              </a:spcAft>
            </a:pPr>
            <a:endParaRPr lang="en-US" sz="3600" dirty="0">
              <a:solidFill>
                <a:schemeClr val="accent2">
                  <a:lumMod val="75000"/>
                </a:schemeClr>
              </a:solidFill>
              <a:latin typeface="Times New Roman" panose="02020603050405020304" pitchFamily="18" charset="0"/>
              <a:ea typeface="+mj-ea"/>
              <a:cs typeface="Times New Roman" panose="02020603050405020304" pitchFamily="18" charset="0"/>
            </a:endParaRPr>
          </a:p>
        </p:txBody>
      </p:sp>
      <p:sp>
        <p:nvSpPr>
          <p:cNvPr id="10" name="TextBox 9">
            <a:extLst>
              <a:ext uri="{FF2B5EF4-FFF2-40B4-BE49-F238E27FC236}">
                <a16:creationId xmlns:a16="http://schemas.microsoft.com/office/drawing/2014/main" id="{6669B406-4A5B-403F-B259-F17EE90E82F7}"/>
              </a:ext>
            </a:extLst>
          </p:cNvPr>
          <p:cNvSpPr txBox="1"/>
          <p:nvPr/>
        </p:nvSpPr>
        <p:spPr>
          <a:xfrm>
            <a:off x="496066" y="3891352"/>
            <a:ext cx="8596668" cy="682353"/>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accent2">
                    <a:lumMod val="75000"/>
                  </a:schemeClr>
                </a:solidFill>
                <a:latin typeface="Times New Roman" panose="02020603050405020304" pitchFamily="18" charset="0"/>
                <a:ea typeface="+mj-ea"/>
                <a:cs typeface="Times New Roman" panose="02020603050405020304" pitchFamily="18" charset="0"/>
              </a:rPr>
              <a:t>3.3.3  How I improved?</a:t>
            </a:r>
          </a:p>
        </p:txBody>
      </p:sp>
      <p:sp>
        <p:nvSpPr>
          <p:cNvPr id="11" name="Rectangle 10">
            <a:extLst>
              <a:ext uri="{FF2B5EF4-FFF2-40B4-BE49-F238E27FC236}">
                <a16:creationId xmlns:a16="http://schemas.microsoft.com/office/drawing/2014/main" id="{AECC753E-697A-4D80-BDCD-CE7F59C42A02}"/>
              </a:ext>
            </a:extLst>
          </p:cNvPr>
          <p:cNvSpPr/>
          <p:nvPr/>
        </p:nvSpPr>
        <p:spPr>
          <a:xfrm>
            <a:off x="496066" y="1654025"/>
            <a:ext cx="8957209" cy="1971694"/>
          </a:xfrm>
          <a:prstGeom prst="rect">
            <a:avLst/>
          </a:prstGeom>
        </p:spPr>
        <p:txBody>
          <a:bodyPr wrap="square">
            <a:spAutoFit/>
          </a:bodyPr>
          <a:lstStyle/>
          <a:p>
            <a:pPr algn="just">
              <a:lnSpc>
                <a:spcPct val="150000"/>
              </a:lnSpc>
              <a:spcBef>
                <a:spcPts val="600"/>
              </a:spcBef>
              <a:buSzPct val="10000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Using Structural UML diagrams in the design phase gives me a more detailed and comprehensive understanding of the structure of the program. So that I can clearly understand the relationship between classes in the later code stage.</a:t>
            </a:r>
          </a:p>
          <a:p>
            <a:pPr algn="just">
              <a:lnSpc>
                <a:spcPct val="150000"/>
              </a:lnSpc>
              <a:spcBef>
                <a:spcPts val="600"/>
              </a:spcBef>
              <a:buSzPct val="10000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U</a:t>
            </a: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sing Behavioral UML diagrams </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can help me sort out the process of clear program, which is very helpful for the design of game process and specific game function</a:t>
            </a: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s</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a:t>
            </a:r>
          </a:p>
        </p:txBody>
      </p:sp>
      <p:sp>
        <p:nvSpPr>
          <p:cNvPr id="12" name="Rectangle 11">
            <a:extLst>
              <a:ext uri="{FF2B5EF4-FFF2-40B4-BE49-F238E27FC236}">
                <a16:creationId xmlns:a16="http://schemas.microsoft.com/office/drawing/2014/main" id="{24C03AB1-CBAA-4CA8-AEC6-EEA17233EB0D}"/>
              </a:ext>
            </a:extLst>
          </p:cNvPr>
          <p:cNvSpPr/>
          <p:nvPr/>
        </p:nvSpPr>
        <p:spPr>
          <a:xfrm>
            <a:off x="496066" y="4573705"/>
            <a:ext cx="8957209" cy="397096"/>
          </a:xfrm>
          <a:prstGeom prst="rect">
            <a:avLst/>
          </a:prstGeom>
        </p:spPr>
        <p:txBody>
          <a:bodyPr wrap="square">
            <a:spAutoFit/>
          </a:bodyPr>
          <a:lstStyle/>
          <a:p>
            <a:pPr algn="just">
              <a:lnSpc>
                <a:spcPct val="150000"/>
              </a:lnSpc>
              <a:spcBef>
                <a:spcPts val="600"/>
              </a:spcBef>
              <a:buSzPct val="100000"/>
            </a:pP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70514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1016-11B7-4F8A-A8E4-E40576CE24B6}"/>
              </a:ext>
            </a:extLst>
          </p:cNvPr>
          <p:cNvSpPr>
            <a:spLocks noGrp="1"/>
          </p:cNvSpPr>
          <p:nvPr>
            <p:ph type="title"/>
          </p:nvPr>
        </p:nvSpPr>
        <p:spPr>
          <a:prstGeom prst="rect">
            <a:avLst/>
          </a:prstGeom>
        </p:spPr>
        <p:txBody>
          <a:bodyPr vert="horz" lIns="91440" tIns="45720" rIns="91440" bIns="45720" rtlCol="0" anchor="t">
            <a:normAutofit/>
          </a:bodyPr>
          <a:lstStyle/>
          <a:p>
            <a:pPr>
              <a:lnSpc>
                <a:spcPct val="90000"/>
              </a:lnSpc>
            </a:pPr>
            <a:r>
              <a:rPr lang="en-US" sz="2800" dirty="0">
                <a:solidFill>
                  <a:schemeClr val="accent1">
                    <a:lumMod val="75000"/>
                  </a:schemeClr>
                </a:solidFill>
                <a:latin typeface="Times New Roman" panose="02020603050405020304" pitchFamily="18" charset="0"/>
                <a:cs typeface="Times New Roman" panose="02020603050405020304" pitchFamily="18" charset="0"/>
              </a:rPr>
              <a:t>Q4.	Design user interfaces which conform to </a:t>
            </a:r>
            <a:r>
              <a:rPr lang="en-US" sz="2800" dirty="0" err="1">
                <a:solidFill>
                  <a:schemeClr val="accent1">
                    <a:lumMod val="75000"/>
                  </a:schemeClr>
                </a:solidFill>
                <a:latin typeface="Times New Roman" panose="02020603050405020304" pitchFamily="18" charset="0"/>
                <a:cs typeface="Times New Roman" panose="02020603050405020304" pitchFamily="18" charset="0"/>
              </a:rPr>
              <a:t>recognised</a:t>
            </a:r>
            <a:r>
              <a:rPr lang="en-US" sz="2800" dirty="0">
                <a:solidFill>
                  <a:schemeClr val="accent1">
                    <a:lumMod val="75000"/>
                  </a:schemeClr>
                </a:solidFill>
                <a:latin typeface="Times New Roman" panose="02020603050405020304" pitchFamily="18" charset="0"/>
                <a:cs typeface="Times New Roman" panose="02020603050405020304" pitchFamily="18" charset="0"/>
              </a:rPr>
              <a:t> usability criteria.</a:t>
            </a:r>
            <a:endParaRPr lang="en-US" sz="2800" kern="1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A86EA5E-B0D3-450E-877C-6BBDBB6AF9B5}"/>
              </a:ext>
            </a:extLst>
          </p:cNvPr>
          <p:cNvSpPr txBox="1"/>
          <p:nvPr/>
        </p:nvSpPr>
        <p:spPr>
          <a:xfrm>
            <a:off x="677334" y="2160589"/>
            <a:ext cx="8596668" cy="388077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sz="1600" dirty="0">
                <a:solidFill>
                  <a:schemeClr val="accent1">
                    <a:lumMod val="75000"/>
                  </a:schemeClr>
                </a:solidFill>
                <a:latin typeface="Times New Roman" panose="02020603050405020304" pitchFamily="18" charset="0"/>
                <a:cs typeface="Times New Roman" panose="02020603050405020304" pitchFamily="18" charset="0"/>
              </a:rPr>
              <a:t>Theory One:  Visibility of system status.</a:t>
            </a:r>
          </a:p>
          <a:p>
            <a:pPr lvl="1">
              <a:spcBef>
                <a:spcPts val="10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4.1	  What is  Visibility of system status? </a:t>
            </a:r>
          </a:p>
          <a:p>
            <a:pPr lvl="1">
              <a:spcBef>
                <a:spcPts val="10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4.2	  What I </a:t>
            </a: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h</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ave done ?</a:t>
            </a:r>
          </a:p>
          <a:p>
            <a:pPr lvl="1">
              <a:spcBef>
                <a:spcPts val="10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4.3    Scan of design.</a:t>
            </a:r>
          </a:p>
          <a:p>
            <a:pPr lvl="1">
              <a:spcBef>
                <a:spcPts val="10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4.4   Theoretical summary</a:t>
            </a:r>
          </a:p>
          <a:p>
            <a:pPr lvl="1">
              <a:spcBef>
                <a:spcPts val="1000"/>
              </a:spcBef>
              <a:buClr>
                <a:schemeClr val="accent1"/>
              </a:buClr>
              <a:buSzPct val="80000"/>
              <a:buFont typeface="Wingdings 3" charset="2"/>
              <a:buChar char=""/>
            </a:pP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4.5   How could I improved.</a:t>
            </a: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lvl="1">
              <a:spcBef>
                <a:spcPts val="1000"/>
              </a:spcBef>
              <a:buClr>
                <a:schemeClr val="accent1"/>
              </a:buClr>
              <a:buSzPct val="80000"/>
              <a:buFont typeface="Wingdings 3" charset="2"/>
              <a:buChar char=""/>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lvl="1">
              <a:spcBef>
                <a:spcPts val="1000"/>
              </a:spcBef>
              <a:buClr>
                <a:schemeClr val="accent1"/>
              </a:buClr>
              <a:buSzPct val="80000"/>
              <a:buFont typeface="Wingdings 3" charset="2"/>
              <a:buChar char=""/>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1600" b="1" dirty="0"/>
              <a:t>#3: User control and freedom</a:t>
            </a:r>
          </a:p>
          <a:p>
            <a:r>
              <a:rPr lang="en-US" sz="1600" dirty="0"/>
              <a:t>Users often choose system functions by mistake and will need a clearly marked "emergency exit" to leave the unwanted state without having to go through an extended dialogue. Support undo and redo.</a:t>
            </a:r>
          </a:p>
          <a:p>
            <a:pPr marL="285750" indent="-285750">
              <a:spcBef>
                <a:spcPts val="1000"/>
              </a:spcBef>
              <a:buClr>
                <a:schemeClr val="accent1"/>
              </a:buClr>
              <a:buSzPct val="80000"/>
              <a:buFont typeface="Wingdings 3" charset="2"/>
              <a:buChar char=""/>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285750" indent="-285750">
              <a:spcBef>
                <a:spcPts val="1000"/>
              </a:spcBef>
              <a:buClr>
                <a:schemeClr val="accent1"/>
              </a:buClr>
              <a:buSzPct val="80000"/>
              <a:buFont typeface="Wingdings 3" charset="2"/>
              <a:buChar char=""/>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lvl="1">
              <a:spcBef>
                <a:spcPts val="1000"/>
              </a:spcBef>
              <a:buClr>
                <a:schemeClr val="accent1"/>
              </a:buClr>
              <a:buSzPct val="80000"/>
              <a:buFont typeface="Wingdings 3" charset="2"/>
              <a:buChar char=""/>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472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64D8-1470-421A-BECE-D2810BBEDB92}"/>
              </a:ext>
            </a:extLst>
          </p:cNvPr>
          <p:cNvSpPr>
            <a:spLocks noGrp="1"/>
          </p:cNvSpPr>
          <p:nvPr>
            <p:ph type="title"/>
          </p:nvPr>
        </p:nvSpPr>
        <p:spPr>
          <a:xfrm>
            <a:off x="2933700" y="2326639"/>
            <a:ext cx="6451409" cy="1085493"/>
          </a:xfrm>
        </p:spPr>
        <p:txBody>
          <a:bodyPr>
            <a:normAutofit/>
          </a:bodyPr>
          <a:lstStyle/>
          <a:p>
            <a:r>
              <a:rPr lang="en-US" sz="4000" dirty="0">
                <a:solidFill>
                  <a:schemeClr val="accent1">
                    <a:lumMod val="75000"/>
                  </a:schemeClr>
                </a:solidFill>
                <a:latin typeface="Times New Roman" panose="02020603050405020304" pitchFamily="18" charset="0"/>
                <a:cs typeface="Times New Roman" panose="02020603050405020304" pitchFamily="18" charset="0"/>
              </a:rPr>
              <a:t>Q4.	Design user interfaces</a:t>
            </a:r>
            <a:endParaRPr lang="en-US" dirty="0"/>
          </a:p>
        </p:txBody>
      </p:sp>
      <p:sp>
        <p:nvSpPr>
          <p:cNvPr id="3" name="Text Placeholder 2">
            <a:extLst>
              <a:ext uri="{FF2B5EF4-FFF2-40B4-BE49-F238E27FC236}">
                <a16:creationId xmlns:a16="http://schemas.microsoft.com/office/drawing/2014/main" id="{A843AF07-4B02-47FB-8EC6-6C3B897DBF8F}"/>
              </a:ext>
            </a:extLst>
          </p:cNvPr>
          <p:cNvSpPr>
            <a:spLocks noGrp="1"/>
          </p:cNvSpPr>
          <p:nvPr>
            <p:ph type="body" idx="1"/>
          </p:nvPr>
        </p:nvSpPr>
        <p:spPr>
          <a:xfrm>
            <a:off x="3002507" y="4176131"/>
            <a:ext cx="6118747" cy="1038807"/>
          </a:xfrm>
        </p:spPr>
        <p:txBody>
          <a:bodyPr>
            <a:normAutofit/>
          </a:bodyPr>
          <a:lstStyle/>
          <a:p>
            <a:pPr>
              <a:spcBef>
                <a:spcPts val="1000"/>
              </a:spcBef>
              <a:buClr>
                <a:schemeClr val="accent1"/>
              </a:buClr>
              <a:buSzPct val="80000"/>
            </a:pPr>
            <a:r>
              <a:rPr lang="en-US" dirty="0">
                <a:solidFill>
                  <a:schemeClr val="accent1">
                    <a:lumMod val="75000"/>
                  </a:schemeClr>
                </a:solidFill>
                <a:latin typeface="Times New Roman" panose="02020603050405020304" pitchFamily="18" charset="0"/>
                <a:cs typeface="Times New Roman" panose="02020603050405020304" pitchFamily="18" charset="0"/>
              </a:rPr>
              <a:t>Theory One:  Visibility of system status.</a:t>
            </a:r>
          </a:p>
          <a:p>
            <a:pPr marL="285750" indent="-285750">
              <a:lnSpc>
                <a:spcPct val="150000"/>
              </a:lnSpc>
              <a:spcBef>
                <a:spcPts val="600"/>
              </a:spcBef>
              <a:buClr>
                <a:schemeClr val="accent1"/>
              </a:buClr>
              <a:buSzPct val="80000"/>
              <a:buFont typeface="Wingdings 3" charset="2"/>
              <a:buChar cha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4215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AABD3CB-F407-4097-9A53-CA052FC7F577}"/>
              </a:ext>
            </a:extLst>
          </p:cNvPr>
          <p:cNvSpPr/>
          <p:nvPr/>
        </p:nvSpPr>
        <p:spPr>
          <a:xfrm>
            <a:off x="-10246" y="-6251"/>
            <a:ext cx="12202246"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Visibility of system status</a:t>
            </a:r>
          </a:p>
        </p:txBody>
      </p:sp>
      <p:sp>
        <p:nvSpPr>
          <p:cNvPr id="26" name="TextBox 25">
            <a:extLst>
              <a:ext uri="{FF2B5EF4-FFF2-40B4-BE49-F238E27FC236}">
                <a16:creationId xmlns:a16="http://schemas.microsoft.com/office/drawing/2014/main" id="{5479B517-5342-401B-ADA6-E2C4158702F8}"/>
              </a:ext>
            </a:extLst>
          </p:cNvPr>
          <p:cNvSpPr txBox="1"/>
          <p:nvPr/>
        </p:nvSpPr>
        <p:spPr>
          <a:xfrm>
            <a:off x="554656" y="1038898"/>
            <a:ext cx="7296100" cy="646331"/>
          </a:xfrm>
          <a:prstGeom prst="rect">
            <a:avLst/>
          </a:prstGeom>
          <a:noFill/>
        </p:spPr>
        <p:txBody>
          <a:bodyPr wrap="none" rtlCol="0">
            <a:spAutoFit/>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4.1  What is Visibility of system status</a:t>
            </a:r>
          </a:p>
        </p:txBody>
      </p:sp>
      <p:sp>
        <p:nvSpPr>
          <p:cNvPr id="30" name="TextBox 29">
            <a:extLst>
              <a:ext uri="{FF2B5EF4-FFF2-40B4-BE49-F238E27FC236}">
                <a16:creationId xmlns:a16="http://schemas.microsoft.com/office/drawing/2014/main" id="{BB65F35A-7899-4CEA-B5CE-63D4DF0A44A6}"/>
              </a:ext>
            </a:extLst>
          </p:cNvPr>
          <p:cNvSpPr txBox="1"/>
          <p:nvPr/>
        </p:nvSpPr>
        <p:spPr>
          <a:xfrm>
            <a:off x="525669" y="1948059"/>
            <a:ext cx="11111322" cy="3310522"/>
          </a:xfrm>
          <a:prstGeom prst="rect">
            <a:avLst/>
          </a:prstGeom>
          <a:noFill/>
        </p:spPr>
        <p:txBody>
          <a:bodyPr wrap="square" rtlCol="0">
            <a:spAutoFit/>
          </a:bodyPr>
          <a:lstStyle/>
          <a:p>
            <a:pPr algn="just">
              <a:lnSpc>
                <a:spcPct val="150000"/>
              </a:lnSpc>
              <a:spcBef>
                <a:spcPts val="1200"/>
              </a:spcBef>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The </a:t>
            </a: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visibility of system status </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refers to how well the state of the system is conveyed to its users. Ideally, systems should always keep users informed about what is going on, through appropriate feedback within reasonable time.</a:t>
            </a:r>
          </a:p>
          <a:p>
            <a:pPr algn="just">
              <a:lnSpc>
                <a:spcPct val="150000"/>
              </a:lnSpc>
              <a:spcBef>
                <a:spcPts val="1200"/>
              </a:spcBef>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The ways to meet this standard are including let user to know the current system status, show appropriate feedback for a user action, Compel Users to Action, and so on.</a:t>
            </a:r>
          </a:p>
          <a:p>
            <a:pPr algn="just">
              <a:lnSpc>
                <a:spcPct val="150000"/>
              </a:lnSpc>
              <a:spcBef>
                <a:spcPts val="1200"/>
              </a:spcBef>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The visibility of system status is a basic tenet of great user experience. At its core, this heuristic encourages open and continuous communication, which is fundamental to all relationships — whether with people or devices. Users who are uninformed about the system’s current status cannot decide what to do next in order to accomplish their goals, nor can they figure out if their actions were effective or if they made a mistake.</a:t>
            </a:r>
          </a:p>
        </p:txBody>
      </p:sp>
      <p:sp>
        <p:nvSpPr>
          <p:cNvPr id="6" name="Rectangle 5">
            <a:extLst>
              <a:ext uri="{FF2B5EF4-FFF2-40B4-BE49-F238E27FC236}">
                <a16:creationId xmlns:a16="http://schemas.microsoft.com/office/drawing/2014/main" id="{6E5F7383-5953-4D47-B306-0DB2D430B668}"/>
              </a:ext>
            </a:extLst>
          </p:cNvPr>
          <p:cNvSpPr/>
          <p:nvPr/>
        </p:nvSpPr>
        <p:spPr>
          <a:xfrm>
            <a:off x="525669" y="6066818"/>
            <a:ext cx="6096000" cy="376834"/>
          </a:xfrm>
          <a:prstGeom prst="rect">
            <a:avLst/>
          </a:prstGeom>
        </p:spPr>
        <p:txBody>
          <a:bodyPr>
            <a:spAutoFit/>
          </a:bodyPr>
          <a:lstStyle/>
          <a:p>
            <a:pPr algn="just">
              <a:lnSpc>
                <a:spcPct val="150000"/>
              </a:lnSpc>
              <a:spcBef>
                <a:spcPts val="600"/>
              </a:spcBef>
              <a:buClr>
                <a:schemeClr val="accent1"/>
              </a:buClr>
              <a:buSzPct val="80000"/>
            </a:pPr>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Ref : </a:t>
            </a:r>
            <a:r>
              <a:rPr lang="en-US" sz="1400" dirty="0">
                <a:solidFill>
                  <a:srgbClr val="002060"/>
                </a:solidFill>
                <a:latin typeface="Times New Roman" panose="02020603050405020304" pitchFamily="18" charset="0"/>
                <a:cs typeface="Times New Roman" panose="02020603050405020304" pitchFamily="18" charset="0"/>
              </a:rPr>
              <a:t>https://www.nngroup.com/articles/visibility-system-status/</a:t>
            </a:r>
          </a:p>
        </p:txBody>
      </p:sp>
    </p:spTree>
    <p:extLst>
      <p:ext uri="{BB962C8B-B14F-4D97-AF65-F5344CB8AC3E}">
        <p14:creationId xmlns:p14="http://schemas.microsoft.com/office/powerpoint/2010/main" val="4141522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651132" y="1129996"/>
            <a:ext cx="8596668" cy="609931"/>
          </a:xfrm>
          <a:prstGeom prst="rect">
            <a:avLst/>
          </a:prstGeom>
        </p:spPr>
        <p:txBody>
          <a:bodyPr vert="horz" lIns="91440" tIns="45720" rIns="91440" bIns="45720" rtlCol="0" anchor="t">
            <a:normAutofit lnSpcReduction="10000"/>
          </a:bodyPr>
          <a:lstStyle/>
          <a:p>
            <a:pPr>
              <a:spcBef>
                <a:spcPct val="0"/>
              </a:spcBef>
              <a:spcAft>
                <a:spcPts val="600"/>
              </a:spcAft>
            </a:pPr>
            <a:r>
              <a:rPr lang="en-US" sz="3600" dirty="0">
                <a:solidFill>
                  <a:schemeClr val="accent2">
                    <a:lumMod val="75000"/>
                  </a:schemeClr>
                </a:solidFill>
                <a:latin typeface="Times New Roman" panose="02020603050405020304" pitchFamily="18" charset="0"/>
                <a:ea typeface="+mj-ea"/>
                <a:cs typeface="Times New Roman" panose="02020603050405020304" pitchFamily="18" charset="0"/>
              </a:rPr>
              <a:t>4.2  What I have done ?</a:t>
            </a:r>
          </a:p>
        </p:txBody>
      </p:sp>
      <p:sp>
        <p:nvSpPr>
          <p:cNvPr id="22" name="Rectangle 21">
            <a:extLst>
              <a:ext uri="{FF2B5EF4-FFF2-40B4-BE49-F238E27FC236}">
                <a16:creationId xmlns:a16="http://schemas.microsoft.com/office/drawing/2014/main" id="{BCAA76E2-172B-44CA-A589-04D01E37292E}"/>
              </a:ext>
            </a:extLst>
          </p:cNvPr>
          <p:cNvSpPr/>
          <p:nvPr/>
        </p:nvSpPr>
        <p:spPr>
          <a:xfrm>
            <a:off x="-25298" y="3352"/>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Visibility of system status</a:t>
            </a:r>
          </a:p>
        </p:txBody>
      </p:sp>
      <p:sp>
        <p:nvSpPr>
          <p:cNvPr id="5" name="Rectangle 4">
            <a:extLst>
              <a:ext uri="{FF2B5EF4-FFF2-40B4-BE49-F238E27FC236}">
                <a16:creationId xmlns:a16="http://schemas.microsoft.com/office/drawing/2014/main" id="{9607322E-332D-4949-9F40-4F773561E480}"/>
              </a:ext>
            </a:extLst>
          </p:cNvPr>
          <p:cNvSpPr/>
          <p:nvPr/>
        </p:nvSpPr>
        <p:spPr>
          <a:xfrm>
            <a:off x="651132" y="2173520"/>
            <a:ext cx="11045568" cy="4524315"/>
          </a:xfrm>
          <a:prstGeom prst="rect">
            <a:avLst/>
          </a:prstGeom>
        </p:spPr>
        <p:txBody>
          <a:bodyPr wrap="square">
            <a:spAutoFit/>
          </a:bodyPr>
          <a:lstStyle/>
          <a:p>
            <a:pPr marL="285750"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I designed two navigation of the game, top and side menu, to adapt to users' different operation habits. Navigation bar keys clear indication, will not cause user ambiguity.</a:t>
            </a:r>
          </a:p>
          <a:p>
            <a:pPr marL="285750" indent="-285750"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I designed different color Numbers to represent the default value of the game and the value that users can modify, so that users can easily understand the game information.</a:t>
            </a:r>
          </a:p>
          <a:p>
            <a:pPr marL="285750" indent="-285750"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In the process of the game, I changed the color of the background and Numbers of the game to timely report the progress of the game to the users.</a:t>
            </a:r>
          </a:p>
          <a:p>
            <a:pPr marL="285750" indent="-285750"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When the game is paused, the hidden board forces the user to click the button again to start the game.</a:t>
            </a:r>
          </a:p>
          <a:p>
            <a:pPr marL="285750" indent="-285750"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When the game is over, the game interface is hidden and the victory message appears.</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748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595473" y="796041"/>
            <a:ext cx="8596668" cy="609931"/>
          </a:xfrm>
          <a:prstGeom prst="rect">
            <a:avLst/>
          </a:prstGeom>
        </p:spPr>
        <p:txBody>
          <a:bodyPr vert="horz" lIns="91440" tIns="45720" rIns="91440" bIns="45720" rtlCol="0" anchor="t">
            <a:normAutofit lnSpcReduction="10000"/>
          </a:bodyPr>
          <a:lstStyle/>
          <a:p>
            <a:pPr>
              <a:spcBef>
                <a:spcPct val="0"/>
              </a:spcBef>
              <a:spcAft>
                <a:spcPts val="600"/>
              </a:spcAft>
            </a:pPr>
            <a:r>
              <a:rPr lang="en-US" sz="3600" dirty="0">
                <a:solidFill>
                  <a:schemeClr val="accent2">
                    <a:lumMod val="75000"/>
                  </a:schemeClr>
                </a:solidFill>
                <a:latin typeface="Times New Roman" panose="02020603050405020304" pitchFamily="18" charset="0"/>
                <a:ea typeface="+mj-ea"/>
                <a:cs typeface="Times New Roman" panose="02020603050405020304" pitchFamily="18" charset="0"/>
              </a:rPr>
              <a:t>4.3  Scan of design</a:t>
            </a:r>
          </a:p>
        </p:txBody>
      </p:sp>
      <p:sp>
        <p:nvSpPr>
          <p:cNvPr id="22" name="Rectangle 21">
            <a:extLst>
              <a:ext uri="{FF2B5EF4-FFF2-40B4-BE49-F238E27FC236}">
                <a16:creationId xmlns:a16="http://schemas.microsoft.com/office/drawing/2014/main" id="{BCAA76E2-172B-44CA-A589-04D01E37292E}"/>
              </a:ext>
            </a:extLst>
          </p:cNvPr>
          <p:cNvSpPr/>
          <p:nvPr/>
        </p:nvSpPr>
        <p:spPr>
          <a:xfrm>
            <a:off x="-25298" y="3352"/>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Visibility of system status</a:t>
            </a:r>
          </a:p>
        </p:txBody>
      </p:sp>
      <p:grpSp>
        <p:nvGrpSpPr>
          <p:cNvPr id="42" name="Group 41">
            <a:extLst>
              <a:ext uri="{FF2B5EF4-FFF2-40B4-BE49-F238E27FC236}">
                <a16:creationId xmlns:a16="http://schemas.microsoft.com/office/drawing/2014/main" id="{7B98F4A7-DCB7-4DD2-8D17-316873FE9BC9}"/>
              </a:ext>
            </a:extLst>
          </p:cNvPr>
          <p:cNvGrpSpPr/>
          <p:nvPr/>
        </p:nvGrpSpPr>
        <p:grpSpPr>
          <a:xfrm>
            <a:off x="6678277" y="2051389"/>
            <a:ext cx="4594208" cy="3727477"/>
            <a:chOff x="2120317" y="1729106"/>
            <a:chExt cx="4662047" cy="3801259"/>
          </a:xfrm>
        </p:grpSpPr>
        <p:grpSp>
          <p:nvGrpSpPr>
            <p:cNvPr id="40" name="Group 39">
              <a:extLst>
                <a:ext uri="{FF2B5EF4-FFF2-40B4-BE49-F238E27FC236}">
                  <a16:creationId xmlns:a16="http://schemas.microsoft.com/office/drawing/2014/main" id="{B8A00A1E-75C6-4EDB-AD65-40A7B16F627A}"/>
                </a:ext>
              </a:extLst>
            </p:cNvPr>
            <p:cNvGrpSpPr/>
            <p:nvPr/>
          </p:nvGrpSpPr>
          <p:grpSpPr>
            <a:xfrm>
              <a:off x="2120317" y="1729106"/>
              <a:ext cx="4662047" cy="3801259"/>
              <a:chOff x="3957388" y="1570299"/>
              <a:chExt cx="4662047" cy="3801259"/>
            </a:xfrm>
          </p:grpSpPr>
          <p:pic>
            <p:nvPicPr>
              <p:cNvPr id="7" name="Picture 6">
                <a:extLst>
                  <a:ext uri="{FF2B5EF4-FFF2-40B4-BE49-F238E27FC236}">
                    <a16:creationId xmlns:a16="http://schemas.microsoft.com/office/drawing/2014/main" id="{F8CBD8B8-6A96-4F8B-BBF4-F5AAEBAE4EFD}"/>
                  </a:ext>
                </a:extLst>
              </p:cNvPr>
              <p:cNvPicPr>
                <a:picLocks noChangeAspect="1"/>
              </p:cNvPicPr>
              <p:nvPr/>
            </p:nvPicPr>
            <p:blipFill>
              <a:blip r:embed="rId2"/>
              <a:stretch>
                <a:fillRect/>
              </a:stretch>
            </p:blipFill>
            <p:spPr>
              <a:xfrm>
                <a:off x="3957388" y="2383607"/>
                <a:ext cx="2843673" cy="2987951"/>
              </a:xfrm>
              <a:prstGeom prst="rect">
                <a:avLst/>
              </a:prstGeom>
            </p:spPr>
          </p:pic>
          <p:sp>
            <p:nvSpPr>
              <p:cNvPr id="8" name="Oval 7">
                <a:extLst>
                  <a:ext uri="{FF2B5EF4-FFF2-40B4-BE49-F238E27FC236}">
                    <a16:creationId xmlns:a16="http://schemas.microsoft.com/office/drawing/2014/main" id="{25F9094D-09C8-4EA1-99C0-A35F5ED021AD}"/>
                  </a:ext>
                </a:extLst>
              </p:cNvPr>
              <p:cNvSpPr/>
              <p:nvPr/>
            </p:nvSpPr>
            <p:spPr>
              <a:xfrm>
                <a:off x="4858247" y="2389367"/>
                <a:ext cx="369736" cy="2663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08546C1-E6FF-45CC-ABB8-53FF193BD921}"/>
                  </a:ext>
                </a:extLst>
              </p:cNvPr>
              <p:cNvSpPr/>
              <p:nvPr/>
            </p:nvSpPr>
            <p:spPr>
              <a:xfrm>
                <a:off x="4063117" y="3669527"/>
                <a:ext cx="286247" cy="230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E4E2B-F355-48D3-BA2B-F7D8305F9A11}"/>
                  </a:ext>
                </a:extLst>
              </p:cNvPr>
              <p:cNvSpPr/>
              <p:nvPr/>
            </p:nvSpPr>
            <p:spPr>
              <a:xfrm>
                <a:off x="4452730" y="2822713"/>
                <a:ext cx="775253" cy="7792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08CE5C08-BE22-439F-899C-CBF4D771A18B}"/>
                  </a:ext>
                </a:extLst>
              </p:cNvPr>
              <p:cNvSpPr/>
              <p:nvPr/>
            </p:nvSpPr>
            <p:spPr>
              <a:xfrm>
                <a:off x="5227983" y="3669527"/>
                <a:ext cx="811033" cy="3180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D75CE8C-60CA-4A58-8500-541A5DB37538}"/>
                  </a:ext>
                </a:extLst>
              </p:cNvPr>
              <p:cNvSpPr txBox="1"/>
              <p:nvPr/>
            </p:nvSpPr>
            <p:spPr>
              <a:xfrm>
                <a:off x="4104861" y="1570299"/>
                <a:ext cx="2246243" cy="646331"/>
              </a:xfrm>
              <a:prstGeom prst="rect">
                <a:avLst/>
              </a:prstGeom>
              <a:noFill/>
              <a:ln>
                <a:solidFill>
                  <a:schemeClr val="accent1">
                    <a:lumMod val="60000"/>
                    <a:lumOff val="40000"/>
                  </a:schemeClr>
                </a:solidFill>
              </a:ln>
            </p:spPr>
            <p:txBody>
              <a:bodyPr wrap="square" rtlCol="0">
                <a:spAutoFit/>
              </a:bodyPr>
              <a:lstStyle/>
              <a:p>
                <a:r>
                  <a:rPr lang="en-US" sz="1200" dirty="0">
                    <a:latin typeface="Times New Roman" panose="02020603050405020304" pitchFamily="18" charset="0"/>
                    <a:cs typeface="Times New Roman" panose="02020603050405020304" pitchFamily="18" charset="0"/>
                  </a:rPr>
                  <a:t>Green numbers and areas are used to show valid row, col and square.</a:t>
                </a:r>
              </a:p>
            </p:txBody>
          </p:sp>
          <p:cxnSp>
            <p:nvCxnSpPr>
              <p:cNvPr id="21" name="Straight Arrow Connector 20">
                <a:extLst>
                  <a:ext uri="{FF2B5EF4-FFF2-40B4-BE49-F238E27FC236}">
                    <a16:creationId xmlns:a16="http://schemas.microsoft.com/office/drawing/2014/main" id="{AAAD7717-E5B1-470A-A59D-3F8C5C205A5B}"/>
                  </a:ext>
                </a:extLst>
              </p:cNvPr>
              <p:cNvCxnSpPr>
                <a:endCxn id="8" idx="0"/>
              </p:cNvCxnSpPr>
              <p:nvPr/>
            </p:nvCxnSpPr>
            <p:spPr>
              <a:xfrm>
                <a:off x="4921857" y="2216630"/>
                <a:ext cx="121258" cy="1727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379E9C1-2D8E-4306-98F4-00CAA8FB4B69}"/>
                  </a:ext>
                </a:extLst>
              </p:cNvPr>
              <p:cNvCxnSpPr>
                <a:endCxn id="9" idx="0"/>
              </p:cNvCxnSpPr>
              <p:nvPr/>
            </p:nvCxnSpPr>
            <p:spPr>
              <a:xfrm flipH="1">
                <a:off x="4206241" y="2216630"/>
                <a:ext cx="687566" cy="14528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4264EB3-6A29-47B7-A06E-ECBE7AA72727}"/>
                  </a:ext>
                </a:extLst>
              </p:cNvPr>
              <p:cNvSpPr txBox="1"/>
              <p:nvPr/>
            </p:nvSpPr>
            <p:spPr>
              <a:xfrm>
                <a:off x="6373192" y="2653864"/>
                <a:ext cx="2246243" cy="1304065"/>
              </a:xfrm>
              <a:prstGeom prst="rect">
                <a:avLst/>
              </a:prstGeom>
              <a:noFill/>
              <a:ln>
                <a:solidFill>
                  <a:schemeClr val="accent1">
                    <a:lumMod val="60000"/>
                    <a:lumOff val="40000"/>
                  </a:schemeClr>
                </a:solidFill>
              </a:ln>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The pink number represents the unmodifiable game default number, the black number represents the number that users can change it.</a:t>
                </a:r>
              </a:p>
            </p:txBody>
          </p:sp>
          <p:cxnSp>
            <p:nvCxnSpPr>
              <p:cNvPr id="34" name="Straight Arrow Connector 33">
                <a:extLst>
                  <a:ext uri="{FF2B5EF4-FFF2-40B4-BE49-F238E27FC236}">
                    <a16:creationId xmlns:a16="http://schemas.microsoft.com/office/drawing/2014/main" id="{A58EC3F1-9AE5-4116-8FC9-30FB5A6E3DAF}"/>
                  </a:ext>
                </a:extLst>
              </p:cNvPr>
              <p:cNvCxnSpPr>
                <a:cxnSpLocks/>
                <a:stCxn id="32" idx="1"/>
                <a:endCxn id="12" idx="3"/>
              </p:cNvCxnSpPr>
              <p:nvPr/>
            </p:nvCxnSpPr>
            <p:spPr>
              <a:xfrm flipH="1">
                <a:off x="6039016" y="3305897"/>
                <a:ext cx="334176" cy="5226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a:extLst>
                <a:ext uri="{FF2B5EF4-FFF2-40B4-BE49-F238E27FC236}">
                  <a16:creationId xmlns:a16="http://schemas.microsoft.com/office/drawing/2014/main" id="{D0E46E9C-B80E-4E8D-84B3-EC9784F5FF2E}"/>
                </a:ext>
              </a:extLst>
            </p:cNvPr>
            <p:cNvCxnSpPr/>
            <p:nvPr/>
          </p:nvCxnSpPr>
          <p:spPr>
            <a:xfrm flipH="1">
              <a:off x="2846449" y="2375437"/>
              <a:ext cx="226391" cy="6487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6C2F66BE-6B08-461F-952A-0D55A5FCBE68}"/>
              </a:ext>
            </a:extLst>
          </p:cNvPr>
          <p:cNvGrpSpPr/>
          <p:nvPr/>
        </p:nvGrpSpPr>
        <p:grpSpPr>
          <a:xfrm>
            <a:off x="789186" y="2045080"/>
            <a:ext cx="4461123" cy="3928948"/>
            <a:chOff x="432684" y="2045080"/>
            <a:chExt cx="4461123" cy="3928948"/>
          </a:xfrm>
        </p:grpSpPr>
        <p:grpSp>
          <p:nvGrpSpPr>
            <p:cNvPr id="3" name="Group 2">
              <a:extLst>
                <a:ext uri="{FF2B5EF4-FFF2-40B4-BE49-F238E27FC236}">
                  <a16:creationId xmlns:a16="http://schemas.microsoft.com/office/drawing/2014/main" id="{4DC6DC5A-6C25-4CBD-9175-704AB1ED76C9}"/>
                </a:ext>
              </a:extLst>
            </p:cNvPr>
            <p:cNvGrpSpPr/>
            <p:nvPr/>
          </p:nvGrpSpPr>
          <p:grpSpPr>
            <a:xfrm>
              <a:off x="432684" y="2045080"/>
              <a:ext cx="4461123" cy="3928948"/>
              <a:chOff x="432684" y="2045080"/>
              <a:chExt cx="4461123" cy="3928948"/>
            </a:xfrm>
          </p:grpSpPr>
          <p:grpSp>
            <p:nvGrpSpPr>
              <p:cNvPr id="55" name="Group 54">
                <a:extLst>
                  <a:ext uri="{FF2B5EF4-FFF2-40B4-BE49-F238E27FC236}">
                    <a16:creationId xmlns:a16="http://schemas.microsoft.com/office/drawing/2014/main" id="{DCEFF5D5-548D-4587-9FB8-DD1C2A48B356}"/>
                  </a:ext>
                </a:extLst>
              </p:cNvPr>
              <p:cNvGrpSpPr/>
              <p:nvPr/>
            </p:nvGrpSpPr>
            <p:grpSpPr>
              <a:xfrm>
                <a:off x="432684" y="2045080"/>
                <a:ext cx="3787547" cy="3928948"/>
                <a:chOff x="268832" y="2072999"/>
                <a:chExt cx="3787547" cy="3928948"/>
              </a:xfrm>
            </p:grpSpPr>
            <p:pic>
              <p:nvPicPr>
                <p:cNvPr id="54" name="Picture 53">
                  <a:extLst>
                    <a:ext uri="{FF2B5EF4-FFF2-40B4-BE49-F238E27FC236}">
                      <a16:creationId xmlns:a16="http://schemas.microsoft.com/office/drawing/2014/main" id="{274AC210-6618-4752-9648-DB5F5F08FD33}"/>
                    </a:ext>
                  </a:extLst>
                </p:cNvPr>
                <p:cNvPicPr>
                  <a:picLocks noChangeAspect="1"/>
                </p:cNvPicPr>
                <p:nvPr/>
              </p:nvPicPr>
              <p:blipFill>
                <a:blip r:embed="rId3"/>
                <a:stretch>
                  <a:fillRect/>
                </a:stretch>
              </p:blipFill>
              <p:spPr>
                <a:xfrm>
                  <a:off x="268832" y="2089905"/>
                  <a:ext cx="3655285" cy="3912042"/>
                </a:xfrm>
                <a:prstGeom prst="rect">
                  <a:avLst/>
                </a:prstGeom>
              </p:spPr>
            </p:pic>
            <p:grpSp>
              <p:nvGrpSpPr>
                <p:cNvPr id="51" name="Group 50">
                  <a:extLst>
                    <a:ext uri="{FF2B5EF4-FFF2-40B4-BE49-F238E27FC236}">
                      <a16:creationId xmlns:a16="http://schemas.microsoft.com/office/drawing/2014/main" id="{6AB2C21B-A9C7-402A-9A0F-CAE99DFF9F31}"/>
                    </a:ext>
                  </a:extLst>
                </p:cNvPr>
                <p:cNvGrpSpPr/>
                <p:nvPr/>
              </p:nvGrpSpPr>
              <p:grpSpPr>
                <a:xfrm>
                  <a:off x="284702" y="2072999"/>
                  <a:ext cx="3771677" cy="3857849"/>
                  <a:chOff x="270344" y="1975899"/>
                  <a:chExt cx="3771677" cy="3857849"/>
                </a:xfrm>
              </p:grpSpPr>
              <p:sp>
                <p:nvSpPr>
                  <p:cNvPr id="43" name="Rectangle 42">
                    <a:extLst>
                      <a:ext uri="{FF2B5EF4-FFF2-40B4-BE49-F238E27FC236}">
                        <a16:creationId xmlns:a16="http://schemas.microsoft.com/office/drawing/2014/main" id="{94E89C25-1C36-46E1-A516-770AA39757E5}"/>
                      </a:ext>
                    </a:extLst>
                  </p:cNvPr>
                  <p:cNvSpPr/>
                  <p:nvPr/>
                </p:nvSpPr>
                <p:spPr>
                  <a:xfrm>
                    <a:off x="270344" y="1975899"/>
                    <a:ext cx="3714804" cy="3419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04F6BF9-540F-4A4D-B817-F4FE79036E3B}"/>
                      </a:ext>
                    </a:extLst>
                  </p:cNvPr>
                  <p:cNvSpPr/>
                  <p:nvPr/>
                </p:nvSpPr>
                <p:spPr>
                  <a:xfrm>
                    <a:off x="425655" y="2427419"/>
                    <a:ext cx="1268233" cy="34063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9CBA02C6-D9E2-4D21-9863-C14F15017037}"/>
                      </a:ext>
                    </a:extLst>
                  </p:cNvPr>
                  <p:cNvSpPr txBox="1"/>
                  <p:nvPr/>
                </p:nvSpPr>
                <p:spPr>
                  <a:xfrm>
                    <a:off x="1828464" y="2627535"/>
                    <a:ext cx="2213557" cy="1200329"/>
                  </a:xfrm>
                  <a:prstGeom prst="rect">
                    <a:avLst/>
                  </a:prstGeom>
                  <a:noFill/>
                  <a:ln>
                    <a:solidFill>
                      <a:schemeClr val="accent1">
                        <a:lumMod val="60000"/>
                        <a:lumOff val="40000"/>
                      </a:schemeClr>
                    </a:solidFill>
                  </a:ln>
                </p:spPr>
                <p:txBody>
                  <a:bodyPr wrap="square" rtlCol="0">
                    <a:spAutoFit/>
                  </a:bodyPr>
                  <a:lstStyle/>
                  <a:p>
                    <a:r>
                      <a:rPr lang="en-US" sz="1200" dirty="0">
                        <a:latin typeface="Times New Roman" panose="02020603050405020304" pitchFamily="18" charset="0"/>
                        <a:cs typeface="Times New Roman" panose="02020603050405020304" pitchFamily="18" charset="0"/>
                      </a:rPr>
                      <a:t>When the game is paused, the game time stops, the button’s text change to “continue”, and the game board is hidden. To start the game, the user must click the button again</a:t>
                    </a:r>
                  </a:p>
                </p:txBody>
              </p:sp>
              <p:cxnSp>
                <p:nvCxnSpPr>
                  <p:cNvPr id="50" name="Straight Arrow Connector 49">
                    <a:extLst>
                      <a:ext uri="{FF2B5EF4-FFF2-40B4-BE49-F238E27FC236}">
                        <a16:creationId xmlns:a16="http://schemas.microsoft.com/office/drawing/2014/main" id="{274AFC29-C7AE-4B48-87FD-E5FC8D4E1A18}"/>
                      </a:ext>
                    </a:extLst>
                  </p:cNvPr>
                  <p:cNvCxnSpPr>
                    <a:cxnSpLocks/>
                    <a:stCxn id="48" idx="1"/>
                  </p:cNvCxnSpPr>
                  <p:nvPr/>
                </p:nvCxnSpPr>
                <p:spPr>
                  <a:xfrm flipH="1">
                    <a:off x="1422552" y="3227700"/>
                    <a:ext cx="405912" cy="9745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57" name="Picture 56">
                <a:extLst>
                  <a:ext uri="{FF2B5EF4-FFF2-40B4-BE49-F238E27FC236}">
                    <a16:creationId xmlns:a16="http://schemas.microsoft.com/office/drawing/2014/main" id="{1FB8E321-D781-49FF-A344-FC2268009627}"/>
                  </a:ext>
                </a:extLst>
              </p:cNvPr>
              <p:cNvPicPr>
                <a:picLocks noChangeAspect="1"/>
              </p:cNvPicPr>
              <p:nvPr/>
            </p:nvPicPr>
            <p:blipFill>
              <a:blip r:embed="rId4"/>
              <a:stretch>
                <a:fillRect/>
              </a:stretch>
            </p:blipFill>
            <p:spPr>
              <a:xfrm>
                <a:off x="2040135" y="4127845"/>
                <a:ext cx="2174419" cy="522665"/>
              </a:xfrm>
              <a:prstGeom prst="rect">
                <a:avLst/>
              </a:prstGeom>
            </p:spPr>
          </p:pic>
          <p:sp>
            <p:nvSpPr>
              <p:cNvPr id="45" name="Rectangle 44">
                <a:extLst>
                  <a:ext uri="{FF2B5EF4-FFF2-40B4-BE49-F238E27FC236}">
                    <a16:creationId xmlns:a16="http://schemas.microsoft.com/office/drawing/2014/main" id="{4CA699AD-CD12-4160-83CD-3C4B5FC1DFB9}"/>
                  </a:ext>
                </a:extLst>
              </p:cNvPr>
              <p:cNvSpPr/>
              <p:nvPr/>
            </p:nvSpPr>
            <p:spPr>
              <a:xfrm>
                <a:off x="721431" y="4029344"/>
                <a:ext cx="1017767" cy="3917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102FDF1-5CBB-46DB-B93D-AB9F2CB81E83}"/>
                  </a:ext>
                </a:extLst>
              </p:cNvPr>
              <p:cNvSpPr txBox="1"/>
              <p:nvPr/>
            </p:nvSpPr>
            <p:spPr>
              <a:xfrm>
                <a:off x="2680250" y="4983805"/>
                <a:ext cx="2213557" cy="646331"/>
              </a:xfrm>
              <a:prstGeom prst="rect">
                <a:avLst/>
              </a:prstGeom>
              <a:noFill/>
              <a:ln>
                <a:solidFill>
                  <a:schemeClr val="accent1">
                    <a:lumMod val="60000"/>
                    <a:lumOff val="40000"/>
                  </a:schemeClr>
                </a:solidFill>
              </a:ln>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When the game is over, the game interface is hidden and the victory message appears..</a:t>
                </a:r>
              </a:p>
            </p:txBody>
          </p:sp>
        </p:grpSp>
        <p:cxnSp>
          <p:nvCxnSpPr>
            <p:cNvPr id="62" name="Straight Arrow Connector 61">
              <a:extLst>
                <a:ext uri="{FF2B5EF4-FFF2-40B4-BE49-F238E27FC236}">
                  <a16:creationId xmlns:a16="http://schemas.microsoft.com/office/drawing/2014/main" id="{7057180A-F86A-4506-A1DA-DB00B2121AA6}"/>
                </a:ext>
              </a:extLst>
            </p:cNvPr>
            <p:cNvCxnSpPr>
              <a:stCxn id="60" idx="0"/>
            </p:cNvCxnSpPr>
            <p:nvPr/>
          </p:nvCxnSpPr>
          <p:spPr>
            <a:xfrm flipH="1" flipV="1">
              <a:off x="3127344" y="4532243"/>
              <a:ext cx="659685" cy="4515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2364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748410" y="817949"/>
            <a:ext cx="8596668" cy="807393"/>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accent2">
                    <a:lumMod val="75000"/>
                  </a:schemeClr>
                </a:solidFill>
                <a:latin typeface="Times New Roman" panose="02020603050405020304" pitchFamily="18" charset="0"/>
                <a:ea typeface="+mj-ea"/>
                <a:cs typeface="Times New Roman" panose="02020603050405020304" pitchFamily="18" charset="0"/>
              </a:rPr>
              <a:t>4.4  Theoretical summary</a:t>
            </a:r>
          </a:p>
        </p:txBody>
      </p:sp>
      <p:sp>
        <p:nvSpPr>
          <p:cNvPr id="28" name="Rectangle 27">
            <a:extLst>
              <a:ext uri="{FF2B5EF4-FFF2-40B4-BE49-F238E27FC236}">
                <a16:creationId xmlns:a16="http://schemas.microsoft.com/office/drawing/2014/main" id="{2A108169-57FD-4E83-8B69-CC1A9DC6305E}"/>
              </a:ext>
            </a:extLst>
          </p:cNvPr>
          <p:cNvSpPr/>
          <p:nvPr/>
        </p:nvSpPr>
        <p:spPr>
          <a:xfrm>
            <a:off x="706463" y="1625342"/>
            <a:ext cx="10857740" cy="2783656"/>
          </a:xfrm>
          <a:prstGeom prst="rect">
            <a:avLst/>
          </a:prstGeom>
        </p:spPr>
        <p:txBody>
          <a:bodyPr vert="horz" lIns="91440" tIns="45720" rIns="91440" bIns="45720" rtlCol="0">
            <a:noAutofit/>
          </a:bodyPr>
          <a:lstStyle/>
          <a:p>
            <a:pPr marL="285750" indent="-285750" algn="just">
              <a:lnSpc>
                <a:spcPct val="150000"/>
              </a:lnSpc>
              <a:spcBef>
                <a:spcPts val="600"/>
              </a:spcBef>
              <a:buClr>
                <a:schemeClr val="accent1"/>
              </a:buClr>
              <a:buSzPct val="80000"/>
              <a:buFont typeface="Arial" panose="020B0604020202020204" pitchFamily="34" charset="0"/>
              <a:buChar char="•"/>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Compared with other possible approaches, designing a game user interface based on this theory allows users to have a clearer understanding of the state of the game.</a:t>
            </a:r>
          </a:p>
          <a:p>
            <a:pPr marL="285750" indent="-285750" algn="just">
              <a:lnSpc>
                <a:spcPct val="150000"/>
              </a:lnSpc>
              <a:spcBef>
                <a:spcPts val="600"/>
              </a:spcBef>
              <a:buClr>
                <a:schemeClr val="accent1"/>
              </a:buClr>
              <a:buSzPct val="80000"/>
              <a:buFont typeface="Arial" panose="020B0604020202020204" pitchFamily="34" charset="0"/>
              <a:buChar char="•"/>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The navigation bar is designed to allow users to quickly understand what the game has to offer. Without a status bar, users might be confused about how to play the game.</a:t>
            </a:r>
          </a:p>
          <a:p>
            <a:pPr marL="285750" indent="-285750" algn="just">
              <a:lnSpc>
                <a:spcPct val="150000"/>
              </a:lnSpc>
              <a:spcBef>
                <a:spcPts val="600"/>
              </a:spcBef>
              <a:buClr>
                <a:schemeClr val="accent1"/>
              </a:buClr>
              <a:buSzPct val="80000"/>
              <a:buFont typeface="Arial" panose="020B0604020202020204" pitchFamily="34" charset="0"/>
              <a:buChar char="•"/>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During the game, changing the color to show the effective area is more effective and intuitive than text output.</a:t>
            </a:r>
          </a:p>
          <a:p>
            <a:pPr marL="285750" indent="-285750" algn="just">
              <a:lnSpc>
                <a:spcPct val="150000"/>
              </a:lnSpc>
              <a:spcBef>
                <a:spcPts val="600"/>
              </a:spcBef>
              <a:buClr>
                <a:schemeClr val="accent1"/>
              </a:buClr>
              <a:buSzPct val="80000"/>
              <a:buFont typeface="Arial" panose="020B0604020202020204" pitchFamily="34" charset="0"/>
              <a:buChar char="•"/>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In addition, the state of the game in the pause and victory display, can let the user know the state of the game.</a:t>
            </a:r>
          </a:p>
        </p:txBody>
      </p:sp>
      <p:sp>
        <p:nvSpPr>
          <p:cNvPr id="22" name="Rectangle 21">
            <a:extLst>
              <a:ext uri="{FF2B5EF4-FFF2-40B4-BE49-F238E27FC236}">
                <a16:creationId xmlns:a16="http://schemas.microsoft.com/office/drawing/2014/main" id="{C63298D6-05D1-4E0F-AB0E-0FDBECD0CA77}"/>
              </a:ext>
            </a:extLst>
          </p:cNvPr>
          <p:cNvSpPr/>
          <p:nvPr/>
        </p:nvSpPr>
        <p:spPr>
          <a:xfrm>
            <a:off x="-25298" y="3352"/>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Visibility of system status</a:t>
            </a:r>
          </a:p>
        </p:txBody>
      </p:sp>
      <p:grpSp>
        <p:nvGrpSpPr>
          <p:cNvPr id="4" name="Group 3">
            <a:extLst>
              <a:ext uri="{FF2B5EF4-FFF2-40B4-BE49-F238E27FC236}">
                <a16:creationId xmlns:a16="http://schemas.microsoft.com/office/drawing/2014/main" id="{2A28937C-A23C-48BA-AA38-B6900A88E409}"/>
              </a:ext>
            </a:extLst>
          </p:cNvPr>
          <p:cNvGrpSpPr/>
          <p:nvPr/>
        </p:nvGrpSpPr>
        <p:grpSpPr>
          <a:xfrm>
            <a:off x="748409" y="4490477"/>
            <a:ext cx="10815794" cy="956294"/>
            <a:chOff x="748409" y="4490477"/>
            <a:chExt cx="10815794" cy="956294"/>
          </a:xfrm>
        </p:grpSpPr>
        <p:sp>
          <p:nvSpPr>
            <p:cNvPr id="5" name="TextBox 4">
              <a:extLst>
                <a:ext uri="{FF2B5EF4-FFF2-40B4-BE49-F238E27FC236}">
                  <a16:creationId xmlns:a16="http://schemas.microsoft.com/office/drawing/2014/main" id="{F01CEF8D-76B8-447F-B276-D38DA3B7AEDF}"/>
                </a:ext>
              </a:extLst>
            </p:cNvPr>
            <p:cNvSpPr txBox="1"/>
            <p:nvPr/>
          </p:nvSpPr>
          <p:spPr>
            <a:xfrm>
              <a:off x="748409" y="4490477"/>
              <a:ext cx="8596668" cy="807393"/>
            </a:xfrm>
            <a:prstGeom prst="rect">
              <a:avLst/>
            </a:prstGeom>
          </p:spPr>
          <p:txBody>
            <a:bodyPr vert="horz" lIns="91440" tIns="45720" rIns="91440" bIns="45720" rtlCol="0" anchor="t">
              <a:normAutofit/>
            </a:bodyPr>
            <a:lstStyle/>
            <a:p>
              <a:pPr>
                <a:spcBef>
                  <a:spcPct val="0"/>
                </a:spcBef>
                <a:spcAft>
                  <a:spcPts val="600"/>
                </a:spcAft>
              </a:pPr>
              <a:r>
                <a:rPr lang="en-US" sz="2800" dirty="0">
                  <a:solidFill>
                    <a:schemeClr val="accent2">
                      <a:lumMod val="75000"/>
                    </a:schemeClr>
                  </a:solidFill>
                  <a:latin typeface="Times New Roman" panose="02020603050405020304" pitchFamily="18" charset="0"/>
                  <a:ea typeface="+mj-ea"/>
                  <a:cs typeface="Times New Roman" panose="02020603050405020304" pitchFamily="18" charset="0"/>
                </a:rPr>
                <a:t>4.5  How could I improve.</a:t>
              </a:r>
            </a:p>
            <a:p>
              <a:pPr>
                <a:spcBef>
                  <a:spcPct val="0"/>
                </a:spcBef>
                <a:spcAft>
                  <a:spcPts val="600"/>
                </a:spcAft>
              </a:pPr>
              <a:endParaRPr lang="en-US" sz="2800" dirty="0">
                <a:solidFill>
                  <a:schemeClr val="accent2">
                    <a:lumMod val="75000"/>
                  </a:schemeClr>
                </a:solidFill>
                <a:latin typeface="Times New Roman" panose="02020603050405020304" pitchFamily="18" charset="0"/>
                <a:ea typeface="+mj-ea"/>
                <a:cs typeface="Times New Roman" panose="02020603050405020304" pitchFamily="18" charset="0"/>
              </a:endParaRPr>
            </a:p>
          </p:txBody>
        </p:sp>
        <p:sp>
          <p:nvSpPr>
            <p:cNvPr id="3" name="Rectangle 2">
              <a:extLst>
                <a:ext uri="{FF2B5EF4-FFF2-40B4-BE49-F238E27FC236}">
                  <a16:creationId xmlns:a16="http://schemas.microsoft.com/office/drawing/2014/main" id="{75986FF3-3C28-41FC-B79A-94D82464A175}"/>
                </a:ext>
              </a:extLst>
            </p:cNvPr>
            <p:cNvSpPr/>
            <p:nvPr/>
          </p:nvSpPr>
          <p:spPr>
            <a:xfrm>
              <a:off x="748409" y="5029349"/>
              <a:ext cx="10815794" cy="417422"/>
            </a:xfrm>
            <a:prstGeom prst="rect">
              <a:avLst/>
            </a:prstGeom>
          </p:spPr>
          <p:txBody>
            <a:bodyPr wrap="square">
              <a:spAutoFit/>
            </a:bodyPr>
            <a:lstStyle/>
            <a:p>
              <a:pPr algn="just">
                <a:lnSpc>
                  <a:spcPct val="150000"/>
                </a:lnSpc>
                <a:spcBef>
                  <a:spcPts val="600"/>
                </a:spcBef>
                <a:buClr>
                  <a:schemeClr val="accent1"/>
                </a:buClr>
                <a:buSzPct val="8000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In the next stage of game production, I will design more status tips to the user. Including game tips, score display, etc.</a:t>
              </a:r>
            </a:p>
          </p:txBody>
        </p:sp>
      </p:grpSp>
    </p:spTree>
    <p:extLst>
      <p:ext uri="{BB962C8B-B14F-4D97-AF65-F5344CB8AC3E}">
        <p14:creationId xmlns:p14="http://schemas.microsoft.com/office/powerpoint/2010/main" val="465633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64D8-1470-421A-BECE-D2810BBEDB92}"/>
              </a:ext>
            </a:extLst>
          </p:cNvPr>
          <p:cNvSpPr>
            <a:spLocks noGrp="1"/>
          </p:cNvSpPr>
          <p:nvPr>
            <p:ph type="title"/>
          </p:nvPr>
        </p:nvSpPr>
        <p:spPr>
          <a:xfrm>
            <a:off x="2933700" y="2019869"/>
            <a:ext cx="6451409" cy="1392263"/>
          </a:xfrm>
        </p:spPr>
        <p:txBody>
          <a:bodyPr>
            <a:normAutofit fontScale="90000"/>
          </a:bodyPr>
          <a:lstStyle/>
          <a:p>
            <a:r>
              <a:rPr lang="en-US" sz="4000" dirty="0">
                <a:solidFill>
                  <a:schemeClr val="accent1">
                    <a:lumMod val="75000"/>
                  </a:schemeClr>
                </a:solidFill>
                <a:latin typeface="Times New Roman" panose="02020603050405020304" pitchFamily="18" charset="0"/>
                <a:cs typeface="Times New Roman" panose="02020603050405020304" pitchFamily="18" charset="0"/>
              </a:rPr>
              <a:t>Q5.	 Code programs in the specified language using the prescribed standards.</a:t>
            </a:r>
            <a:endParaRPr lang="en-US" dirty="0"/>
          </a:p>
        </p:txBody>
      </p:sp>
      <p:sp>
        <p:nvSpPr>
          <p:cNvPr id="3" name="Text Placeholder 2">
            <a:extLst>
              <a:ext uri="{FF2B5EF4-FFF2-40B4-BE49-F238E27FC236}">
                <a16:creationId xmlns:a16="http://schemas.microsoft.com/office/drawing/2014/main" id="{A843AF07-4B02-47FB-8EC6-6C3B897DBF8F}"/>
              </a:ext>
            </a:extLst>
          </p:cNvPr>
          <p:cNvSpPr>
            <a:spLocks noGrp="1"/>
          </p:cNvSpPr>
          <p:nvPr>
            <p:ph type="body" idx="1"/>
          </p:nvPr>
        </p:nvSpPr>
        <p:spPr>
          <a:xfrm>
            <a:off x="3002507" y="4176131"/>
            <a:ext cx="6118747" cy="1038807"/>
          </a:xfrm>
        </p:spPr>
        <p:txBody>
          <a:bodyPr>
            <a:normAutofit/>
          </a:bodyPr>
          <a:lstStyle/>
          <a:p>
            <a:pPr marL="742950" lvl="1" indent="-285750">
              <a:spcBef>
                <a:spcPts val="1000"/>
              </a:spcBef>
              <a:buClr>
                <a:schemeClr val="accent1"/>
              </a:buClr>
              <a:buSzPct val="80000"/>
              <a:buFont typeface="Wingdings 3" charset="2"/>
              <a:buChar char=""/>
            </a:pPr>
            <a:r>
              <a:rPr lang="en-US" dirty="0">
                <a:solidFill>
                  <a:schemeClr val="accent1">
                    <a:lumMod val="75000"/>
                  </a:schemeClr>
                </a:solidFill>
                <a:latin typeface="Times New Roman" panose="02020603050405020304" pitchFamily="18" charset="0"/>
                <a:cs typeface="Times New Roman" panose="02020603050405020304" pitchFamily="18" charset="0"/>
              </a:rPr>
              <a:t>Theory One:  Naming Conventions</a:t>
            </a:r>
          </a:p>
          <a:p>
            <a:pPr marL="742950" lvl="1" indent="-285750">
              <a:lnSpc>
                <a:spcPct val="150000"/>
              </a:lnSpc>
              <a:spcBef>
                <a:spcPts val="600"/>
              </a:spcBef>
              <a:buClr>
                <a:schemeClr val="accent1"/>
              </a:buClr>
              <a:buSzPct val="80000"/>
              <a:buFont typeface="Wingdings 3" charset="2"/>
              <a:buChar char=""/>
            </a:pPr>
            <a:r>
              <a:rPr lang="en-US" dirty="0">
                <a:solidFill>
                  <a:schemeClr val="accent1">
                    <a:lumMod val="75000"/>
                  </a:schemeClr>
                </a:solidFill>
                <a:latin typeface="Times New Roman" panose="02020603050405020304" pitchFamily="18" charset="0"/>
                <a:cs typeface="Times New Roman" panose="02020603050405020304" pitchFamily="18" charset="0"/>
              </a:rPr>
              <a:t>Theory T</a:t>
            </a:r>
            <a:r>
              <a:rPr lang="en-US" altLang="zh-CN" dirty="0">
                <a:solidFill>
                  <a:schemeClr val="accent1">
                    <a:lumMod val="75000"/>
                  </a:schemeClr>
                </a:solidFill>
                <a:latin typeface="Times New Roman" panose="02020603050405020304" pitchFamily="18" charset="0"/>
                <a:cs typeface="Times New Roman" panose="02020603050405020304" pitchFamily="18" charset="0"/>
              </a:rPr>
              <a:t>wo</a:t>
            </a:r>
            <a:r>
              <a:rPr lang="en-US" dirty="0">
                <a:solidFill>
                  <a:schemeClr val="accent1">
                    <a:lumMod val="75000"/>
                  </a:schemeClr>
                </a:solidFill>
                <a:latin typeface="Times New Roman" panose="02020603050405020304" pitchFamily="18" charset="0"/>
                <a:cs typeface="Times New Roman" panose="02020603050405020304" pitchFamily="18" charset="0"/>
              </a:rPr>
              <a:t>:  Commenting Conventions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560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AABD3CB-F407-4097-9A53-CA052FC7F577}"/>
              </a:ext>
            </a:extLst>
          </p:cNvPr>
          <p:cNvSpPr/>
          <p:nvPr/>
        </p:nvSpPr>
        <p:spPr>
          <a:xfrm>
            <a:off x="-10246" y="-6251"/>
            <a:ext cx="12202246"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Naming Conventions</a:t>
            </a:r>
          </a:p>
        </p:txBody>
      </p:sp>
      <p:sp>
        <p:nvSpPr>
          <p:cNvPr id="26" name="TextBox 25">
            <a:extLst>
              <a:ext uri="{FF2B5EF4-FFF2-40B4-BE49-F238E27FC236}">
                <a16:creationId xmlns:a16="http://schemas.microsoft.com/office/drawing/2014/main" id="{5479B517-5342-401B-ADA6-E2C4158702F8}"/>
              </a:ext>
            </a:extLst>
          </p:cNvPr>
          <p:cNvSpPr txBox="1"/>
          <p:nvPr/>
        </p:nvSpPr>
        <p:spPr>
          <a:xfrm>
            <a:off x="612756" y="1127584"/>
            <a:ext cx="8308231" cy="954107"/>
          </a:xfrm>
          <a:prstGeom prst="rect">
            <a:avLst/>
          </a:prstGeom>
          <a:noFill/>
        </p:spPr>
        <p:txBody>
          <a:bodyPr wrap="square" rtlCol="0">
            <a:spAutoFit/>
          </a:bodyPr>
          <a:lstStyle/>
          <a:p>
            <a:r>
              <a:rPr lang="en-US" altLang="zh-CN" sz="2800" dirty="0">
                <a:solidFill>
                  <a:schemeClr val="accent2">
                    <a:lumMod val="75000"/>
                  </a:schemeClr>
                </a:solidFill>
                <a:latin typeface="Times New Roman" panose="02020603050405020304" pitchFamily="18" charset="0"/>
                <a:cs typeface="Times New Roman" panose="02020603050405020304" pitchFamily="18" charset="0"/>
              </a:rPr>
              <a:t>5.1</a:t>
            </a:r>
            <a:r>
              <a:rPr lang="en-US" sz="2800" dirty="0">
                <a:solidFill>
                  <a:schemeClr val="accent2">
                    <a:lumMod val="75000"/>
                  </a:schemeClr>
                </a:solidFill>
                <a:latin typeface="Times New Roman" panose="02020603050405020304" pitchFamily="18" charset="0"/>
                <a:cs typeface="Times New Roman" panose="02020603050405020304" pitchFamily="18" charset="0"/>
              </a:rPr>
              <a:t>.1  What is Naming Conventions?</a:t>
            </a:r>
          </a:p>
          <a:p>
            <a:endParaRPr lang="en-US" sz="28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BB65F35A-7899-4CEA-B5CE-63D4DF0A44A6}"/>
              </a:ext>
            </a:extLst>
          </p:cNvPr>
          <p:cNvSpPr txBox="1"/>
          <p:nvPr/>
        </p:nvSpPr>
        <p:spPr>
          <a:xfrm>
            <a:off x="612756" y="2270634"/>
            <a:ext cx="10878659" cy="1971694"/>
          </a:xfrm>
          <a:prstGeom prst="rect">
            <a:avLst/>
          </a:prstGeom>
          <a:noFill/>
        </p:spPr>
        <p:txBody>
          <a:bodyPr wrap="square" rtlCol="0">
            <a:spAutoFit/>
          </a:bodyPr>
          <a:lstStyle/>
          <a:p>
            <a:pPr algn="just">
              <a:lnSpc>
                <a:spcPct val="150000"/>
              </a:lnSpc>
              <a:spcBef>
                <a:spcPts val="600"/>
              </a:spcBef>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Naming Conventions is a set of rules for choosing the character sequence to be used for identifiers which denote variables, types, functions, and other entities in source code and documentation. It </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relate to word choice, guidelines on using abbreviations and acronyms, and recommendations on how to avoid using language-specific names.</a:t>
            </a:r>
          </a:p>
          <a:p>
            <a:pPr algn="just">
              <a:lnSpc>
                <a:spcPct val="150000"/>
              </a:lnSpc>
              <a:spcBef>
                <a:spcPts val="600"/>
              </a:spcBef>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It is general including :Word Choice, Using Abbreviations and Acronyms, Avoiding Language-Specific Names, Naming New Versions of Existing APIs.</a:t>
            </a:r>
          </a:p>
        </p:txBody>
      </p:sp>
      <p:sp>
        <p:nvSpPr>
          <p:cNvPr id="6" name="Rectangle 5">
            <a:extLst>
              <a:ext uri="{FF2B5EF4-FFF2-40B4-BE49-F238E27FC236}">
                <a16:creationId xmlns:a16="http://schemas.microsoft.com/office/drawing/2014/main" id="{6E5F7383-5953-4D47-B306-0DB2D430B668}"/>
              </a:ext>
            </a:extLst>
          </p:cNvPr>
          <p:cNvSpPr/>
          <p:nvPr/>
        </p:nvSpPr>
        <p:spPr>
          <a:xfrm>
            <a:off x="466151" y="5342107"/>
            <a:ext cx="11025264" cy="376834"/>
          </a:xfrm>
          <a:prstGeom prst="rect">
            <a:avLst/>
          </a:prstGeom>
        </p:spPr>
        <p:txBody>
          <a:bodyPr wrap="square">
            <a:spAutoFit/>
          </a:bodyPr>
          <a:lstStyle/>
          <a:p>
            <a:pPr algn="just">
              <a:lnSpc>
                <a:spcPct val="150000"/>
              </a:lnSpc>
              <a:spcBef>
                <a:spcPts val="600"/>
              </a:spcBef>
              <a:buClr>
                <a:schemeClr val="accent1"/>
              </a:buClr>
              <a:buSzPct val="80000"/>
            </a:pPr>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Ref : </a:t>
            </a:r>
            <a:r>
              <a:rPr lang="en-US" sz="1400" dirty="0">
                <a:solidFill>
                  <a:srgbClr val="002060"/>
                </a:solidFill>
                <a:latin typeface="Times New Roman" panose="02020603050405020304" pitchFamily="18" charset="0"/>
                <a:cs typeface="Times New Roman" panose="02020603050405020304" pitchFamily="18" charset="0"/>
              </a:rPr>
              <a:t>https://docs.microsoft.com/en-us/dotnet/standard/design-guidelines/general-naming-conventions</a:t>
            </a:r>
          </a:p>
        </p:txBody>
      </p:sp>
    </p:spTree>
    <p:extLst>
      <p:ext uri="{BB962C8B-B14F-4D97-AF65-F5344CB8AC3E}">
        <p14:creationId xmlns:p14="http://schemas.microsoft.com/office/powerpoint/2010/main" val="235489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651132" y="1129996"/>
            <a:ext cx="8596668" cy="609931"/>
          </a:xfrm>
          <a:prstGeom prst="rect">
            <a:avLst/>
          </a:prstGeom>
        </p:spPr>
        <p:txBody>
          <a:bodyPr vert="horz" lIns="91440" tIns="45720" rIns="91440" bIns="45720" rtlCol="0" anchor="t">
            <a:normAutofit lnSpcReduction="10000"/>
          </a:bodyPr>
          <a:lstStyle/>
          <a:p>
            <a:pPr>
              <a:spcBef>
                <a:spcPct val="0"/>
              </a:spcBef>
              <a:spcAft>
                <a:spcPts val="600"/>
              </a:spcAft>
            </a:pPr>
            <a:r>
              <a:rPr lang="en-US" sz="3600" dirty="0">
                <a:solidFill>
                  <a:schemeClr val="accent2">
                    <a:lumMod val="75000"/>
                  </a:schemeClr>
                </a:solidFill>
                <a:latin typeface="Times New Roman" panose="02020603050405020304" pitchFamily="18" charset="0"/>
                <a:ea typeface="+mj-ea"/>
                <a:cs typeface="Times New Roman" panose="02020603050405020304" pitchFamily="18" charset="0"/>
              </a:rPr>
              <a:t>5.1.2  What I have done ?</a:t>
            </a:r>
          </a:p>
        </p:txBody>
      </p:sp>
      <p:sp>
        <p:nvSpPr>
          <p:cNvPr id="22" name="Rectangle 21">
            <a:extLst>
              <a:ext uri="{FF2B5EF4-FFF2-40B4-BE49-F238E27FC236}">
                <a16:creationId xmlns:a16="http://schemas.microsoft.com/office/drawing/2014/main" id="{BCAA76E2-172B-44CA-A589-04D01E37292E}"/>
              </a:ext>
            </a:extLst>
          </p:cNvPr>
          <p:cNvSpPr/>
          <p:nvPr/>
        </p:nvSpPr>
        <p:spPr>
          <a:xfrm>
            <a:off x="-25298" y="3352"/>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Naming Conventions</a:t>
            </a:r>
          </a:p>
        </p:txBody>
      </p:sp>
      <p:sp>
        <p:nvSpPr>
          <p:cNvPr id="5" name="Rectangle 4">
            <a:extLst>
              <a:ext uri="{FF2B5EF4-FFF2-40B4-BE49-F238E27FC236}">
                <a16:creationId xmlns:a16="http://schemas.microsoft.com/office/drawing/2014/main" id="{9607322E-332D-4949-9F40-4F773561E480}"/>
              </a:ext>
            </a:extLst>
          </p:cNvPr>
          <p:cNvSpPr/>
          <p:nvPr/>
        </p:nvSpPr>
        <p:spPr>
          <a:xfrm>
            <a:off x="651132" y="1957569"/>
            <a:ext cx="11045568" cy="5309146"/>
          </a:xfrm>
          <a:prstGeom prst="rect">
            <a:avLst/>
          </a:prstGeom>
        </p:spPr>
        <p:txBody>
          <a:bodyPr wrap="square">
            <a:spAutoFit/>
          </a:bodyPr>
          <a:lstStyle/>
          <a:p>
            <a:pPr marL="285750" indent="-285750" algn="just">
              <a:lnSpc>
                <a:spcPct val="150000"/>
              </a:lnSpc>
              <a:spcBef>
                <a:spcPts val="600"/>
              </a:spcBef>
              <a:buFont typeface="Courier New" panose="02070309020205020404" pitchFamily="49" charset="0"/>
              <a:buChar char="o"/>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Use </a:t>
            </a:r>
            <a:r>
              <a:rPr lang="en-US" sz="1600" dirty="0" err="1">
                <a:solidFill>
                  <a:schemeClr val="tx2">
                    <a:lumMod val="75000"/>
                    <a:lumOff val="25000"/>
                  </a:schemeClr>
                </a:solidFill>
                <a:latin typeface="Times New Roman" panose="02020603050405020304" pitchFamily="18" charset="0"/>
                <a:cs typeface="Times New Roman" panose="02020603050405020304" pitchFamily="18" charset="0"/>
              </a:rPr>
              <a:t>PascalCasing</a:t>
            </a: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 with namespace.</a:t>
            </a:r>
          </a:p>
          <a:p>
            <a:pPr marL="285750" indent="-285750" algn="just">
              <a:lnSpc>
                <a:spcPct val="150000"/>
              </a:lnSpc>
              <a:spcBef>
                <a:spcPts val="600"/>
              </a:spcBef>
              <a:buFont typeface="Courier New" panose="02070309020205020404" pitchFamily="49" charset="0"/>
              <a:buChar char="o"/>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Did not use the same name for a namespace and a type in that namespace.</a:t>
            </a:r>
          </a:p>
          <a:p>
            <a:pPr marL="285750" indent="-285750" algn="just">
              <a:lnSpc>
                <a:spcPct val="150000"/>
              </a:lnSpc>
              <a:spcBef>
                <a:spcPts val="600"/>
              </a:spcBef>
              <a:buFont typeface="Courier New" panose="02070309020205020404" pitchFamily="49" charset="0"/>
              <a:buChar char="o"/>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Did name classes and structs with nouns or noun phrases, using </a:t>
            </a:r>
            <a:r>
              <a:rPr lang="en-US" sz="1600" dirty="0" err="1">
                <a:solidFill>
                  <a:schemeClr val="tx2">
                    <a:lumMod val="75000"/>
                    <a:lumOff val="25000"/>
                  </a:schemeClr>
                </a:solidFill>
                <a:latin typeface="Times New Roman" panose="02020603050405020304" pitchFamily="18" charset="0"/>
                <a:cs typeface="Times New Roman" panose="02020603050405020304" pitchFamily="18" charset="0"/>
              </a:rPr>
              <a:t>PascalCasing</a:t>
            </a: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a:t>
            </a:r>
          </a:p>
          <a:p>
            <a:pPr marL="285750" indent="-285750" algn="just">
              <a:lnSpc>
                <a:spcPct val="150000"/>
              </a:lnSpc>
              <a:spcBef>
                <a:spcPts val="600"/>
              </a:spcBef>
              <a:buFont typeface="Courier New" panose="02070309020205020404" pitchFamily="49" charset="0"/>
              <a:buChar char="o"/>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Did name interfaces with adjective phrases, or occasionally with nouns or noun phrases.</a:t>
            </a:r>
          </a:p>
          <a:p>
            <a:pPr marL="285750" indent="-285750" algn="just">
              <a:lnSpc>
                <a:spcPct val="150000"/>
              </a:lnSpc>
              <a:spcBef>
                <a:spcPts val="600"/>
              </a:spcBef>
              <a:buFont typeface="Courier New" panose="02070309020205020404" pitchFamily="49" charset="0"/>
              <a:buChar char="o"/>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Did prefix interface names with the letter I, to indicate that the type is an interface.</a:t>
            </a:r>
          </a:p>
          <a:p>
            <a:pPr marL="285750" indent="-285750" algn="just">
              <a:lnSpc>
                <a:spcPct val="150000"/>
              </a:lnSpc>
              <a:spcBef>
                <a:spcPts val="600"/>
              </a:spcBef>
              <a:buFont typeface="Courier New" panose="02070309020205020404" pitchFamily="49" charset="0"/>
              <a:buChar char="o"/>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Did ensure that the names differ only by the "I" prefix on the interface name when you are defining a class–interface pair where the class is a standard implementation of the interface.</a:t>
            </a:r>
          </a:p>
          <a:p>
            <a:pPr marL="285750" indent="-285750" algn="just">
              <a:lnSpc>
                <a:spcPct val="150000"/>
              </a:lnSpc>
              <a:spcBef>
                <a:spcPts val="600"/>
              </a:spcBef>
              <a:buFont typeface="Courier New" panose="02070309020205020404" pitchFamily="49" charset="0"/>
              <a:buChar char="o"/>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Did name generic type parameters with descriptive names unless a single-letter name is completely self-explanatory and a descriptive name would not add value.</a:t>
            </a:r>
          </a:p>
          <a:p>
            <a:pPr marL="285750" indent="-285750" algn="just">
              <a:lnSpc>
                <a:spcPct val="150000"/>
              </a:lnSpc>
              <a:spcBef>
                <a:spcPts val="600"/>
              </a:spcBef>
              <a:buFont typeface="Courier New" panose="02070309020205020404" pitchFamily="49" charset="0"/>
              <a:buChar char="o"/>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Use </a:t>
            </a:r>
            <a:r>
              <a:rPr lang="en-US" sz="1600" dirty="0" err="1">
                <a:solidFill>
                  <a:schemeClr val="tx2">
                    <a:lumMod val="75000"/>
                    <a:lumOff val="25000"/>
                  </a:schemeClr>
                </a:solidFill>
                <a:latin typeface="Times New Roman" panose="02020603050405020304" pitchFamily="18" charset="0"/>
                <a:cs typeface="Times New Roman" panose="02020603050405020304" pitchFamily="18" charset="0"/>
              </a:rPr>
              <a:t>camelCasing</a:t>
            </a: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 in parameter names.</a:t>
            </a:r>
          </a:p>
          <a:p>
            <a:pPr marL="285750" indent="-285750" algn="just">
              <a:buFont typeface="Courier New" panose="02070309020205020404" pitchFamily="49" charset="0"/>
              <a:buChar char="o"/>
            </a:pPr>
            <a:endParaRPr lang="en-US" sz="1600" dirty="0">
              <a:solidFill>
                <a:schemeClr val="tx2">
                  <a:lumMod val="75000"/>
                  <a:lumOff val="25000"/>
                </a:schemeClr>
              </a:solidFill>
              <a:latin typeface="Times New Roman" panose="02020603050405020304" pitchFamily="18" charset="0"/>
              <a:cs typeface="Times New Roman" panose="02020603050405020304" pitchFamily="18" charset="0"/>
            </a:endParaRPr>
          </a:p>
          <a:p>
            <a:pPr algn="just"/>
            <a:endParaRPr lang="en-US" sz="1600" dirty="0">
              <a:solidFill>
                <a:schemeClr val="tx2">
                  <a:lumMod val="75000"/>
                  <a:lumOff val="25000"/>
                </a:schemeClr>
              </a:solidFill>
              <a:latin typeface="Times New Roman" panose="02020603050405020304" pitchFamily="18" charset="0"/>
              <a:cs typeface="Times New Roman" panose="02020603050405020304" pitchFamily="18" charset="0"/>
            </a:endParaRPr>
          </a:p>
          <a:p>
            <a:pPr algn="just"/>
            <a:endParaRPr lang="en-US" sz="1600" dirty="0">
              <a:solidFill>
                <a:schemeClr val="tx2">
                  <a:lumMod val="75000"/>
                  <a:lumOff val="25000"/>
                </a:schemeClr>
              </a:solidFill>
              <a:latin typeface="Times New Roman" panose="02020603050405020304" pitchFamily="18" charset="0"/>
              <a:cs typeface="Times New Roman" panose="02020603050405020304" pitchFamily="18" charset="0"/>
            </a:endParaRPr>
          </a:p>
          <a:p>
            <a:pPr algn="just"/>
            <a:endParaRPr lang="en-US" sz="1600"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57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2174678" y="1025632"/>
            <a:ext cx="8596668" cy="807393"/>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1.3  What I Have Done ?</a:t>
            </a:r>
            <a:endParaRPr lang="en-US" sz="3600" b="1" dirty="0">
              <a:solidFill>
                <a:schemeClr val="tx2">
                  <a:lumMod val="75000"/>
                  <a:lumOff val="25000"/>
                </a:schemeClr>
              </a:solidFill>
              <a:latin typeface="Times New Roman" panose="02020603050405020304" pitchFamily="18" charset="0"/>
              <a:ea typeface="+mj-ea"/>
              <a:cs typeface="Times New Roman" panose="02020603050405020304" pitchFamily="18" charset="0"/>
            </a:endParaRPr>
          </a:p>
        </p:txBody>
      </p:sp>
      <p:sp>
        <p:nvSpPr>
          <p:cNvPr id="28" name="Rectangle 27">
            <a:extLst>
              <a:ext uri="{FF2B5EF4-FFF2-40B4-BE49-F238E27FC236}">
                <a16:creationId xmlns:a16="http://schemas.microsoft.com/office/drawing/2014/main" id="{2A108169-57FD-4E83-8B69-CC1A9DC6305E}"/>
              </a:ext>
            </a:extLst>
          </p:cNvPr>
          <p:cNvSpPr/>
          <p:nvPr/>
        </p:nvSpPr>
        <p:spPr>
          <a:xfrm>
            <a:off x="1551296" y="2030966"/>
            <a:ext cx="9843433" cy="4914900"/>
          </a:xfrm>
          <a:prstGeom prst="rect">
            <a:avLst/>
          </a:prstGeom>
        </p:spPr>
        <p:txBody>
          <a:bodyPr vert="horz" lIns="91440" tIns="45720" rIns="91440" bIns="45720" rtlCol="0">
            <a:normAutofit/>
          </a:bodyPr>
          <a:lstStyle/>
          <a:p>
            <a:pPr algn="just">
              <a:lnSpc>
                <a:spcPct val="150000"/>
              </a:lnSpc>
              <a:spcBef>
                <a:spcPts val="600"/>
              </a:spcBef>
              <a:buClr>
                <a:schemeClr val="accent1"/>
              </a:buClr>
              <a:buSzPct val="8000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sudoku game I designed used the MVC Design Pattern. </a:t>
            </a:r>
          </a:p>
          <a:p>
            <a:pPr algn="just">
              <a:lnSpc>
                <a:spcPct val="150000"/>
              </a:lnSpc>
              <a:spcBef>
                <a:spcPts val="600"/>
              </a:spcBef>
              <a:buSzPct val="100000"/>
            </a:pP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Model  -</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Model included the main logic and algorithm of the game. The Model includes the functions of  reading game information from CSV documents, transforming the game information into data types that can be displayed by the user interface, designing methods to obtain the value of sudoku games, designing methods to change the value of games, judging whether the games are completed and so on.</a:t>
            </a:r>
          </a:p>
          <a:p>
            <a:pPr algn="just">
              <a:lnSpc>
                <a:spcPct val="150000"/>
              </a:lnSpc>
              <a:spcBef>
                <a:spcPts val="600"/>
              </a:spcBef>
              <a:buSzPct val="100000"/>
            </a:pP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View</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 WinForms is used to display the game interface in Sudoku game. It inherits from IView and Form and plays the role of  View in MVC structure. The main function of the WinForms is display the gameboard, inputs information to program and outputs information to user.</a:t>
            </a:r>
          </a:p>
          <a:p>
            <a:pPr algn="just">
              <a:lnSpc>
                <a:spcPct val="150000"/>
              </a:lnSpc>
              <a:spcBef>
                <a:spcPts val="600"/>
              </a:spcBef>
              <a:buSzPct val="100000"/>
            </a:pP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Controller </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Controller is the control center of the whole program. It is like a bridge between View and Model to connect the whole program.</a:t>
            </a:r>
          </a:p>
          <a:p>
            <a:pPr>
              <a:lnSpc>
                <a:spcPct val="150000"/>
              </a:lnSpc>
              <a:spcBef>
                <a:spcPts val="600"/>
              </a:spcBef>
              <a:buSzPct val="100000"/>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a:lnSpc>
                <a:spcPct val="150000"/>
              </a:lnSpc>
              <a:spcBef>
                <a:spcPts val="1000"/>
              </a:spcBef>
              <a:buSzPct val="100000"/>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C63298D6-05D1-4E0F-AB0E-0FDBECD0CA77}"/>
              </a:ext>
            </a:extLst>
          </p:cNvPr>
          <p:cNvSpPr/>
          <p:nvPr/>
        </p:nvSpPr>
        <p:spPr>
          <a:xfrm>
            <a:off x="-25298" y="3352"/>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MVC Design Pattern</a:t>
            </a:r>
          </a:p>
        </p:txBody>
      </p:sp>
    </p:spTree>
    <p:extLst>
      <p:ext uri="{BB962C8B-B14F-4D97-AF65-F5344CB8AC3E}">
        <p14:creationId xmlns:p14="http://schemas.microsoft.com/office/powerpoint/2010/main" val="1195739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651132" y="815919"/>
            <a:ext cx="8596668" cy="609931"/>
          </a:xfrm>
          <a:prstGeom prst="rect">
            <a:avLst/>
          </a:prstGeom>
        </p:spPr>
        <p:txBody>
          <a:bodyPr vert="horz" lIns="91440" tIns="45720" rIns="91440" bIns="45720" rtlCol="0" anchor="t">
            <a:normAutofit lnSpcReduction="10000"/>
          </a:bodyPr>
          <a:lstStyle/>
          <a:p>
            <a:pPr>
              <a:spcBef>
                <a:spcPct val="0"/>
              </a:spcBef>
              <a:spcAft>
                <a:spcPts val="600"/>
              </a:spcAft>
            </a:pPr>
            <a:r>
              <a:rPr lang="en-US" sz="3600" dirty="0">
                <a:solidFill>
                  <a:schemeClr val="accent2">
                    <a:lumMod val="75000"/>
                  </a:schemeClr>
                </a:solidFill>
                <a:latin typeface="Times New Roman" panose="02020603050405020304" pitchFamily="18" charset="0"/>
                <a:ea typeface="+mj-ea"/>
                <a:cs typeface="Times New Roman" panose="02020603050405020304" pitchFamily="18" charset="0"/>
              </a:rPr>
              <a:t>5.1.3  Code Example</a:t>
            </a:r>
          </a:p>
        </p:txBody>
      </p:sp>
      <p:sp>
        <p:nvSpPr>
          <p:cNvPr id="22" name="Rectangle 21">
            <a:extLst>
              <a:ext uri="{FF2B5EF4-FFF2-40B4-BE49-F238E27FC236}">
                <a16:creationId xmlns:a16="http://schemas.microsoft.com/office/drawing/2014/main" id="{BCAA76E2-172B-44CA-A589-04D01E37292E}"/>
              </a:ext>
            </a:extLst>
          </p:cNvPr>
          <p:cNvSpPr/>
          <p:nvPr/>
        </p:nvSpPr>
        <p:spPr>
          <a:xfrm>
            <a:off x="-25298" y="3352"/>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Naming Conventions</a:t>
            </a:r>
          </a:p>
        </p:txBody>
      </p:sp>
      <p:pic>
        <p:nvPicPr>
          <p:cNvPr id="3" name="Picture 2">
            <a:extLst>
              <a:ext uri="{FF2B5EF4-FFF2-40B4-BE49-F238E27FC236}">
                <a16:creationId xmlns:a16="http://schemas.microsoft.com/office/drawing/2014/main" id="{BAF10BFF-6971-4D9A-BF7B-5DE89F6BC2E1}"/>
              </a:ext>
            </a:extLst>
          </p:cNvPr>
          <p:cNvPicPr>
            <a:picLocks noChangeAspect="1"/>
          </p:cNvPicPr>
          <p:nvPr/>
        </p:nvPicPr>
        <p:blipFill>
          <a:blip r:embed="rId2"/>
          <a:stretch>
            <a:fillRect/>
          </a:stretch>
        </p:blipFill>
        <p:spPr>
          <a:xfrm>
            <a:off x="5478256" y="4307054"/>
            <a:ext cx="2370097" cy="1713633"/>
          </a:xfrm>
          <a:prstGeom prst="rect">
            <a:avLst/>
          </a:prstGeom>
        </p:spPr>
      </p:pic>
      <p:sp>
        <p:nvSpPr>
          <p:cNvPr id="4" name="TextBox 3">
            <a:extLst>
              <a:ext uri="{FF2B5EF4-FFF2-40B4-BE49-F238E27FC236}">
                <a16:creationId xmlns:a16="http://schemas.microsoft.com/office/drawing/2014/main" id="{B35ED948-B04B-4AC9-BA5F-7AC9C82E0227}"/>
              </a:ext>
            </a:extLst>
          </p:cNvPr>
          <p:cNvSpPr txBox="1"/>
          <p:nvPr/>
        </p:nvSpPr>
        <p:spPr>
          <a:xfrm>
            <a:off x="5392337" y="3939081"/>
            <a:ext cx="1749197"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Example of Interface:</a:t>
            </a:r>
          </a:p>
        </p:txBody>
      </p:sp>
      <p:grpSp>
        <p:nvGrpSpPr>
          <p:cNvPr id="11" name="Group 10">
            <a:extLst>
              <a:ext uri="{FF2B5EF4-FFF2-40B4-BE49-F238E27FC236}">
                <a16:creationId xmlns:a16="http://schemas.microsoft.com/office/drawing/2014/main" id="{88217132-7293-4C77-B36B-AAA05F69BE1F}"/>
              </a:ext>
            </a:extLst>
          </p:cNvPr>
          <p:cNvGrpSpPr/>
          <p:nvPr/>
        </p:nvGrpSpPr>
        <p:grpSpPr>
          <a:xfrm>
            <a:off x="558939" y="2310715"/>
            <a:ext cx="4171839" cy="3872285"/>
            <a:chOff x="4385588" y="1790740"/>
            <a:chExt cx="4171839" cy="3872285"/>
          </a:xfrm>
        </p:grpSpPr>
        <p:pic>
          <p:nvPicPr>
            <p:cNvPr id="7" name="Picture 6">
              <a:extLst>
                <a:ext uri="{FF2B5EF4-FFF2-40B4-BE49-F238E27FC236}">
                  <a16:creationId xmlns:a16="http://schemas.microsoft.com/office/drawing/2014/main" id="{DFB9375B-73C6-4FAC-8B43-66A3440E009E}"/>
                </a:ext>
              </a:extLst>
            </p:cNvPr>
            <p:cNvPicPr>
              <a:picLocks noChangeAspect="1"/>
            </p:cNvPicPr>
            <p:nvPr/>
          </p:nvPicPr>
          <p:blipFill>
            <a:blip r:embed="rId3"/>
            <a:stretch>
              <a:fillRect/>
            </a:stretch>
          </p:blipFill>
          <p:spPr>
            <a:xfrm>
              <a:off x="4385588" y="1790740"/>
              <a:ext cx="4171839" cy="3872285"/>
            </a:xfrm>
            <a:prstGeom prst="rect">
              <a:avLst/>
            </a:prstGeom>
          </p:spPr>
        </p:pic>
        <p:sp>
          <p:nvSpPr>
            <p:cNvPr id="8" name="Rectangle 7">
              <a:extLst>
                <a:ext uri="{FF2B5EF4-FFF2-40B4-BE49-F238E27FC236}">
                  <a16:creationId xmlns:a16="http://schemas.microsoft.com/office/drawing/2014/main" id="{81830A5C-F0E0-496D-9B31-F084E137BE66}"/>
                </a:ext>
              </a:extLst>
            </p:cNvPr>
            <p:cNvSpPr/>
            <p:nvPr/>
          </p:nvSpPr>
          <p:spPr>
            <a:xfrm>
              <a:off x="5235934" y="1838307"/>
              <a:ext cx="580445" cy="1063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3D272E9-2BF0-4EF0-8EBB-AF7462A8675F}"/>
                </a:ext>
              </a:extLst>
            </p:cNvPr>
            <p:cNvSpPr/>
            <p:nvPr/>
          </p:nvSpPr>
          <p:spPr>
            <a:xfrm>
              <a:off x="6096000" y="1838307"/>
              <a:ext cx="580445" cy="1063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62C313F-5E1D-4A42-857A-3F4094FBCD1A}"/>
                </a:ext>
              </a:extLst>
            </p:cNvPr>
            <p:cNvSpPr/>
            <p:nvPr/>
          </p:nvSpPr>
          <p:spPr>
            <a:xfrm>
              <a:off x="5104737" y="2134925"/>
              <a:ext cx="627306" cy="1063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1D6C5D80-CFA5-4B7C-8D9A-98D1F71FB04C}"/>
              </a:ext>
            </a:extLst>
          </p:cNvPr>
          <p:cNvSpPr txBox="1"/>
          <p:nvPr/>
        </p:nvSpPr>
        <p:spPr>
          <a:xfrm>
            <a:off x="467954" y="1616146"/>
            <a:ext cx="472729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Example from &lt;model&gt; of class name, variable name,</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parameter names :</a:t>
            </a:r>
          </a:p>
        </p:txBody>
      </p:sp>
      <p:sp>
        <p:nvSpPr>
          <p:cNvPr id="15" name="TextBox 14">
            <a:extLst>
              <a:ext uri="{FF2B5EF4-FFF2-40B4-BE49-F238E27FC236}">
                <a16:creationId xmlns:a16="http://schemas.microsoft.com/office/drawing/2014/main" id="{AA332E91-5DB9-4E3C-9AB7-C85B7789C404}"/>
              </a:ext>
            </a:extLst>
          </p:cNvPr>
          <p:cNvSpPr txBox="1"/>
          <p:nvPr/>
        </p:nvSpPr>
        <p:spPr>
          <a:xfrm>
            <a:off x="5392337" y="1067904"/>
            <a:ext cx="5494027"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Example from &lt;view&gt; of class name, variable name,</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parameter names :</a:t>
            </a:r>
          </a:p>
        </p:txBody>
      </p:sp>
      <p:grpSp>
        <p:nvGrpSpPr>
          <p:cNvPr id="6" name="Group 5">
            <a:extLst>
              <a:ext uri="{FF2B5EF4-FFF2-40B4-BE49-F238E27FC236}">
                <a16:creationId xmlns:a16="http://schemas.microsoft.com/office/drawing/2014/main" id="{17C8659C-B327-4609-AF7D-80367DBADF42}"/>
              </a:ext>
            </a:extLst>
          </p:cNvPr>
          <p:cNvGrpSpPr/>
          <p:nvPr/>
        </p:nvGrpSpPr>
        <p:grpSpPr>
          <a:xfrm>
            <a:off x="5392337" y="1657229"/>
            <a:ext cx="5263897" cy="2139348"/>
            <a:chOff x="4600767" y="1645473"/>
            <a:chExt cx="5263897" cy="2139348"/>
          </a:xfrm>
        </p:grpSpPr>
        <p:pic>
          <p:nvPicPr>
            <p:cNvPr id="14" name="Picture 13">
              <a:extLst>
                <a:ext uri="{FF2B5EF4-FFF2-40B4-BE49-F238E27FC236}">
                  <a16:creationId xmlns:a16="http://schemas.microsoft.com/office/drawing/2014/main" id="{16E12185-EA7A-4025-B20B-3222ED367520}"/>
                </a:ext>
              </a:extLst>
            </p:cNvPr>
            <p:cNvPicPr>
              <a:picLocks noChangeAspect="1"/>
            </p:cNvPicPr>
            <p:nvPr/>
          </p:nvPicPr>
          <p:blipFill>
            <a:blip r:embed="rId4"/>
            <a:stretch>
              <a:fillRect/>
            </a:stretch>
          </p:blipFill>
          <p:spPr>
            <a:xfrm>
              <a:off x="4600767" y="1645473"/>
              <a:ext cx="5263897" cy="2139348"/>
            </a:xfrm>
            <a:prstGeom prst="rect">
              <a:avLst/>
            </a:prstGeom>
          </p:spPr>
        </p:pic>
        <p:grpSp>
          <p:nvGrpSpPr>
            <p:cNvPr id="5" name="Group 4">
              <a:extLst>
                <a:ext uri="{FF2B5EF4-FFF2-40B4-BE49-F238E27FC236}">
                  <a16:creationId xmlns:a16="http://schemas.microsoft.com/office/drawing/2014/main" id="{5A1433D6-0820-49DA-A5CE-F16B74B3FFE1}"/>
                </a:ext>
              </a:extLst>
            </p:cNvPr>
            <p:cNvGrpSpPr/>
            <p:nvPr/>
          </p:nvGrpSpPr>
          <p:grpSpPr>
            <a:xfrm>
              <a:off x="5053054" y="1645473"/>
              <a:ext cx="2449002" cy="530617"/>
              <a:chOff x="5053054" y="1645473"/>
              <a:chExt cx="2449002" cy="530617"/>
            </a:xfrm>
          </p:grpSpPr>
          <p:sp>
            <p:nvSpPr>
              <p:cNvPr id="16" name="Rectangle 15">
                <a:extLst>
                  <a:ext uri="{FF2B5EF4-FFF2-40B4-BE49-F238E27FC236}">
                    <a16:creationId xmlns:a16="http://schemas.microsoft.com/office/drawing/2014/main" id="{D64C2C9E-7771-40C9-965C-99FBC08204E5}"/>
                  </a:ext>
                </a:extLst>
              </p:cNvPr>
              <p:cNvSpPr/>
              <p:nvPr/>
            </p:nvSpPr>
            <p:spPr>
              <a:xfrm>
                <a:off x="5053054" y="1645473"/>
                <a:ext cx="652007" cy="1554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F36712-F552-44B7-BC22-251D6E096351}"/>
                  </a:ext>
                </a:extLst>
              </p:cNvPr>
              <p:cNvSpPr/>
              <p:nvPr/>
            </p:nvSpPr>
            <p:spPr>
              <a:xfrm>
                <a:off x="5629523" y="2020593"/>
                <a:ext cx="1025719" cy="1554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8457D20-74E9-4CB4-AE00-92351EEA1B37}"/>
                  </a:ext>
                </a:extLst>
              </p:cNvPr>
              <p:cNvSpPr/>
              <p:nvPr/>
            </p:nvSpPr>
            <p:spPr>
              <a:xfrm>
                <a:off x="7056783" y="2020593"/>
                <a:ext cx="445273" cy="1554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779482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651132" y="1129996"/>
            <a:ext cx="8596668" cy="609931"/>
          </a:xfrm>
          <a:prstGeom prst="rect">
            <a:avLst/>
          </a:prstGeom>
        </p:spPr>
        <p:txBody>
          <a:bodyPr vert="horz" lIns="91440" tIns="45720" rIns="91440" bIns="45720" rtlCol="0" anchor="t">
            <a:normAutofit fontScale="92500" lnSpcReduction="20000"/>
          </a:bodyPr>
          <a:lstStyle/>
          <a:p>
            <a:pPr>
              <a:spcBef>
                <a:spcPct val="0"/>
              </a:spcBef>
              <a:spcAft>
                <a:spcPts val="600"/>
              </a:spcAft>
            </a:pPr>
            <a:r>
              <a:rPr lang="en-US" sz="3600" dirty="0">
                <a:solidFill>
                  <a:schemeClr val="accent2">
                    <a:lumMod val="75000"/>
                  </a:schemeClr>
                </a:solidFill>
                <a:latin typeface="Times New Roman" panose="02020603050405020304" pitchFamily="18" charset="0"/>
                <a:ea typeface="+mj-ea"/>
                <a:cs typeface="Times New Roman" panose="02020603050405020304" pitchFamily="18" charset="0"/>
              </a:rPr>
              <a:t>5.1.4  Theoretical summary</a:t>
            </a:r>
          </a:p>
          <a:p>
            <a:pPr>
              <a:spcBef>
                <a:spcPct val="0"/>
              </a:spcBef>
              <a:spcAft>
                <a:spcPts val="600"/>
              </a:spcAft>
            </a:pPr>
            <a:endParaRPr lang="en-US" sz="3600" dirty="0">
              <a:solidFill>
                <a:schemeClr val="accent2">
                  <a:lumMod val="75000"/>
                </a:schemeClr>
              </a:solidFill>
              <a:latin typeface="Times New Roman" panose="02020603050405020304" pitchFamily="18" charset="0"/>
              <a:ea typeface="+mj-ea"/>
              <a:cs typeface="Times New Roman" panose="02020603050405020304" pitchFamily="18" charset="0"/>
            </a:endParaRPr>
          </a:p>
        </p:txBody>
      </p:sp>
      <p:sp>
        <p:nvSpPr>
          <p:cNvPr id="22" name="Rectangle 21">
            <a:extLst>
              <a:ext uri="{FF2B5EF4-FFF2-40B4-BE49-F238E27FC236}">
                <a16:creationId xmlns:a16="http://schemas.microsoft.com/office/drawing/2014/main" id="{BCAA76E2-172B-44CA-A589-04D01E37292E}"/>
              </a:ext>
            </a:extLst>
          </p:cNvPr>
          <p:cNvSpPr/>
          <p:nvPr/>
        </p:nvSpPr>
        <p:spPr>
          <a:xfrm>
            <a:off x="-25298" y="3352"/>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Naming Conventions</a:t>
            </a:r>
          </a:p>
        </p:txBody>
      </p:sp>
      <p:sp>
        <p:nvSpPr>
          <p:cNvPr id="5" name="Rectangle 4">
            <a:extLst>
              <a:ext uri="{FF2B5EF4-FFF2-40B4-BE49-F238E27FC236}">
                <a16:creationId xmlns:a16="http://schemas.microsoft.com/office/drawing/2014/main" id="{9607322E-332D-4949-9F40-4F773561E480}"/>
              </a:ext>
            </a:extLst>
          </p:cNvPr>
          <p:cNvSpPr/>
          <p:nvPr/>
        </p:nvSpPr>
        <p:spPr>
          <a:xfrm>
            <a:off x="651132" y="2040029"/>
            <a:ext cx="8795017" cy="954107"/>
          </a:xfrm>
          <a:prstGeom prst="rect">
            <a:avLst/>
          </a:prstGeom>
        </p:spPr>
        <p:txBody>
          <a:bodyPr wrap="square">
            <a:spAutoFit/>
          </a:bodyPr>
          <a:lstStyle/>
          <a:p>
            <a:pPr marL="285750" indent="-285750" algn="just">
              <a:buFont typeface="Courier New" panose="02070309020205020404" pitchFamily="49" charset="0"/>
              <a:buChar char="o"/>
            </a:pP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9418E40-C1C3-442E-AABC-34DD9EE03A64}"/>
              </a:ext>
            </a:extLst>
          </p:cNvPr>
          <p:cNvSpPr/>
          <p:nvPr/>
        </p:nvSpPr>
        <p:spPr>
          <a:xfrm>
            <a:off x="671646" y="1675743"/>
            <a:ext cx="10869222" cy="2783656"/>
          </a:xfrm>
          <a:prstGeom prst="rect">
            <a:avLst/>
          </a:prstGeom>
        </p:spPr>
        <p:txBody>
          <a:bodyPr vert="horz" lIns="91440" tIns="45720" rIns="91440" bIns="45720" rtlCol="0">
            <a:noAutofit/>
          </a:bodyPr>
          <a:lstStyle/>
          <a:p>
            <a:pPr algn="just">
              <a:lnSpc>
                <a:spcPct val="150000"/>
              </a:lnSpc>
              <a:spcBef>
                <a:spcPts val="600"/>
              </a:spcBef>
              <a:buClr>
                <a:schemeClr val="accent1"/>
              </a:buClr>
              <a:buSzPct val="80000"/>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Following the Naming Conventions in the process of completing this project has the following advantages:</a:t>
            </a:r>
          </a:p>
          <a:p>
            <a:pPr marL="285750" indent="-285750" algn="just">
              <a:lnSpc>
                <a:spcPct val="150000"/>
              </a:lnSpc>
              <a:spcBef>
                <a:spcPts val="600"/>
              </a:spcBef>
              <a:buClr>
                <a:schemeClr val="accent1"/>
              </a:buClr>
              <a:buSzPct val="80000"/>
              <a:buFont typeface="Arial" panose="020B0604020202020204" pitchFamily="34" charset="0"/>
              <a:buChar char="•"/>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Effectively avoid the occurrence of naming conflicts.</a:t>
            </a:r>
          </a:p>
          <a:p>
            <a:pPr marL="285750" indent="-285750" algn="just">
              <a:lnSpc>
                <a:spcPct val="150000"/>
              </a:lnSpc>
              <a:spcBef>
                <a:spcPts val="600"/>
              </a:spcBef>
              <a:buClr>
                <a:schemeClr val="accent1"/>
              </a:buClr>
              <a:buSzPct val="80000"/>
              <a:buFont typeface="Arial" panose="020B0604020202020204" pitchFamily="34" charset="0"/>
              <a:buChar char="•"/>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Reduce the work required to read and understand the source code.</a:t>
            </a:r>
          </a:p>
          <a:p>
            <a:pPr marL="285750" indent="-285750" algn="just">
              <a:lnSpc>
                <a:spcPct val="150000"/>
              </a:lnSpc>
              <a:spcBef>
                <a:spcPts val="600"/>
              </a:spcBef>
              <a:buClr>
                <a:schemeClr val="accent1"/>
              </a:buClr>
              <a:buSzPct val="80000"/>
              <a:buFont typeface="Arial" panose="020B0604020202020204" pitchFamily="34" charset="0"/>
              <a:buChar char="•"/>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Provide better understanding in case of code reuse after a long interval of time.</a:t>
            </a:r>
          </a:p>
          <a:p>
            <a:pPr marL="285750" indent="-285750" algn="just">
              <a:lnSpc>
                <a:spcPct val="150000"/>
              </a:lnSpc>
              <a:spcBef>
                <a:spcPts val="600"/>
              </a:spcBef>
              <a:buClr>
                <a:schemeClr val="accent1"/>
              </a:buClr>
              <a:buSzPct val="80000"/>
              <a:buFont typeface="Arial" panose="020B0604020202020204" pitchFamily="34" charset="0"/>
              <a:buChar char="•"/>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Enhance the aesthetic and professional appearance of work product.</a:t>
            </a:r>
          </a:p>
          <a:p>
            <a:pPr marL="285750" indent="-285750" algn="just">
              <a:lnSpc>
                <a:spcPct val="150000"/>
              </a:lnSpc>
              <a:spcBef>
                <a:spcPts val="600"/>
              </a:spcBef>
              <a:buClr>
                <a:schemeClr val="accent1"/>
              </a:buClr>
              <a:buSzPct val="80000"/>
              <a:buFont typeface="Arial" panose="020B0604020202020204" pitchFamily="34" charset="0"/>
              <a:buChar char="•"/>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Enable the use of automated refactoring or search and replace tools with minimal potential for error</a:t>
            </a:r>
          </a:p>
        </p:txBody>
      </p:sp>
      <p:grpSp>
        <p:nvGrpSpPr>
          <p:cNvPr id="7" name="Group 6">
            <a:extLst>
              <a:ext uri="{FF2B5EF4-FFF2-40B4-BE49-F238E27FC236}">
                <a16:creationId xmlns:a16="http://schemas.microsoft.com/office/drawing/2014/main" id="{0BD43C85-D558-42BD-B337-6B5A8E017D6F}"/>
              </a:ext>
            </a:extLst>
          </p:cNvPr>
          <p:cNvGrpSpPr/>
          <p:nvPr/>
        </p:nvGrpSpPr>
        <p:grpSpPr>
          <a:xfrm>
            <a:off x="651131" y="4489132"/>
            <a:ext cx="10869222" cy="1501962"/>
            <a:chOff x="748409" y="4490477"/>
            <a:chExt cx="10869222" cy="1501962"/>
          </a:xfrm>
        </p:grpSpPr>
        <p:sp>
          <p:nvSpPr>
            <p:cNvPr id="8" name="TextBox 7">
              <a:extLst>
                <a:ext uri="{FF2B5EF4-FFF2-40B4-BE49-F238E27FC236}">
                  <a16:creationId xmlns:a16="http://schemas.microsoft.com/office/drawing/2014/main" id="{578DA2BA-B21D-4BDF-AAC3-B12A0F73531D}"/>
                </a:ext>
              </a:extLst>
            </p:cNvPr>
            <p:cNvSpPr txBox="1"/>
            <p:nvPr/>
          </p:nvSpPr>
          <p:spPr>
            <a:xfrm>
              <a:off x="748409" y="4490477"/>
              <a:ext cx="8596668" cy="807393"/>
            </a:xfrm>
            <a:prstGeom prst="rect">
              <a:avLst/>
            </a:prstGeom>
          </p:spPr>
          <p:txBody>
            <a:bodyPr vert="horz" lIns="91440" tIns="45720" rIns="91440" bIns="45720" rtlCol="0" anchor="t">
              <a:normAutofit/>
            </a:bodyPr>
            <a:lstStyle/>
            <a:p>
              <a:pPr>
                <a:spcBef>
                  <a:spcPct val="0"/>
                </a:spcBef>
                <a:spcAft>
                  <a:spcPts val="600"/>
                </a:spcAft>
              </a:pPr>
              <a:r>
                <a:rPr lang="en-US" sz="3200" dirty="0">
                  <a:solidFill>
                    <a:schemeClr val="accent2">
                      <a:lumMod val="75000"/>
                    </a:schemeClr>
                  </a:solidFill>
                  <a:latin typeface="Times New Roman" panose="02020603050405020304" pitchFamily="18" charset="0"/>
                  <a:ea typeface="+mj-ea"/>
                  <a:cs typeface="Times New Roman" panose="02020603050405020304" pitchFamily="18" charset="0"/>
                </a:rPr>
                <a:t>5.1.5  How could I improve.</a:t>
              </a:r>
            </a:p>
            <a:p>
              <a:pPr>
                <a:spcBef>
                  <a:spcPct val="0"/>
                </a:spcBef>
                <a:spcAft>
                  <a:spcPts val="600"/>
                </a:spcAft>
              </a:pPr>
              <a:endParaRPr lang="en-US" sz="3200" dirty="0">
                <a:solidFill>
                  <a:schemeClr val="accent2">
                    <a:lumMod val="75000"/>
                  </a:schemeClr>
                </a:solidFill>
                <a:latin typeface="Times New Roman" panose="02020603050405020304" pitchFamily="18" charset="0"/>
                <a:ea typeface="+mj-ea"/>
                <a:cs typeface="Times New Roman" panose="02020603050405020304" pitchFamily="18" charset="0"/>
              </a:endParaRPr>
            </a:p>
          </p:txBody>
        </p:sp>
        <p:sp>
          <p:nvSpPr>
            <p:cNvPr id="9" name="Rectangle 8">
              <a:extLst>
                <a:ext uri="{FF2B5EF4-FFF2-40B4-BE49-F238E27FC236}">
                  <a16:creationId xmlns:a16="http://schemas.microsoft.com/office/drawing/2014/main" id="{23B32D8E-91A2-4C16-BD03-34445E377D2D}"/>
                </a:ext>
              </a:extLst>
            </p:cNvPr>
            <p:cNvSpPr/>
            <p:nvPr/>
          </p:nvSpPr>
          <p:spPr>
            <a:xfrm>
              <a:off x="748409" y="5128741"/>
              <a:ext cx="10869222" cy="863698"/>
            </a:xfrm>
            <a:prstGeom prst="rect">
              <a:avLst/>
            </a:prstGeom>
          </p:spPr>
          <p:txBody>
            <a:bodyPr wrap="square">
              <a:spAutoFit/>
            </a:bodyPr>
            <a:lstStyle/>
            <a:p>
              <a:pPr algn="just">
                <a:lnSpc>
                  <a:spcPct val="150000"/>
                </a:lnSpc>
                <a:spcBef>
                  <a:spcPts val="600"/>
                </a:spcBef>
                <a:buClr>
                  <a:schemeClr val="accent1"/>
                </a:buClr>
                <a:buSzPct val="8000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names of some of the variables and parameters in the project should be clearer and more explicit.</a:t>
              </a:r>
            </a:p>
            <a:p>
              <a:pPr algn="just">
                <a:lnSpc>
                  <a:spcPct val="150000"/>
                </a:lnSpc>
                <a:spcBef>
                  <a:spcPts val="600"/>
                </a:spcBef>
                <a:buClr>
                  <a:schemeClr val="accent1"/>
                </a:buClr>
                <a:buSzPct val="8000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Reduce the ambiguous naming.</a:t>
              </a:r>
            </a:p>
          </p:txBody>
        </p:sp>
      </p:grpSp>
    </p:spTree>
    <p:extLst>
      <p:ext uri="{BB962C8B-B14F-4D97-AF65-F5344CB8AC3E}">
        <p14:creationId xmlns:p14="http://schemas.microsoft.com/office/powerpoint/2010/main" val="28832373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AABD3CB-F407-4097-9A53-CA052FC7F577}"/>
              </a:ext>
            </a:extLst>
          </p:cNvPr>
          <p:cNvSpPr/>
          <p:nvPr/>
        </p:nvSpPr>
        <p:spPr>
          <a:xfrm>
            <a:off x="-10246" y="-6251"/>
            <a:ext cx="12202246"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Two:  Commenting Conventions</a:t>
            </a:r>
          </a:p>
        </p:txBody>
      </p:sp>
      <p:sp>
        <p:nvSpPr>
          <p:cNvPr id="26" name="TextBox 25">
            <a:extLst>
              <a:ext uri="{FF2B5EF4-FFF2-40B4-BE49-F238E27FC236}">
                <a16:creationId xmlns:a16="http://schemas.microsoft.com/office/drawing/2014/main" id="{5479B517-5342-401B-ADA6-E2C4158702F8}"/>
              </a:ext>
            </a:extLst>
          </p:cNvPr>
          <p:cNvSpPr txBox="1"/>
          <p:nvPr/>
        </p:nvSpPr>
        <p:spPr>
          <a:xfrm>
            <a:off x="541570" y="785678"/>
            <a:ext cx="8308231" cy="523220"/>
          </a:xfrm>
          <a:prstGeom prst="rect">
            <a:avLst/>
          </a:prstGeom>
          <a:noFill/>
        </p:spPr>
        <p:txBody>
          <a:bodyPr wrap="square" rtlCol="0">
            <a:spAutoFit/>
          </a:bodyPr>
          <a:lstStyle/>
          <a:p>
            <a:r>
              <a:rPr lang="en-US" altLang="zh-CN" sz="2800" dirty="0">
                <a:solidFill>
                  <a:schemeClr val="accent2">
                    <a:lumMod val="75000"/>
                  </a:schemeClr>
                </a:solidFill>
                <a:latin typeface="Times New Roman" panose="02020603050405020304" pitchFamily="18" charset="0"/>
                <a:cs typeface="Times New Roman" panose="02020603050405020304" pitchFamily="18" charset="0"/>
              </a:rPr>
              <a:t>5</a:t>
            </a:r>
            <a:r>
              <a:rPr lang="en-US" sz="2800" dirty="0">
                <a:solidFill>
                  <a:schemeClr val="accent2">
                    <a:lumMod val="75000"/>
                  </a:schemeClr>
                </a:solidFill>
                <a:latin typeface="Times New Roman" panose="02020603050405020304" pitchFamily="18" charset="0"/>
                <a:cs typeface="Times New Roman" panose="02020603050405020304" pitchFamily="18" charset="0"/>
              </a:rPr>
              <a:t>.2.1  What is Commenting Conventions?</a:t>
            </a:r>
          </a:p>
        </p:txBody>
      </p:sp>
      <p:sp>
        <p:nvSpPr>
          <p:cNvPr id="30" name="TextBox 29">
            <a:extLst>
              <a:ext uri="{FF2B5EF4-FFF2-40B4-BE49-F238E27FC236}">
                <a16:creationId xmlns:a16="http://schemas.microsoft.com/office/drawing/2014/main" id="{BB65F35A-7899-4CEA-B5CE-63D4DF0A44A6}"/>
              </a:ext>
            </a:extLst>
          </p:cNvPr>
          <p:cNvSpPr txBox="1"/>
          <p:nvPr/>
        </p:nvSpPr>
        <p:spPr>
          <a:xfrm>
            <a:off x="505176" y="1700717"/>
            <a:ext cx="11113618" cy="2264081"/>
          </a:xfrm>
          <a:prstGeom prst="rect">
            <a:avLst/>
          </a:prstGeom>
          <a:noFill/>
        </p:spPr>
        <p:txBody>
          <a:bodyPr wrap="square" rtlCol="0">
            <a:spAutoFit/>
          </a:bodyPr>
          <a:lstStyle/>
          <a:p>
            <a:pPr algn="just">
              <a:lnSpc>
                <a:spcPct val="150000"/>
              </a:lnSpc>
              <a:spcBef>
                <a:spcPts val="600"/>
              </a:spcBef>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C# Coding conventions : </a:t>
            </a:r>
          </a:p>
          <a:p>
            <a:pPr marL="285750" indent="-285750" algn="just">
              <a:lnSpc>
                <a:spcPct val="150000"/>
              </a:lnSpc>
              <a:buFont typeface="Arial" panose="020B0604020202020204" pitchFamily="34" charset="0"/>
              <a:buChar char="•"/>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Place the comment on a separate line, not at the end of a line of code.</a:t>
            </a:r>
          </a:p>
          <a:p>
            <a:pPr marL="285750" indent="-285750" algn="just">
              <a:lnSpc>
                <a:spcPct val="150000"/>
              </a:lnSpc>
              <a:buFont typeface="Arial" panose="020B0604020202020204" pitchFamily="34" charset="0"/>
              <a:buChar char="•"/>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Begin comment text with an uppercase letter.</a:t>
            </a:r>
          </a:p>
          <a:p>
            <a:pPr marL="285750" indent="-285750" algn="just">
              <a:lnSpc>
                <a:spcPct val="150000"/>
              </a:lnSpc>
              <a:buFont typeface="Arial" panose="020B0604020202020204" pitchFamily="34" charset="0"/>
              <a:buChar char="•"/>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End comment text with a period.</a:t>
            </a:r>
          </a:p>
          <a:p>
            <a:pPr marL="285750" indent="-285750" algn="just">
              <a:lnSpc>
                <a:spcPct val="150000"/>
              </a:lnSpc>
              <a:buFont typeface="Arial" panose="020B0604020202020204" pitchFamily="34" charset="0"/>
              <a:buChar char="•"/>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Insert one space between the comment delimiter (//) and the comment text, as shown in the following example.</a:t>
            </a:r>
          </a:p>
          <a:p>
            <a:pPr marL="285750" indent="-285750" algn="just">
              <a:lnSpc>
                <a:spcPct val="150000"/>
              </a:lnSpc>
              <a:buFont typeface="Arial" panose="020B0604020202020204" pitchFamily="34" charset="0"/>
              <a:buChar char="•"/>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Do not create formatted blocks of asterisks around comments.</a:t>
            </a:r>
          </a:p>
        </p:txBody>
      </p:sp>
      <p:sp>
        <p:nvSpPr>
          <p:cNvPr id="6" name="Rectangle 5">
            <a:extLst>
              <a:ext uri="{FF2B5EF4-FFF2-40B4-BE49-F238E27FC236}">
                <a16:creationId xmlns:a16="http://schemas.microsoft.com/office/drawing/2014/main" id="{6E5F7383-5953-4D47-B306-0DB2D430B668}"/>
              </a:ext>
            </a:extLst>
          </p:cNvPr>
          <p:cNvSpPr/>
          <p:nvPr/>
        </p:nvSpPr>
        <p:spPr>
          <a:xfrm>
            <a:off x="400433" y="4698369"/>
            <a:ext cx="8590504" cy="307777"/>
          </a:xfrm>
          <a:prstGeom prst="rect">
            <a:avLst/>
          </a:prstGeom>
        </p:spPr>
        <p:txBody>
          <a:bodyPr wrap="square">
            <a:spAutoFit/>
          </a:bodyPr>
          <a:lstStyle/>
          <a:p>
            <a:pPr algn="just">
              <a:spcBef>
                <a:spcPts val="600"/>
              </a:spcBef>
              <a:buClr>
                <a:schemeClr val="accent1"/>
              </a:buClr>
              <a:buSzPct val="80000"/>
            </a:pPr>
            <a:r>
              <a:rPr lang="en-US" sz="1400" dirty="0">
                <a:solidFill>
                  <a:schemeClr val="tx2">
                    <a:lumMod val="75000"/>
                    <a:lumOff val="25000"/>
                  </a:schemeClr>
                </a:solidFill>
                <a:latin typeface="Times New Roman" panose="02020603050405020304" pitchFamily="18" charset="0"/>
                <a:cs typeface="Times New Roman" panose="02020603050405020304" pitchFamily="18" charset="0"/>
              </a:rPr>
              <a:t>Ref : https://docs.microsoft.com/en-us/dotnet/csharp/programming-guide/inside-a-program/coding-conventions</a:t>
            </a:r>
          </a:p>
        </p:txBody>
      </p:sp>
    </p:spTree>
    <p:extLst>
      <p:ext uri="{BB962C8B-B14F-4D97-AF65-F5344CB8AC3E}">
        <p14:creationId xmlns:p14="http://schemas.microsoft.com/office/powerpoint/2010/main" val="1553039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663270" y="1012979"/>
            <a:ext cx="8596668" cy="609931"/>
          </a:xfrm>
          <a:prstGeom prst="rect">
            <a:avLst/>
          </a:prstGeom>
        </p:spPr>
        <p:txBody>
          <a:bodyPr vert="horz" lIns="91440" tIns="45720" rIns="91440" bIns="45720" rtlCol="0" anchor="t">
            <a:normAutofit lnSpcReduction="10000"/>
          </a:bodyPr>
          <a:lstStyle/>
          <a:p>
            <a:pPr>
              <a:spcBef>
                <a:spcPct val="0"/>
              </a:spcBef>
              <a:spcAft>
                <a:spcPts val="600"/>
              </a:spcAft>
            </a:pPr>
            <a:r>
              <a:rPr lang="en-US" sz="3600" dirty="0">
                <a:solidFill>
                  <a:schemeClr val="accent2">
                    <a:lumMod val="75000"/>
                  </a:schemeClr>
                </a:solidFill>
                <a:latin typeface="Times New Roman" panose="02020603050405020304" pitchFamily="18" charset="0"/>
                <a:ea typeface="+mj-ea"/>
                <a:cs typeface="Times New Roman" panose="02020603050405020304" pitchFamily="18" charset="0"/>
              </a:rPr>
              <a:t>5.2.2 What I have done &amp;</a:t>
            </a:r>
            <a:r>
              <a:rPr lang="en-US" sz="3600" dirty="0">
                <a:solidFill>
                  <a:schemeClr val="accent2">
                    <a:lumMod val="75000"/>
                  </a:schemeClr>
                </a:solidFill>
                <a:latin typeface="Times New Roman" panose="02020603050405020304" pitchFamily="18" charset="0"/>
                <a:cs typeface="Times New Roman" panose="02020603050405020304" pitchFamily="18" charset="0"/>
              </a:rPr>
              <a:t> Code Example</a:t>
            </a:r>
            <a:endParaRPr lang="en-US" sz="3600" dirty="0">
              <a:solidFill>
                <a:schemeClr val="accent2">
                  <a:lumMod val="75000"/>
                </a:schemeClr>
              </a:solidFill>
              <a:latin typeface="Times New Roman" panose="02020603050405020304" pitchFamily="18" charset="0"/>
              <a:ea typeface="+mj-ea"/>
              <a:cs typeface="Times New Roman" panose="02020603050405020304" pitchFamily="18" charset="0"/>
            </a:endParaRPr>
          </a:p>
        </p:txBody>
      </p:sp>
      <p:sp>
        <p:nvSpPr>
          <p:cNvPr id="22" name="Rectangle 21">
            <a:extLst>
              <a:ext uri="{FF2B5EF4-FFF2-40B4-BE49-F238E27FC236}">
                <a16:creationId xmlns:a16="http://schemas.microsoft.com/office/drawing/2014/main" id="{BCAA76E2-172B-44CA-A589-04D01E37292E}"/>
              </a:ext>
            </a:extLst>
          </p:cNvPr>
          <p:cNvSpPr/>
          <p:nvPr/>
        </p:nvSpPr>
        <p:spPr>
          <a:xfrm>
            <a:off x="-25298" y="3352"/>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Two:  Commenting Conventions</a:t>
            </a:r>
          </a:p>
        </p:txBody>
      </p:sp>
      <p:grpSp>
        <p:nvGrpSpPr>
          <p:cNvPr id="27" name="Group 26">
            <a:extLst>
              <a:ext uri="{FF2B5EF4-FFF2-40B4-BE49-F238E27FC236}">
                <a16:creationId xmlns:a16="http://schemas.microsoft.com/office/drawing/2014/main" id="{6449DA8E-C605-4742-AA50-E37B885826CA}"/>
              </a:ext>
            </a:extLst>
          </p:cNvPr>
          <p:cNvGrpSpPr/>
          <p:nvPr/>
        </p:nvGrpSpPr>
        <p:grpSpPr>
          <a:xfrm>
            <a:off x="736057" y="1692089"/>
            <a:ext cx="10500599" cy="4849738"/>
            <a:chOff x="763325" y="1821018"/>
            <a:chExt cx="8218342" cy="4734533"/>
          </a:xfrm>
        </p:grpSpPr>
        <p:sp>
          <p:nvSpPr>
            <p:cNvPr id="4" name="TextBox 3">
              <a:extLst>
                <a:ext uri="{FF2B5EF4-FFF2-40B4-BE49-F238E27FC236}">
                  <a16:creationId xmlns:a16="http://schemas.microsoft.com/office/drawing/2014/main" id="{ED2B8EE3-B094-4F3A-848C-97F77B42DE0C}"/>
                </a:ext>
              </a:extLst>
            </p:cNvPr>
            <p:cNvSpPr txBox="1"/>
            <p:nvPr/>
          </p:nvSpPr>
          <p:spPr>
            <a:xfrm>
              <a:off x="763325" y="1821018"/>
              <a:ext cx="1861407"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Example from &lt;view&gt;:</a:t>
              </a:r>
            </a:p>
          </p:txBody>
        </p:sp>
        <p:sp>
          <p:nvSpPr>
            <p:cNvPr id="8" name="TextBox 7">
              <a:extLst>
                <a:ext uri="{FF2B5EF4-FFF2-40B4-BE49-F238E27FC236}">
                  <a16:creationId xmlns:a16="http://schemas.microsoft.com/office/drawing/2014/main" id="{D62F96CE-6EA5-476F-8D1F-9438E5D543F7}"/>
                </a:ext>
              </a:extLst>
            </p:cNvPr>
            <p:cNvSpPr txBox="1"/>
            <p:nvPr/>
          </p:nvSpPr>
          <p:spPr>
            <a:xfrm>
              <a:off x="5814283" y="1821018"/>
              <a:ext cx="1960793"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Example from &lt;model&gt;:</a:t>
              </a:r>
            </a:p>
          </p:txBody>
        </p:sp>
        <p:grpSp>
          <p:nvGrpSpPr>
            <p:cNvPr id="26" name="Group 25">
              <a:extLst>
                <a:ext uri="{FF2B5EF4-FFF2-40B4-BE49-F238E27FC236}">
                  <a16:creationId xmlns:a16="http://schemas.microsoft.com/office/drawing/2014/main" id="{DB0E62D8-BD34-4FFB-BDD5-B2A2D51EB4E8}"/>
                </a:ext>
              </a:extLst>
            </p:cNvPr>
            <p:cNvGrpSpPr/>
            <p:nvPr/>
          </p:nvGrpSpPr>
          <p:grpSpPr>
            <a:xfrm>
              <a:off x="763325" y="2230706"/>
              <a:ext cx="8218342" cy="4324845"/>
              <a:chOff x="763325" y="2157045"/>
              <a:chExt cx="8218342" cy="4324845"/>
            </a:xfrm>
          </p:grpSpPr>
          <p:pic>
            <p:nvPicPr>
              <p:cNvPr id="3" name="Picture 2">
                <a:extLst>
                  <a:ext uri="{FF2B5EF4-FFF2-40B4-BE49-F238E27FC236}">
                    <a16:creationId xmlns:a16="http://schemas.microsoft.com/office/drawing/2014/main" id="{066A550B-122C-40FB-8FC2-3BF2ED800C3D}"/>
                  </a:ext>
                </a:extLst>
              </p:cNvPr>
              <p:cNvPicPr>
                <a:picLocks noChangeAspect="1"/>
              </p:cNvPicPr>
              <p:nvPr/>
            </p:nvPicPr>
            <p:blipFill>
              <a:blip r:embed="rId2"/>
              <a:stretch>
                <a:fillRect/>
              </a:stretch>
            </p:blipFill>
            <p:spPr>
              <a:xfrm>
                <a:off x="763325" y="2157045"/>
                <a:ext cx="3720481" cy="4243756"/>
              </a:xfrm>
              <a:prstGeom prst="rect">
                <a:avLst/>
              </a:prstGeom>
            </p:spPr>
          </p:pic>
          <p:pic>
            <p:nvPicPr>
              <p:cNvPr id="6" name="Picture 5">
                <a:extLst>
                  <a:ext uri="{FF2B5EF4-FFF2-40B4-BE49-F238E27FC236}">
                    <a16:creationId xmlns:a16="http://schemas.microsoft.com/office/drawing/2014/main" id="{54E1F760-04BF-4486-8EFB-2325A9EE975C}"/>
                  </a:ext>
                </a:extLst>
              </p:cNvPr>
              <p:cNvPicPr>
                <a:picLocks noChangeAspect="1"/>
              </p:cNvPicPr>
              <p:nvPr/>
            </p:nvPicPr>
            <p:blipFill>
              <a:blip r:embed="rId3"/>
              <a:stretch>
                <a:fillRect/>
              </a:stretch>
            </p:blipFill>
            <p:spPr>
              <a:xfrm>
                <a:off x="5915152" y="2209884"/>
                <a:ext cx="3066515" cy="4272006"/>
              </a:xfrm>
              <a:prstGeom prst="rect">
                <a:avLst/>
              </a:prstGeom>
            </p:spPr>
          </p:pic>
          <p:sp>
            <p:nvSpPr>
              <p:cNvPr id="10" name="TextBox 9">
                <a:extLst>
                  <a:ext uri="{FF2B5EF4-FFF2-40B4-BE49-F238E27FC236}">
                    <a16:creationId xmlns:a16="http://schemas.microsoft.com/office/drawing/2014/main" id="{0A6B1F5B-7C74-436E-848E-F3370E0415F8}"/>
                  </a:ext>
                </a:extLst>
              </p:cNvPr>
              <p:cNvSpPr txBox="1"/>
              <p:nvPr/>
            </p:nvSpPr>
            <p:spPr>
              <a:xfrm>
                <a:off x="3455297" y="3867072"/>
                <a:ext cx="2565176" cy="738664"/>
              </a:xfrm>
              <a:prstGeom prst="rect">
                <a:avLst/>
              </a:prstGeom>
              <a:noFill/>
              <a:ln>
                <a:solidFill>
                  <a:schemeClr val="accent1">
                    <a:lumMod val="75000"/>
                  </a:schemeClr>
                </a:solidFill>
              </a:ln>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Add comments to each function.</a:t>
                </a:r>
              </a:p>
              <a:p>
                <a:pPr algn="just"/>
                <a:r>
                  <a:rPr lang="en-US" sz="1400" dirty="0">
                    <a:latin typeface="Times New Roman" panose="02020603050405020304" pitchFamily="18" charset="0"/>
                    <a:cs typeface="Times New Roman" panose="02020603050405020304" pitchFamily="18" charset="0"/>
                  </a:rPr>
                  <a:t>If the logic is complex, add a comment to explain.</a:t>
                </a:r>
              </a:p>
            </p:txBody>
          </p:sp>
          <p:sp>
            <p:nvSpPr>
              <p:cNvPr id="9" name="Rectangle 8">
                <a:extLst>
                  <a:ext uri="{FF2B5EF4-FFF2-40B4-BE49-F238E27FC236}">
                    <a16:creationId xmlns:a16="http://schemas.microsoft.com/office/drawing/2014/main" id="{67DD540D-C918-440F-999B-12188C4FA7F8}"/>
                  </a:ext>
                </a:extLst>
              </p:cNvPr>
              <p:cNvSpPr/>
              <p:nvPr/>
            </p:nvSpPr>
            <p:spPr>
              <a:xfrm>
                <a:off x="763325" y="2157045"/>
                <a:ext cx="3217956" cy="1330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E4B1DE-4ED1-40F9-8379-A9025ED6C290}"/>
                  </a:ext>
                </a:extLst>
              </p:cNvPr>
              <p:cNvSpPr/>
              <p:nvPr/>
            </p:nvSpPr>
            <p:spPr>
              <a:xfrm>
                <a:off x="825388" y="4062202"/>
                <a:ext cx="1262357" cy="1330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20C36E-283C-4FF5-9A74-6C170B918292}"/>
                  </a:ext>
                </a:extLst>
              </p:cNvPr>
              <p:cNvSpPr/>
              <p:nvPr/>
            </p:nvSpPr>
            <p:spPr>
              <a:xfrm>
                <a:off x="825388" y="5668471"/>
                <a:ext cx="1205713" cy="1330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FB09C7-9829-4FEB-9A25-A010F5FF3548}"/>
                  </a:ext>
                </a:extLst>
              </p:cNvPr>
              <p:cNvSpPr/>
              <p:nvPr/>
            </p:nvSpPr>
            <p:spPr>
              <a:xfrm>
                <a:off x="5814283" y="2209884"/>
                <a:ext cx="2431501" cy="1489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0E3E77-CF59-4C34-94EF-73883A2B57B0}"/>
                  </a:ext>
                </a:extLst>
              </p:cNvPr>
              <p:cNvSpPr/>
              <p:nvPr/>
            </p:nvSpPr>
            <p:spPr>
              <a:xfrm>
                <a:off x="5980014" y="3042605"/>
                <a:ext cx="2613728" cy="2055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DCBE59ED-353A-42E9-9F52-C9192891BE50}"/>
                  </a:ext>
                </a:extLst>
              </p:cNvPr>
              <p:cNvCxnSpPr>
                <a:stCxn id="9" idx="3"/>
              </p:cNvCxnSpPr>
              <p:nvPr/>
            </p:nvCxnSpPr>
            <p:spPr>
              <a:xfrm>
                <a:off x="3981281" y="2223546"/>
                <a:ext cx="428878" cy="16435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5C84969-A140-4B64-9E61-B739A4CA58ED}"/>
                  </a:ext>
                </a:extLst>
              </p:cNvPr>
              <p:cNvCxnSpPr>
                <a:stCxn id="11" idx="3"/>
                <a:endCxn id="10" idx="1"/>
              </p:cNvCxnSpPr>
              <p:nvPr/>
            </p:nvCxnSpPr>
            <p:spPr>
              <a:xfrm>
                <a:off x="2087745" y="4128703"/>
                <a:ext cx="1367552" cy="1077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78D5AE5-AC62-414D-9EE9-0BE1A60F629B}"/>
                  </a:ext>
                </a:extLst>
              </p:cNvPr>
              <p:cNvCxnSpPr>
                <a:stCxn id="12" idx="3"/>
              </p:cNvCxnSpPr>
              <p:nvPr/>
            </p:nvCxnSpPr>
            <p:spPr>
              <a:xfrm flipV="1">
                <a:off x="2031101" y="4605736"/>
                <a:ext cx="1687189" cy="11292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7BC40A1-7392-489D-A0DE-A62EE13CA58E}"/>
                  </a:ext>
                </a:extLst>
              </p:cNvPr>
              <p:cNvCxnSpPr>
                <a:stCxn id="13" idx="1"/>
              </p:cNvCxnSpPr>
              <p:nvPr/>
            </p:nvCxnSpPr>
            <p:spPr>
              <a:xfrm flipH="1">
                <a:off x="5021123" y="2284356"/>
                <a:ext cx="793160" cy="15827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7A19372-B985-40E6-991F-076B4B6274FC}"/>
                  </a:ext>
                </a:extLst>
              </p:cNvPr>
              <p:cNvCxnSpPr>
                <a:stCxn id="14" idx="1"/>
              </p:cNvCxnSpPr>
              <p:nvPr/>
            </p:nvCxnSpPr>
            <p:spPr>
              <a:xfrm flipH="1">
                <a:off x="5660717" y="3145388"/>
                <a:ext cx="319297" cy="7216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69142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651132" y="1129996"/>
            <a:ext cx="8596668" cy="609931"/>
          </a:xfrm>
          <a:prstGeom prst="rect">
            <a:avLst/>
          </a:prstGeom>
        </p:spPr>
        <p:txBody>
          <a:bodyPr vert="horz" lIns="91440" tIns="45720" rIns="91440" bIns="45720" rtlCol="0" anchor="t">
            <a:normAutofit lnSpcReduction="10000"/>
          </a:bodyPr>
          <a:lstStyle/>
          <a:p>
            <a:pPr>
              <a:spcBef>
                <a:spcPct val="0"/>
              </a:spcBef>
              <a:spcAft>
                <a:spcPts val="600"/>
              </a:spcAft>
            </a:pPr>
            <a:r>
              <a:rPr lang="en-US" sz="3600" dirty="0">
                <a:solidFill>
                  <a:schemeClr val="accent2">
                    <a:lumMod val="75000"/>
                  </a:schemeClr>
                </a:solidFill>
                <a:latin typeface="Times New Roman" panose="02020603050405020304" pitchFamily="18" charset="0"/>
                <a:ea typeface="+mj-ea"/>
                <a:cs typeface="Times New Roman" panose="02020603050405020304" pitchFamily="18" charset="0"/>
              </a:rPr>
              <a:t>5.2.4  Theoretical summary</a:t>
            </a:r>
          </a:p>
        </p:txBody>
      </p:sp>
      <p:sp>
        <p:nvSpPr>
          <p:cNvPr id="22" name="Rectangle 21">
            <a:extLst>
              <a:ext uri="{FF2B5EF4-FFF2-40B4-BE49-F238E27FC236}">
                <a16:creationId xmlns:a16="http://schemas.microsoft.com/office/drawing/2014/main" id="{BCAA76E2-172B-44CA-A589-04D01E37292E}"/>
              </a:ext>
            </a:extLst>
          </p:cNvPr>
          <p:cNvSpPr/>
          <p:nvPr/>
        </p:nvSpPr>
        <p:spPr>
          <a:xfrm>
            <a:off x="-25298" y="3352"/>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Two:  Commenting Conventions</a:t>
            </a:r>
          </a:p>
        </p:txBody>
      </p:sp>
      <p:sp>
        <p:nvSpPr>
          <p:cNvPr id="5" name="Rectangle 4">
            <a:extLst>
              <a:ext uri="{FF2B5EF4-FFF2-40B4-BE49-F238E27FC236}">
                <a16:creationId xmlns:a16="http://schemas.microsoft.com/office/drawing/2014/main" id="{9607322E-332D-4949-9F40-4F773561E480}"/>
              </a:ext>
            </a:extLst>
          </p:cNvPr>
          <p:cNvSpPr/>
          <p:nvPr/>
        </p:nvSpPr>
        <p:spPr>
          <a:xfrm>
            <a:off x="651132" y="2040029"/>
            <a:ext cx="8795017" cy="954107"/>
          </a:xfrm>
          <a:prstGeom prst="rect">
            <a:avLst/>
          </a:prstGeom>
        </p:spPr>
        <p:txBody>
          <a:bodyPr wrap="square">
            <a:spAutoFit/>
          </a:bodyPr>
          <a:lstStyle/>
          <a:p>
            <a:pPr marL="285750" indent="-285750" algn="just">
              <a:buFont typeface="Courier New" panose="02070309020205020404" pitchFamily="49" charset="0"/>
              <a:buChar char="o"/>
            </a:pP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9418E40-C1C3-442E-AABC-34DD9EE03A64}"/>
              </a:ext>
            </a:extLst>
          </p:cNvPr>
          <p:cNvSpPr/>
          <p:nvPr/>
        </p:nvSpPr>
        <p:spPr>
          <a:xfrm>
            <a:off x="726264" y="2037172"/>
            <a:ext cx="10938023" cy="2783656"/>
          </a:xfrm>
          <a:prstGeom prst="rect">
            <a:avLst/>
          </a:prstGeom>
        </p:spPr>
        <p:txBody>
          <a:bodyPr vert="horz" lIns="91440" tIns="45720" rIns="91440" bIns="45720" rtlCol="0">
            <a:normAutofit/>
          </a:bodyPr>
          <a:lstStyle/>
          <a:p>
            <a:pPr algn="just">
              <a:lnSpc>
                <a:spcPct val="150000"/>
              </a:lnSpc>
              <a:spcBef>
                <a:spcPts val="600"/>
              </a:spcBef>
              <a:buClr>
                <a:schemeClr val="accent1"/>
              </a:buClr>
              <a:buSzPct val="80000"/>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Comments are like memos in the programming process. Good comments must follow the Commenting Conventions. First, good comments make the program cleaner and easier to read. </a:t>
            </a:r>
          </a:p>
          <a:p>
            <a:pPr algn="just">
              <a:lnSpc>
                <a:spcPct val="150000"/>
              </a:lnSpc>
              <a:spcBef>
                <a:spcPts val="600"/>
              </a:spcBef>
              <a:buClr>
                <a:schemeClr val="accent1"/>
              </a:buClr>
              <a:buSzPct val="80000"/>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Second, good comments can help programmers quickly understand program structure and function. </a:t>
            </a:r>
          </a:p>
          <a:p>
            <a:pPr algn="just">
              <a:lnSpc>
                <a:spcPct val="150000"/>
              </a:lnSpc>
              <a:spcBef>
                <a:spcPts val="600"/>
              </a:spcBef>
              <a:buClr>
                <a:schemeClr val="accent1"/>
              </a:buClr>
              <a:buSzPct val="80000"/>
            </a:pPr>
            <a:r>
              <a:rPr lang="en-US" sz="1600" dirty="0">
                <a:solidFill>
                  <a:schemeClr val="tx2">
                    <a:lumMod val="75000"/>
                    <a:lumOff val="25000"/>
                  </a:schemeClr>
                </a:solidFill>
                <a:latin typeface="Times New Roman" panose="02020603050405020304" pitchFamily="18" charset="0"/>
                <a:cs typeface="Times New Roman" panose="02020603050405020304" pitchFamily="18" charset="0"/>
              </a:rPr>
              <a:t>Finally, good comments facilitate late maintenance of the program.</a:t>
            </a:r>
          </a:p>
        </p:txBody>
      </p:sp>
      <p:grpSp>
        <p:nvGrpSpPr>
          <p:cNvPr id="7" name="Group 6">
            <a:extLst>
              <a:ext uri="{FF2B5EF4-FFF2-40B4-BE49-F238E27FC236}">
                <a16:creationId xmlns:a16="http://schemas.microsoft.com/office/drawing/2014/main" id="{0BD43C85-D558-42BD-B337-6B5A8E017D6F}"/>
              </a:ext>
            </a:extLst>
          </p:cNvPr>
          <p:cNvGrpSpPr/>
          <p:nvPr/>
        </p:nvGrpSpPr>
        <p:grpSpPr>
          <a:xfrm>
            <a:off x="651131" y="3997812"/>
            <a:ext cx="8596668" cy="1015098"/>
            <a:chOff x="748409" y="4490477"/>
            <a:chExt cx="8596668" cy="1015098"/>
          </a:xfrm>
        </p:grpSpPr>
        <p:sp>
          <p:nvSpPr>
            <p:cNvPr id="8" name="TextBox 7">
              <a:extLst>
                <a:ext uri="{FF2B5EF4-FFF2-40B4-BE49-F238E27FC236}">
                  <a16:creationId xmlns:a16="http://schemas.microsoft.com/office/drawing/2014/main" id="{578DA2BA-B21D-4BDF-AAC3-B12A0F73531D}"/>
                </a:ext>
              </a:extLst>
            </p:cNvPr>
            <p:cNvSpPr txBox="1"/>
            <p:nvPr/>
          </p:nvSpPr>
          <p:spPr>
            <a:xfrm>
              <a:off x="748409" y="4490477"/>
              <a:ext cx="8596668" cy="807393"/>
            </a:xfrm>
            <a:prstGeom prst="rect">
              <a:avLst/>
            </a:prstGeom>
          </p:spPr>
          <p:txBody>
            <a:bodyPr vert="horz" lIns="91440" tIns="45720" rIns="91440" bIns="45720" rtlCol="0" anchor="t">
              <a:normAutofit/>
            </a:bodyPr>
            <a:lstStyle/>
            <a:p>
              <a:pPr>
                <a:spcBef>
                  <a:spcPct val="0"/>
                </a:spcBef>
                <a:spcAft>
                  <a:spcPts val="600"/>
                </a:spcAft>
              </a:pPr>
              <a:r>
                <a:rPr lang="en-US" sz="3200" dirty="0">
                  <a:solidFill>
                    <a:schemeClr val="accent2">
                      <a:lumMod val="75000"/>
                    </a:schemeClr>
                  </a:solidFill>
                  <a:latin typeface="Times New Roman" panose="02020603050405020304" pitchFamily="18" charset="0"/>
                  <a:ea typeface="+mj-ea"/>
                  <a:cs typeface="Times New Roman" panose="02020603050405020304" pitchFamily="18" charset="0"/>
                </a:rPr>
                <a:t>5.2.5  </a:t>
              </a:r>
              <a:r>
                <a:rPr lang="en-US" sz="3600" dirty="0">
                  <a:solidFill>
                    <a:schemeClr val="accent2">
                      <a:lumMod val="75000"/>
                    </a:schemeClr>
                  </a:solidFill>
                  <a:latin typeface="Times New Roman" panose="02020603050405020304" pitchFamily="18" charset="0"/>
                  <a:ea typeface="+mj-ea"/>
                  <a:cs typeface="Times New Roman" panose="02020603050405020304" pitchFamily="18" charset="0"/>
                </a:rPr>
                <a:t>How</a:t>
              </a:r>
              <a:r>
                <a:rPr lang="en-US" sz="3200" dirty="0">
                  <a:solidFill>
                    <a:schemeClr val="accent2">
                      <a:lumMod val="75000"/>
                    </a:schemeClr>
                  </a:solidFill>
                  <a:latin typeface="Times New Roman" panose="02020603050405020304" pitchFamily="18" charset="0"/>
                  <a:ea typeface="+mj-ea"/>
                  <a:cs typeface="Times New Roman" panose="02020603050405020304" pitchFamily="18" charset="0"/>
                </a:rPr>
                <a:t> could I improve.</a:t>
              </a:r>
            </a:p>
            <a:p>
              <a:pPr>
                <a:spcBef>
                  <a:spcPct val="0"/>
                </a:spcBef>
                <a:spcAft>
                  <a:spcPts val="600"/>
                </a:spcAft>
              </a:pPr>
              <a:endParaRPr lang="en-US" sz="3200" dirty="0">
                <a:solidFill>
                  <a:schemeClr val="accent2">
                    <a:lumMod val="75000"/>
                  </a:schemeClr>
                </a:solidFill>
                <a:latin typeface="Times New Roman" panose="02020603050405020304" pitchFamily="18" charset="0"/>
                <a:ea typeface="+mj-ea"/>
                <a:cs typeface="Times New Roman" panose="02020603050405020304" pitchFamily="18" charset="0"/>
              </a:endParaRPr>
            </a:p>
          </p:txBody>
        </p:sp>
        <p:sp>
          <p:nvSpPr>
            <p:cNvPr id="9" name="Rectangle 8">
              <a:extLst>
                <a:ext uri="{FF2B5EF4-FFF2-40B4-BE49-F238E27FC236}">
                  <a16:creationId xmlns:a16="http://schemas.microsoft.com/office/drawing/2014/main" id="{23B32D8E-91A2-4C16-BD03-34445E377D2D}"/>
                </a:ext>
              </a:extLst>
            </p:cNvPr>
            <p:cNvSpPr/>
            <p:nvPr/>
          </p:nvSpPr>
          <p:spPr>
            <a:xfrm>
              <a:off x="748409" y="5128741"/>
              <a:ext cx="8562567" cy="376834"/>
            </a:xfrm>
            <a:prstGeom prst="rect">
              <a:avLst/>
            </a:prstGeom>
          </p:spPr>
          <p:txBody>
            <a:bodyPr wrap="square">
              <a:spAutoFit/>
            </a:bodyPr>
            <a:lstStyle/>
            <a:p>
              <a:pPr algn="just">
                <a:lnSpc>
                  <a:spcPct val="150000"/>
                </a:lnSpc>
                <a:spcBef>
                  <a:spcPts val="600"/>
                </a:spcBef>
                <a:buClr>
                  <a:schemeClr val="accent1"/>
                </a:buClr>
                <a:buSzPct val="80000"/>
              </a:pPr>
              <a:endParaRPr 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406625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7ECE85-CD7A-4D39-BA4C-48D213C5BC60}"/>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800" dirty="0">
                <a:solidFill>
                  <a:schemeClr val="accent1">
                    <a:lumMod val="75000"/>
                  </a:schemeClr>
                </a:solidFill>
                <a:latin typeface="Times New Roman" panose="02020603050405020304" pitchFamily="18" charset="0"/>
                <a:cs typeface="Times New Roman" panose="02020603050405020304" pitchFamily="18" charset="0"/>
              </a:rPr>
              <a:t>Q</a:t>
            </a:r>
            <a:r>
              <a:rPr lang="en-US" altLang="zh-CN" sz="2800" dirty="0">
                <a:solidFill>
                  <a:schemeClr val="accent1">
                    <a:lumMod val="75000"/>
                  </a:schemeClr>
                </a:solidFill>
                <a:latin typeface="Times New Roman" panose="02020603050405020304" pitchFamily="18" charset="0"/>
                <a:cs typeface="Times New Roman" panose="02020603050405020304" pitchFamily="18" charset="0"/>
              </a:rPr>
              <a:t>6.	</a:t>
            </a:r>
            <a:r>
              <a:rPr lang="en-US" sz="2800" dirty="0">
                <a:solidFill>
                  <a:schemeClr val="accent1">
                    <a:lumMod val="75000"/>
                  </a:schemeClr>
                </a:solidFill>
                <a:latin typeface="Times New Roman" panose="02020603050405020304" pitchFamily="18" charset="0"/>
                <a:cs typeface="Times New Roman" panose="02020603050405020304" pitchFamily="18" charset="0"/>
              </a:rPr>
              <a:t>Produce and execute testing strategies at the systems level using a unit testing framework.</a:t>
            </a:r>
          </a:p>
          <a:p>
            <a:pPr>
              <a:lnSpc>
                <a:spcPct val="90000"/>
              </a:lnSpc>
            </a:pPr>
            <a:endParaRPr lang="en-US" sz="28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8855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7ECE85-CD7A-4D39-BA4C-48D213C5BC60}"/>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800" dirty="0">
                <a:solidFill>
                  <a:schemeClr val="accent1">
                    <a:lumMod val="75000"/>
                  </a:schemeClr>
                </a:solidFill>
                <a:latin typeface="Times New Roman" panose="02020603050405020304" pitchFamily="18" charset="0"/>
                <a:cs typeface="Times New Roman" panose="02020603050405020304" pitchFamily="18" charset="0"/>
              </a:rPr>
              <a:t>Q</a:t>
            </a:r>
            <a:r>
              <a:rPr lang="en-US" altLang="zh-CN" sz="2800" dirty="0">
                <a:solidFill>
                  <a:schemeClr val="accent1">
                    <a:lumMod val="75000"/>
                  </a:schemeClr>
                </a:solidFill>
                <a:latin typeface="Times New Roman" panose="02020603050405020304" pitchFamily="18" charset="0"/>
                <a:cs typeface="Times New Roman" panose="02020603050405020304" pitchFamily="18" charset="0"/>
              </a:rPr>
              <a:t>7.  </a:t>
            </a:r>
            <a:r>
              <a:rPr lang="en-US" sz="2800" dirty="0">
                <a:solidFill>
                  <a:schemeClr val="accent1">
                    <a:lumMod val="75000"/>
                  </a:schemeClr>
                </a:solidFill>
                <a:latin typeface="Times New Roman" panose="02020603050405020304" pitchFamily="18" charset="0"/>
                <a:cs typeface="Times New Roman" panose="02020603050405020304" pitchFamily="18" charset="0"/>
              </a:rPr>
              <a:t>Debug and test programs to the systems level.</a:t>
            </a:r>
          </a:p>
        </p:txBody>
      </p:sp>
    </p:spTree>
    <p:extLst>
      <p:ext uri="{BB962C8B-B14F-4D97-AF65-F5344CB8AC3E}">
        <p14:creationId xmlns:p14="http://schemas.microsoft.com/office/powerpoint/2010/main" val="205952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1633144" y="732454"/>
            <a:ext cx="8596668" cy="807393"/>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1.4  Code Example</a:t>
            </a:r>
            <a:endParaRPr lang="en-US" sz="3600" b="1" dirty="0">
              <a:solidFill>
                <a:schemeClr val="tx2">
                  <a:lumMod val="75000"/>
                  <a:lumOff val="25000"/>
                </a:schemeClr>
              </a:solidFill>
              <a:latin typeface="Times New Roman" panose="02020603050405020304" pitchFamily="18" charset="0"/>
              <a:ea typeface="+mj-ea"/>
              <a:cs typeface="Times New Roman" panose="02020603050405020304" pitchFamily="18" charset="0"/>
            </a:endParaRPr>
          </a:p>
        </p:txBody>
      </p:sp>
      <p:grpSp>
        <p:nvGrpSpPr>
          <p:cNvPr id="35" name="Group 34">
            <a:extLst>
              <a:ext uri="{FF2B5EF4-FFF2-40B4-BE49-F238E27FC236}">
                <a16:creationId xmlns:a16="http://schemas.microsoft.com/office/drawing/2014/main" id="{CB2F3842-E3F5-47E6-8D64-E739C620C8AF}"/>
              </a:ext>
            </a:extLst>
          </p:cNvPr>
          <p:cNvGrpSpPr/>
          <p:nvPr/>
        </p:nvGrpSpPr>
        <p:grpSpPr>
          <a:xfrm>
            <a:off x="817521" y="1674174"/>
            <a:ext cx="5113958" cy="2981121"/>
            <a:chOff x="687970" y="1096615"/>
            <a:chExt cx="5103186" cy="2995195"/>
          </a:xfrm>
        </p:grpSpPr>
        <p:grpSp>
          <p:nvGrpSpPr>
            <p:cNvPr id="6" name="Group 5">
              <a:extLst>
                <a:ext uri="{FF2B5EF4-FFF2-40B4-BE49-F238E27FC236}">
                  <a16:creationId xmlns:a16="http://schemas.microsoft.com/office/drawing/2014/main" id="{D01996ED-125D-4696-BEAA-A632266EB217}"/>
                </a:ext>
              </a:extLst>
            </p:cNvPr>
            <p:cNvGrpSpPr/>
            <p:nvPr/>
          </p:nvGrpSpPr>
          <p:grpSpPr>
            <a:xfrm>
              <a:off x="687970" y="1096615"/>
              <a:ext cx="5103186" cy="2995195"/>
              <a:chOff x="813425" y="1619335"/>
              <a:chExt cx="6768476" cy="3610861"/>
            </a:xfrm>
          </p:grpSpPr>
          <p:pic>
            <p:nvPicPr>
              <p:cNvPr id="3" name="Picture 2">
                <a:extLst>
                  <a:ext uri="{FF2B5EF4-FFF2-40B4-BE49-F238E27FC236}">
                    <a16:creationId xmlns:a16="http://schemas.microsoft.com/office/drawing/2014/main" id="{9B5CBF61-6D60-4126-8CD2-0328A878BA1B}"/>
                  </a:ext>
                </a:extLst>
              </p:cNvPr>
              <p:cNvPicPr>
                <a:picLocks noChangeAspect="1"/>
              </p:cNvPicPr>
              <p:nvPr/>
            </p:nvPicPr>
            <p:blipFill>
              <a:blip r:embed="rId2"/>
              <a:stretch>
                <a:fillRect/>
              </a:stretch>
            </p:blipFill>
            <p:spPr>
              <a:xfrm>
                <a:off x="813425" y="1619335"/>
                <a:ext cx="6768476" cy="3610861"/>
              </a:xfrm>
              <a:prstGeom prst="rect">
                <a:avLst/>
              </a:prstGeom>
              <a:ln>
                <a:solidFill>
                  <a:schemeClr val="accent1"/>
                </a:solidFill>
              </a:ln>
            </p:spPr>
          </p:pic>
          <p:cxnSp>
            <p:nvCxnSpPr>
              <p:cNvPr id="5" name="Straight Connector 4">
                <a:extLst>
                  <a:ext uri="{FF2B5EF4-FFF2-40B4-BE49-F238E27FC236}">
                    <a16:creationId xmlns:a16="http://schemas.microsoft.com/office/drawing/2014/main" id="{BCD2F22D-C6B0-4219-BC2A-B227CF72E340}"/>
                  </a:ext>
                </a:extLst>
              </p:cNvPr>
              <p:cNvCxnSpPr/>
              <p:nvPr/>
            </p:nvCxnSpPr>
            <p:spPr>
              <a:xfrm>
                <a:off x="1729563" y="4529470"/>
                <a:ext cx="558563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729CCF0B-377C-42B6-BE0C-B82A29039988}"/>
                </a:ext>
              </a:extLst>
            </p:cNvPr>
            <p:cNvSpPr/>
            <p:nvPr/>
          </p:nvSpPr>
          <p:spPr>
            <a:xfrm>
              <a:off x="1806943" y="1184139"/>
              <a:ext cx="546396" cy="2197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17144A4D-6B5B-411C-8507-9A0FAE5D1678}"/>
              </a:ext>
            </a:extLst>
          </p:cNvPr>
          <p:cNvGrpSpPr/>
          <p:nvPr/>
        </p:nvGrpSpPr>
        <p:grpSpPr>
          <a:xfrm>
            <a:off x="6545529" y="1674173"/>
            <a:ext cx="4699329" cy="2981121"/>
            <a:chOff x="6014776" y="1422400"/>
            <a:chExt cx="4461838" cy="3433135"/>
          </a:xfrm>
        </p:grpSpPr>
        <p:pic>
          <p:nvPicPr>
            <p:cNvPr id="7" name="Picture 6">
              <a:extLst>
                <a:ext uri="{FF2B5EF4-FFF2-40B4-BE49-F238E27FC236}">
                  <a16:creationId xmlns:a16="http://schemas.microsoft.com/office/drawing/2014/main" id="{A0C736CB-2F0D-471C-A051-226DBCD948BC}"/>
                </a:ext>
              </a:extLst>
            </p:cNvPr>
            <p:cNvPicPr>
              <a:picLocks noChangeAspect="1"/>
            </p:cNvPicPr>
            <p:nvPr/>
          </p:nvPicPr>
          <p:blipFill>
            <a:blip r:embed="rId3"/>
            <a:stretch>
              <a:fillRect/>
            </a:stretch>
          </p:blipFill>
          <p:spPr>
            <a:xfrm>
              <a:off x="6014776" y="1422400"/>
              <a:ext cx="4461838" cy="3433135"/>
            </a:xfrm>
            <a:prstGeom prst="rect">
              <a:avLst/>
            </a:prstGeom>
            <a:ln>
              <a:solidFill>
                <a:schemeClr val="accent1"/>
              </a:solidFill>
            </a:ln>
          </p:spPr>
        </p:pic>
        <p:sp>
          <p:nvSpPr>
            <p:cNvPr id="20" name="Rectangle 19">
              <a:extLst>
                <a:ext uri="{FF2B5EF4-FFF2-40B4-BE49-F238E27FC236}">
                  <a16:creationId xmlns:a16="http://schemas.microsoft.com/office/drawing/2014/main" id="{4218A9B9-9408-44DA-88B1-FD7B2CFF3A1C}"/>
                </a:ext>
              </a:extLst>
            </p:cNvPr>
            <p:cNvSpPr/>
            <p:nvPr/>
          </p:nvSpPr>
          <p:spPr>
            <a:xfrm>
              <a:off x="6989135" y="1443665"/>
              <a:ext cx="680484" cy="2352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88D6DD31-D59F-495F-B0FF-9F3DDBB4E9A1}"/>
                </a:ext>
              </a:extLst>
            </p:cNvPr>
            <p:cNvCxnSpPr/>
            <p:nvPr/>
          </p:nvCxnSpPr>
          <p:spPr>
            <a:xfrm>
              <a:off x="6208999" y="4013200"/>
              <a:ext cx="381888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A16D952A-EAD4-430C-8C33-EB48A8A92D7D}"/>
              </a:ext>
            </a:extLst>
          </p:cNvPr>
          <p:cNvGrpSpPr/>
          <p:nvPr/>
        </p:nvGrpSpPr>
        <p:grpSpPr>
          <a:xfrm>
            <a:off x="817521" y="5098173"/>
            <a:ext cx="5113957" cy="935831"/>
            <a:chOff x="1090728" y="4508483"/>
            <a:chExt cx="4461839" cy="879688"/>
          </a:xfrm>
        </p:grpSpPr>
        <p:pic>
          <p:nvPicPr>
            <p:cNvPr id="36" name="Picture 35">
              <a:extLst>
                <a:ext uri="{FF2B5EF4-FFF2-40B4-BE49-F238E27FC236}">
                  <a16:creationId xmlns:a16="http://schemas.microsoft.com/office/drawing/2014/main" id="{EC4D90A1-50CF-478D-ADA8-71CEAB264281}"/>
                </a:ext>
              </a:extLst>
            </p:cNvPr>
            <p:cNvPicPr>
              <a:picLocks noChangeAspect="1"/>
            </p:cNvPicPr>
            <p:nvPr/>
          </p:nvPicPr>
          <p:blipFill>
            <a:blip r:embed="rId4"/>
            <a:stretch>
              <a:fillRect/>
            </a:stretch>
          </p:blipFill>
          <p:spPr>
            <a:xfrm>
              <a:off x="1090728" y="4508483"/>
              <a:ext cx="4461839" cy="879688"/>
            </a:xfrm>
            <a:prstGeom prst="rect">
              <a:avLst/>
            </a:prstGeom>
            <a:ln>
              <a:solidFill>
                <a:schemeClr val="accent1"/>
              </a:solidFill>
            </a:ln>
          </p:spPr>
        </p:pic>
        <p:sp>
          <p:nvSpPr>
            <p:cNvPr id="38" name="Rectangle 37">
              <a:extLst>
                <a:ext uri="{FF2B5EF4-FFF2-40B4-BE49-F238E27FC236}">
                  <a16:creationId xmlns:a16="http://schemas.microsoft.com/office/drawing/2014/main" id="{08D38E6B-25E2-4587-8E41-55FFA2A6982E}"/>
                </a:ext>
              </a:extLst>
            </p:cNvPr>
            <p:cNvSpPr/>
            <p:nvPr/>
          </p:nvSpPr>
          <p:spPr>
            <a:xfrm>
              <a:off x="3224713" y="4705320"/>
              <a:ext cx="2197892" cy="1872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3142EAB8-46BF-41BB-A4A1-A7A033E88481}"/>
                </a:ext>
              </a:extLst>
            </p:cNvPr>
            <p:cNvCxnSpPr/>
            <p:nvPr/>
          </p:nvCxnSpPr>
          <p:spPr>
            <a:xfrm flipV="1">
              <a:off x="1560261" y="5341099"/>
              <a:ext cx="3274828" cy="84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45B6448A-83CC-4E24-A2FF-D3EA832383BB}"/>
              </a:ext>
            </a:extLst>
          </p:cNvPr>
          <p:cNvGrpSpPr/>
          <p:nvPr/>
        </p:nvGrpSpPr>
        <p:grpSpPr>
          <a:xfrm>
            <a:off x="6545529" y="5098173"/>
            <a:ext cx="4734768" cy="935831"/>
            <a:chOff x="867515" y="5693371"/>
            <a:chExt cx="4422300" cy="1091865"/>
          </a:xfrm>
        </p:grpSpPr>
        <p:pic>
          <p:nvPicPr>
            <p:cNvPr id="42" name="Picture 41">
              <a:extLst>
                <a:ext uri="{FF2B5EF4-FFF2-40B4-BE49-F238E27FC236}">
                  <a16:creationId xmlns:a16="http://schemas.microsoft.com/office/drawing/2014/main" id="{B2FD5363-3C8A-40A3-A01F-D0026DD8DAE0}"/>
                </a:ext>
              </a:extLst>
            </p:cNvPr>
            <p:cNvPicPr>
              <a:picLocks noChangeAspect="1"/>
            </p:cNvPicPr>
            <p:nvPr/>
          </p:nvPicPr>
          <p:blipFill>
            <a:blip r:embed="rId5"/>
            <a:stretch>
              <a:fillRect/>
            </a:stretch>
          </p:blipFill>
          <p:spPr>
            <a:xfrm>
              <a:off x="867515" y="5693371"/>
              <a:ext cx="4422300" cy="1091865"/>
            </a:xfrm>
            <a:prstGeom prst="rect">
              <a:avLst/>
            </a:prstGeom>
            <a:ln>
              <a:solidFill>
                <a:schemeClr val="accent1"/>
              </a:solidFill>
            </a:ln>
          </p:spPr>
        </p:pic>
        <p:cxnSp>
          <p:nvCxnSpPr>
            <p:cNvPr id="44" name="Straight Connector 43">
              <a:extLst>
                <a:ext uri="{FF2B5EF4-FFF2-40B4-BE49-F238E27FC236}">
                  <a16:creationId xmlns:a16="http://schemas.microsoft.com/office/drawing/2014/main" id="{5CAB62AE-BDA8-4577-84A9-1DA23B40BDBA}"/>
                </a:ext>
              </a:extLst>
            </p:cNvPr>
            <p:cNvCxnSpPr/>
            <p:nvPr/>
          </p:nvCxnSpPr>
          <p:spPr>
            <a:xfrm>
              <a:off x="1161013" y="6471638"/>
              <a:ext cx="40148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E63BBDB2-D18C-47CA-87FC-999A2A3AE278}"/>
                </a:ext>
              </a:extLst>
            </p:cNvPr>
            <p:cNvSpPr/>
            <p:nvPr/>
          </p:nvSpPr>
          <p:spPr>
            <a:xfrm>
              <a:off x="2495106" y="5734492"/>
              <a:ext cx="602513" cy="2264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90A48FD8-9475-4F55-85CC-C48E2E335BEF}"/>
              </a:ext>
            </a:extLst>
          </p:cNvPr>
          <p:cNvSpPr/>
          <p:nvPr/>
        </p:nvSpPr>
        <p:spPr>
          <a:xfrm>
            <a:off x="-25298" y="3352"/>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MVC Design Pattern</a:t>
            </a:r>
          </a:p>
        </p:txBody>
      </p:sp>
    </p:spTree>
    <p:extLst>
      <p:ext uri="{BB962C8B-B14F-4D97-AF65-F5344CB8AC3E}">
        <p14:creationId xmlns:p14="http://schemas.microsoft.com/office/powerpoint/2010/main" val="129610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1875244" y="988472"/>
            <a:ext cx="8596668" cy="830613"/>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1.5  Compare and Contrast </a:t>
            </a:r>
          </a:p>
        </p:txBody>
      </p:sp>
      <p:sp>
        <p:nvSpPr>
          <p:cNvPr id="4" name="Rectangle 3">
            <a:extLst>
              <a:ext uri="{FF2B5EF4-FFF2-40B4-BE49-F238E27FC236}">
                <a16:creationId xmlns:a16="http://schemas.microsoft.com/office/drawing/2014/main" id="{66E561DF-04A5-493C-BBCC-D5DE26A8E1DD}"/>
              </a:ext>
            </a:extLst>
          </p:cNvPr>
          <p:cNvSpPr/>
          <p:nvPr/>
        </p:nvSpPr>
        <p:spPr>
          <a:xfrm>
            <a:off x="685799" y="1650077"/>
            <a:ext cx="8470898" cy="3429260"/>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endParaRPr lang="en-US" sz="15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A5E02247-C69D-4C1F-9A9A-524BC75B24D7}"/>
              </a:ext>
            </a:extLst>
          </p:cNvPr>
          <p:cNvSpPr/>
          <p:nvPr/>
        </p:nvSpPr>
        <p:spPr>
          <a:xfrm>
            <a:off x="-25298" y="3352"/>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MVC Design Pattern</a:t>
            </a:r>
          </a:p>
        </p:txBody>
      </p:sp>
      <p:sp>
        <p:nvSpPr>
          <p:cNvPr id="3" name="TextBox 2">
            <a:extLst>
              <a:ext uri="{FF2B5EF4-FFF2-40B4-BE49-F238E27FC236}">
                <a16:creationId xmlns:a16="http://schemas.microsoft.com/office/drawing/2014/main" id="{5EA1FF52-DB46-4C54-B827-5BC8BE84FB39}"/>
              </a:ext>
            </a:extLst>
          </p:cNvPr>
          <p:cNvSpPr txBox="1"/>
          <p:nvPr/>
        </p:nvSpPr>
        <p:spPr>
          <a:xfrm>
            <a:off x="1282995" y="1757916"/>
            <a:ext cx="184731" cy="369332"/>
          </a:xfrm>
          <a:prstGeom prst="rect">
            <a:avLst/>
          </a:prstGeom>
          <a:noFill/>
        </p:spPr>
        <p:txBody>
          <a:bodyPr wrap="none" rtlCol="0">
            <a:spAutoFit/>
          </a:bodyPr>
          <a:lstStyle/>
          <a:p>
            <a:endParaRPr lang="en-US" dirty="0"/>
          </a:p>
        </p:txBody>
      </p:sp>
      <p:sp>
        <p:nvSpPr>
          <p:cNvPr id="24" name="Rectangle 23">
            <a:extLst>
              <a:ext uri="{FF2B5EF4-FFF2-40B4-BE49-F238E27FC236}">
                <a16:creationId xmlns:a16="http://schemas.microsoft.com/office/drawing/2014/main" id="{8DB53332-FD29-4CD0-86A9-4C5827B9C48A}"/>
              </a:ext>
            </a:extLst>
          </p:cNvPr>
          <p:cNvSpPr/>
          <p:nvPr/>
        </p:nvSpPr>
        <p:spPr>
          <a:xfrm>
            <a:off x="1375360" y="2127248"/>
            <a:ext cx="9693585" cy="4237583"/>
          </a:xfrm>
          <a:prstGeom prst="rect">
            <a:avLst/>
          </a:prstGeom>
        </p:spPr>
        <p:txBody>
          <a:bodyPr vert="horz" lIns="91440" tIns="45720" rIns="91440" bIns="45720" rtlCol="0">
            <a:noAutofit/>
          </a:bodyPr>
          <a:lstStyle/>
          <a:p>
            <a:pPr algn="just">
              <a:lnSpc>
                <a:spcPct val="150000"/>
              </a:lnSpc>
              <a:spcBef>
                <a:spcPts val="600"/>
              </a:spcBef>
              <a:buSzPct val="100000"/>
            </a:pPr>
            <a:r>
              <a:rPr lang="en-US" sz="1600" dirty="0">
                <a:solidFill>
                  <a:schemeClr val="accent1">
                    <a:lumMod val="50000"/>
                  </a:schemeClr>
                </a:solidFill>
                <a:latin typeface="Times New Roman" panose="02020603050405020304" pitchFamily="18" charset="0"/>
                <a:cs typeface="Times New Roman" panose="02020603050405020304" pitchFamily="18" charset="0"/>
              </a:rPr>
              <a:t>Compare with other possible approaches, this project use MVC has several advantages:</a:t>
            </a:r>
          </a:p>
          <a:p>
            <a:pPr marL="342900" indent="-342900" algn="just">
              <a:lnSpc>
                <a:spcPct val="120000"/>
              </a:lnSpc>
              <a:spcBef>
                <a:spcPts val="600"/>
              </a:spcBef>
              <a:buSzPct val="100000"/>
              <a:buAutoNum type="arabicPeriod"/>
            </a:pP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High reusability of code. </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Because the model is independent of the view interface, we can migrate a model to a new platform independently. All we need to do is make changes to the view and controller on the new platform.</a:t>
            </a:r>
          </a:p>
          <a:p>
            <a:pPr marL="342900" indent="-342900" algn="just">
              <a:lnSpc>
                <a:spcPct val="150000"/>
              </a:lnSpc>
              <a:spcBef>
                <a:spcPts val="600"/>
              </a:spcBef>
              <a:buSzPct val="100000"/>
              <a:buAutoNum type="arabicPeriod"/>
            </a:pP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High code maintainability. </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If we need to add and remove game functions, we only need to make changes in the model instead of making more changes to the view interface. If we need to improve the game interface, we only need to modify view. This greatly improves the efficiency of program development.</a:t>
            </a:r>
          </a:p>
          <a:p>
            <a:pPr marL="342900" indent="-342900" algn="just">
              <a:lnSpc>
                <a:spcPct val="150000"/>
              </a:lnSpc>
              <a:spcBef>
                <a:spcPts val="600"/>
              </a:spcBef>
              <a:buSzPct val="100000"/>
              <a:buAutoNum type="arabicPeriod"/>
            </a:pP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Shorten program development time. </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Using MVC mode in large development projects is conducive to the division of work of multiple developers and the improvement of development efficiency.</a:t>
            </a:r>
          </a:p>
          <a:p>
            <a:pPr algn="just">
              <a:lnSpc>
                <a:spcPct val="150000"/>
              </a:lnSpc>
              <a:spcBef>
                <a:spcPts val="600"/>
              </a:spcBef>
              <a:buSzPct val="100000"/>
            </a:pPr>
            <a:r>
              <a:rPr lang="en-US" sz="1600" dirty="0">
                <a:solidFill>
                  <a:schemeClr val="accent1">
                    <a:lumMod val="50000"/>
                  </a:schemeClr>
                </a:solidFill>
                <a:latin typeface="Times New Roman" panose="02020603050405020304" pitchFamily="18" charset="0"/>
                <a:cs typeface="Times New Roman" panose="02020603050405020304" pitchFamily="18" charset="0"/>
              </a:rPr>
              <a:t>Disadvantage of MVC:</a:t>
            </a:r>
          </a:p>
          <a:p>
            <a:pPr algn="just">
              <a:lnSpc>
                <a:spcPct val="150000"/>
              </a:lnSpc>
              <a:spcBef>
                <a:spcPts val="600"/>
              </a:spcBef>
              <a:buSzPct val="100000"/>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Using MVC in the development of small projects greatly increases the difficulty of development.</a:t>
            </a:r>
          </a:p>
          <a:p>
            <a:pPr algn="just">
              <a:lnSpc>
                <a:spcPct val="150000"/>
              </a:lnSpc>
              <a:spcBef>
                <a:spcPts val="600"/>
              </a:spcBef>
              <a:buSzPct val="100000"/>
            </a:pPr>
            <a:endParaRPr 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lnSpc>
                <a:spcPct val="150000"/>
              </a:lnSpc>
              <a:spcBef>
                <a:spcPts val="600"/>
              </a:spcBef>
              <a:buSzPct val="100000"/>
            </a:pPr>
            <a:endParaRPr 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nSpc>
                <a:spcPct val="150000"/>
              </a:lnSpc>
              <a:spcBef>
                <a:spcPts val="600"/>
              </a:spcBef>
              <a:buSzPct val="100000"/>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a:lnSpc>
                <a:spcPct val="150000"/>
              </a:lnSpc>
              <a:spcBef>
                <a:spcPts val="1000"/>
              </a:spcBef>
              <a:buSzPct val="100000"/>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29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1282995" y="927381"/>
            <a:ext cx="8596668" cy="682353"/>
          </a:xfrm>
          <a:prstGeom prst="rect">
            <a:avLst/>
          </a:prstGeom>
        </p:spPr>
        <p:txBody>
          <a:bodyPr vert="horz" lIns="91440" tIns="45720" rIns="91440" bIns="45720" rtlCol="0" anchor="t">
            <a:normAutofit lnSpcReduction="10000"/>
          </a:bodyPr>
          <a:lstStyle/>
          <a:p>
            <a:pPr>
              <a:spcBef>
                <a:spcPct val="0"/>
              </a:spcBef>
              <a:spcAft>
                <a:spcPts val="600"/>
              </a:spcAft>
            </a:pP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1.6  The Effectiveness of My Approach</a:t>
            </a:r>
          </a:p>
          <a:p>
            <a:pPr>
              <a:spcBef>
                <a:spcPct val="0"/>
              </a:spcBef>
              <a:spcAft>
                <a:spcPts val="600"/>
              </a:spcAft>
            </a:pPr>
            <a:endPar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endParaRPr>
          </a:p>
        </p:txBody>
      </p:sp>
      <p:sp>
        <p:nvSpPr>
          <p:cNvPr id="4" name="Rectangle 3">
            <a:extLst>
              <a:ext uri="{FF2B5EF4-FFF2-40B4-BE49-F238E27FC236}">
                <a16:creationId xmlns:a16="http://schemas.microsoft.com/office/drawing/2014/main" id="{66E561DF-04A5-493C-BBCC-D5DE26A8E1DD}"/>
              </a:ext>
            </a:extLst>
          </p:cNvPr>
          <p:cNvSpPr/>
          <p:nvPr/>
        </p:nvSpPr>
        <p:spPr>
          <a:xfrm>
            <a:off x="661592" y="1651237"/>
            <a:ext cx="8470898" cy="3429260"/>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endParaRPr lang="en-US" sz="15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A5E02247-C69D-4C1F-9A9A-524BC75B24D7}"/>
              </a:ext>
            </a:extLst>
          </p:cNvPr>
          <p:cNvSpPr/>
          <p:nvPr/>
        </p:nvSpPr>
        <p:spPr>
          <a:xfrm>
            <a:off x="-25298" y="3352"/>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MVC Design Pattern</a:t>
            </a:r>
          </a:p>
        </p:txBody>
      </p:sp>
      <p:sp>
        <p:nvSpPr>
          <p:cNvPr id="3" name="TextBox 2">
            <a:extLst>
              <a:ext uri="{FF2B5EF4-FFF2-40B4-BE49-F238E27FC236}">
                <a16:creationId xmlns:a16="http://schemas.microsoft.com/office/drawing/2014/main" id="{5EA1FF52-DB46-4C54-B827-5BC8BE84FB39}"/>
              </a:ext>
            </a:extLst>
          </p:cNvPr>
          <p:cNvSpPr txBox="1"/>
          <p:nvPr/>
        </p:nvSpPr>
        <p:spPr>
          <a:xfrm>
            <a:off x="1282995" y="1757916"/>
            <a:ext cx="184731" cy="369332"/>
          </a:xfrm>
          <a:prstGeom prst="rect">
            <a:avLst/>
          </a:prstGeom>
          <a:noFill/>
        </p:spPr>
        <p:txBody>
          <a:bodyPr wrap="none" rtlCol="0">
            <a:spAutoFit/>
          </a:bodyPr>
          <a:lstStyle/>
          <a:p>
            <a:endParaRPr lang="en-US" dirty="0"/>
          </a:p>
        </p:txBody>
      </p:sp>
      <p:pic>
        <p:nvPicPr>
          <p:cNvPr id="5" name="Picture 4">
            <a:extLst>
              <a:ext uri="{FF2B5EF4-FFF2-40B4-BE49-F238E27FC236}">
                <a16:creationId xmlns:a16="http://schemas.microsoft.com/office/drawing/2014/main" id="{2A62E267-D03B-4999-84E7-576F488B2CC3}"/>
              </a:ext>
            </a:extLst>
          </p:cNvPr>
          <p:cNvPicPr>
            <a:picLocks noChangeAspect="1"/>
          </p:cNvPicPr>
          <p:nvPr/>
        </p:nvPicPr>
        <p:blipFill>
          <a:blip r:embed="rId2"/>
          <a:stretch>
            <a:fillRect/>
          </a:stretch>
        </p:blipFill>
        <p:spPr>
          <a:xfrm>
            <a:off x="661592" y="2625611"/>
            <a:ext cx="2346451" cy="3437054"/>
          </a:xfrm>
          <a:prstGeom prst="rect">
            <a:avLst/>
          </a:prstGeom>
        </p:spPr>
      </p:pic>
      <p:sp>
        <p:nvSpPr>
          <p:cNvPr id="6" name="TextBox 5">
            <a:extLst>
              <a:ext uri="{FF2B5EF4-FFF2-40B4-BE49-F238E27FC236}">
                <a16:creationId xmlns:a16="http://schemas.microsoft.com/office/drawing/2014/main" id="{0526E856-FFEA-4757-926C-CC1A8C58F6AA}"/>
              </a:ext>
            </a:extLst>
          </p:cNvPr>
          <p:cNvSpPr txBox="1"/>
          <p:nvPr/>
        </p:nvSpPr>
        <p:spPr>
          <a:xfrm>
            <a:off x="613184" y="1822431"/>
            <a:ext cx="2326406" cy="369332"/>
          </a:xfrm>
          <a:prstGeom prst="rect">
            <a:avLst/>
          </a:prstGeom>
          <a:noFill/>
        </p:spPr>
        <p:txBody>
          <a:bodyPr wrap="none" rtlCol="0">
            <a:spAutoFit/>
          </a:bodyPr>
          <a:lstStyle/>
          <a:p>
            <a:r>
              <a:rPr lang="en-US" dirty="0"/>
              <a:t>(Text-only interface)</a:t>
            </a:r>
          </a:p>
        </p:txBody>
      </p:sp>
      <p:sp>
        <p:nvSpPr>
          <p:cNvPr id="28" name="TextBox 27">
            <a:extLst>
              <a:ext uri="{FF2B5EF4-FFF2-40B4-BE49-F238E27FC236}">
                <a16:creationId xmlns:a16="http://schemas.microsoft.com/office/drawing/2014/main" id="{3E76507F-26DC-4505-AE3A-20AAB044EFF1}"/>
              </a:ext>
            </a:extLst>
          </p:cNvPr>
          <p:cNvSpPr txBox="1"/>
          <p:nvPr/>
        </p:nvSpPr>
        <p:spPr>
          <a:xfrm>
            <a:off x="4063365" y="1822431"/>
            <a:ext cx="1739579" cy="369332"/>
          </a:xfrm>
          <a:prstGeom prst="rect">
            <a:avLst/>
          </a:prstGeom>
          <a:noFill/>
        </p:spPr>
        <p:txBody>
          <a:bodyPr wrap="none" rtlCol="0">
            <a:spAutoFit/>
          </a:bodyPr>
          <a:lstStyle/>
          <a:p>
            <a:r>
              <a:rPr lang="en-US" dirty="0"/>
              <a:t>(GUI interface)</a:t>
            </a:r>
          </a:p>
        </p:txBody>
      </p:sp>
      <p:pic>
        <p:nvPicPr>
          <p:cNvPr id="7" name="Picture 6">
            <a:extLst>
              <a:ext uri="{FF2B5EF4-FFF2-40B4-BE49-F238E27FC236}">
                <a16:creationId xmlns:a16="http://schemas.microsoft.com/office/drawing/2014/main" id="{A89BED78-A111-446E-881A-0D0BE0631286}"/>
              </a:ext>
            </a:extLst>
          </p:cNvPr>
          <p:cNvPicPr>
            <a:picLocks noChangeAspect="1"/>
          </p:cNvPicPr>
          <p:nvPr/>
        </p:nvPicPr>
        <p:blipFill>
          <a:blip r:embed="rId3"/>
          <a:stretch>
            <a:fillRect/>
          </a:stretch>
        </p:blipFill>
        <p:spPr>
          <a:xfrm>
            <a:off x="3552391" y="2629954"/>
            <a:ext cx="2543610" cy="3424541"/>
          </a:xfrm>
          <a:prstGeom prst="rect">
            <a:avLst/>
          </a:prstGeom>
          <a:ln>
            <a:solidFill>
              <a:schemeClr val="tx2">
                <a:lumMod val="75000"/>
              </a:schemeClr>
            </a:solidFill>
          </a:ln>
        </p:spPr>
      </p:pic>
      <p:sp>
        <p:nvSpPr>
          <p:cNvPr id="8" name="Rectangle 7">
            <a:extLst>
              <a:ext uri="{FF2B5EF4-FFF2-40B4-BE49-F238E27FC236}">
                <a16:creationId xmlns:a16="http://schemas.microsoft.com/office/drawing/2014/main" id="{9C2414E9-CAB8-415A-BCB7-4B980564E1F6}"/>
              </a:ext>
            </a:extLst>
          </p:cNvPr>
          <p:cNvSpPr/>
          <p:nvPr/>
        </p:nvSpPr>
        <p:spPr>
          <a:xfrm>
            <a:off x="6407955" y="2625611"/>
            <a:ext cx="4651281" cy="2392771"/>
          </a:xfrm>
          <a:prstGeom prst="rect">
            <a:avLst/>
          </a:prstGeom>
        </p:spPr>
        <p:txBody>
          <a:bodyPr wrap="square">
            <a:spAutoFit/>
          </a:bodyPr>
          <a:lstStyle/>
          <a:p>
            <a:pPr algn="just">
              <a:lnSpc>
                <a:spcPct val="150000"/>
              </a:lnSpc>
              <a:spcBef>
                <a:spcPts val="600"/>
              </a:spcBef>
              <a:buSzPct val="100000"/>
            </a:pPr>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Because the MVC is used in the development of the game, when the user changes the requirements of the game interface, the programmer can be quickly grafted from one interface to another without rewriting the entire game.</a:t>
            </a:r>
          </a:p>
          <a:p>
            <a:pPr algn="just">
              <a:lnSpc>
                <a:spcPct val="150000"/>
              </a:lnSpc>
              <a:spcBef>
                <a:spcPts val="600"/>
              </a:spcBef>
              <a:buSzPct val="100000"/>
            </a:pPr>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In practice, we reused the model, rewrite the user interface, and modify the whole program with a little adjustment to the controller.</a:t>
            </a:r>
          </a:p>
        </p:txBody>
      </p:sp>
    </p:spTree>
    <p:extLst>
      <p:ext uri="{BB962C8B-B14F-4D97-AF65-F5344CB8AC3E}">
        <p14:creationId xmlns:p14="http://schemas.microsoft.com/office/powerpoint/2010/main" val="1697737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D7FF7-3BB5-479A-BC69-7A970CE49DB8}"/>
              </a:ext>
            </a:extLst>
          </p:cNvPr>
          <p:cNvSpPr txBox="1"/>
          <p:nvPr/>
        </p:nvSpPr>
        <p:spPr>
          <a:xfrm>
            <a:off x="1222524" y="818190"/>
            <a:ext cx="8596668" cy="830613"/>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rPr>
              <a:t>1.7  How Could I Improve?</a:t>
            </a:r>
          </a:p>
        </p:txBody>
      </p:sp>
      <p:sp>
        <p:nvSpPr>
          <p:cNvPr id="4" name="Rectangle 3">
            <a:extLst>
              <a:ext uri="{FF2B5EF4-FFF2-40B4-BE49-F238E27FC236}">
                <a16:creationId xmlns:a16="http://schemas.microsoft.com/office/drawing/2014/main" id="{66E561DF-04A5-493C-BBCC-D5DE26A8E1DD}"/>
              </a:ext>
            </a:extLst>
          </p:cNvPr>
          <p:cNvSpPr/>
          <p:nvPr/>
        </p:nvSpPr>
        <p:spPr>
          <a:xfrm>
            <a:off x="685799" y="1650077"/>
            <a:ext cx="8470898" cy="3429260"/>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endParaRPr lang="en-US" sz="15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A5E02247-C69D-4C1F-9A9A-524BC75B24D7}"/>
              </a:ext>
            </a:extLst>
          </p:cNvPr>
          <p:cNvSpPr/>
          <p:nvPr/>
        </p:nvSpPr>
        <p:spPr>
          <a:xfrm>
            <a:off x="-25298" y="3352"/>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One:  MVC Design Pattern</a:t>
            </a:r>
          </a:p>
        </p:txBody>
      </p:sp>
      <p:sp>
        <p:nvSpPr>
          <p:cNvPr id="3" name="TextBox 2">
            <a:extLst>
              <a:ext uri="{FF2B5EF4-FFF2-40B4-BE49-F238E27FC236}">
                <a16:creationId xmlns:a16="http://schemas.microsoft.com/office/drawing/2014/main" id="{5EA1FF52-DB46-4C54-B827-5BC8BE84FB39}"/>
              </a:ext>
            </a:extLst>
          </p:cNvPr>
          <p:cNvSpPr txBox="1"/>
          <p:nvPr/>
        </p:nvSpPr>
        <p:spPr>
          <a:xfrm>
            <a:off x="1282995" y="1757916"/>
            <a:ext cx="184731" cy="369332"/>
          </a:xfrm>
          <a:prstGeom prst="rect">
            <a:avLst/>
          </a:prstGeom>
          <a:noFill/>
        </p:spPr>
        <p:txBody>
          <a:bodyPr wrap="none" rtlCol="0">
            <a:spAutoFit/>
          </a:bodyPr>
          <a:lstStyle/>
          <a:p>
            <a:endParaRPr lang="en-US" dirty="0"/>
          </a:p>
        </p:txBody>
      </p:sp>
      <p:sp>
        <p:nvSpPr>
          <p:cNvPr id="24" name="Rectangle 23">
            <a:extLst>
              <a:ext uri="{FF2B5EF4-FFF2-40B4-BE49-F238E27FC236}">
                <a16:creationId xmlns:a16="http://schemas.microsoft.com/office/drawing/2014/main" id="{8DB53332-FD29-4CD0-86A9-4C5827B9C48A}"/>
              </a:ext>
            </a:extLst>
          </p:cNvPr>
          <p:cNvSpPr/>
          <p:nvPr/>
        </p:nvSpPr>
        <p:spPr>
          <a:xfrm>
            <a:off x="1021702" y="1614890"/>
            <a:ext cx="10242249" cy="4914900"/>
          </a:xfrm>
          <a:prstGeom prst="rect">
            <a:avLst/>
          </a:prstGeom>
        </p:spPr>
        <p:txBody>
          <a:bodyPr vert="horz" lIns="91440" tIns="45720" rIns="91440" bIns="45720" rtlCol="0">
            <a:normAutofit/>
          </a:bodyPr>
          <a:lstStyle/>
          <a:p>
            <a:pPr algn="just">
              <a:lnSpc>
                <a:spcPct val="150000"/>
              </a:lnSpc>
              <a:spcBef>
                <a:spcPts val="600"/>
              </a:spcBef>
              <a:buSzPct val="100000"/>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In the existing software code, there are still some functions that can not be clearly defined, so some program logic is written into controller. In the later stage, I hope to make the function of each method more clear.</a:t>
            </a:r>
          </a:p>
          <a:p>
            <a:pPr algn="just">
              <a:lnSpc>
                <a:spcPct val="150000"/>
              </a:lnSpc>
              <a:spcBef>
                <a:spcPts val="600"/>
              </a:spcBef>
              <a:buSzPct val="100000"/>
            </a:pPr>
            <a:endParaRPr lang="en-US" sz="1600" b="1" dirty="0">
              <a:latin typeface="Times New Roman" panose="02020603050405020304" pitchFamily="18" charset="0"/>
              <a:cs typeface="Times New Roman" panose="02020603050405020304" pitchFamily="18" charset="0"/>
            </a:endParaRPr>
          </a:p>
          <a:p>
            <a:pPr algn="just">
              <a:lnSpc>
                <a:spcPct val="150000"/>
              </a:lnSpc>
              <a:spcBef>
                <a:spcPts val="600"/>
              </a:spcBef>
              <a:buSzPct val="100000"/>
            </a:pP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For example: </a:t>
            </a:r>
          </a:p>
          <a:p>
            <a:pPr algn="just">
              <a:lnSpc>
                <a:spcPct val="150000"/>
              </a:lnSpc>
              <a:spcBef>
                <a:spcPts val="600"/>
              </a:spcBef>
              <a:buSzPct val="100000"/>
            </a:pPr>
            <a:endParaRPr lang="en-US" sz="1600" b="1" dirty="0">
              <a:latin typeface="Times New Roman" panose="02020603050405020304" pitchFamily="18" charset="0"/>
              <a:cs typeface="Times New Roman" panose="02020603050405020304" pitchFamily="18" charset="0"/>
            </a:endParaRPr>
          </a:p>
          <a:p>
            <a:pPr>
              <a:lnSpc>
                <a:spcPct val="150000"/>
              </a:lnSpc>
              <a:spcBef>
                <a:spcPts val="600"/>
              </a:spcBef>
              <a:buSzPct val="100000"/>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a:lnSpc>
                <a:spcPct val="150000"/>
              </a:lnSpc>
              <a:spcBef>
                <a:spcPts val="1000"/>
              </a:spcBef>
              <a:buSzPct val="100000"/>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7B4D45B-8B8A-4FDB-98F3-A61BBD4AE8F4}"/>
              </a:ext>
            </a:extLst>
          </p:cNvPr>
          <p:cNvPicPr>
            <a:picLocks noChangeAspect="1"/>
          </p:cNvPicPr>
          <p:nvPr/>
        </p:nvPicPr>
        <p:blipFill>
          <a:blip r:embed="rId2"/>
          <a:stretch>
            <a:fillRect/>
          </a:stretch>
        </p:blipFill>
        <p:spPr>
          <a:xfrm>
            <a:off x="3391217" y="2614619"/>
            <a:ext cx="5086280" cy="3801418"/>
          </a:xfrm>
          <a:prstGeom prst="rect">
            <a:avLst/>
          </a:prstGeom>
          <a:ln>
            <a:solidFill>
              <a:schemeClr val="tx2"/>
            </a:solidFill>
          </a:ln>
        </p:spPr>
      </p:pic>
    </p:spTree>
    <p:extLst>
      <p:ext uri="{BB962C8B-B14F-4D97-AF65-F5344CB8AC3E}">
        <p14:creationId xmlns:p14="http://schemas.microsoft.com/office/powerpoint/2010/main" val="386417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5479B517-5342-401B-ADA6-E2C4158702F8}"/>
              </a:ext>
            </a:extLst>
          </p:cNvPr>
          <p:cNvSpPr txBox="1"/>
          <p:nvPr/>
        </p:nvSpPr>
        <p:spPr>
          <a:xfrm>
            <a:off x="2071254" y="1076355"/>
            <a:ext cx="8897565" cy="1560716"/>
          </a:xfrm>
          <a:prstGeom prst="rect">
            <a:avLst/>
          </a:prstGeom>
        </p:spPr>
        <p:txBody>
          <a:bodyPr vert="horz" lIns="91440" tIns="45720" rIns="91440" bIns="45720" rtlCol="0" anchor="t">
            <a:normAutofit/>
          </a:bodyPr>
          <a:lstStyle/>
          <a:p>
            <a:pPr defTabSz="914400">
              <a:lnSpc>
                <a:spcPct val="99000"/>
              </a:lnSpc>
              <a:spcBef>
                <a:spcPct val="0"/>
              </a:spcBef>
              <a:spcAft>
                <a:spcPts val="600"/>
              </a:spcAft>
            </a:pPr>
            <a:r>
              <a:rPr lang="en-US" sz="3600" dirty="0">
                <a:solidFill>
                  <a:schemeClr val="tx2">
                    <a:lumMod val="75000"/>
                    <a:lumOff val="25000"/>
                  </a:schemeClr>
                </a:solidFill>
                <a:latin typeface="+mj-lt"/>
                <a:ea typeface="+mj-ea"/>
                <a:cs typeface="+mj-cs"/>
              </a:rPr>
              <a:t>2.1  What is SOLID Principles</a:t>
            </a:r>
          </a:p>
        </p:txBody>
      </p:sp>
      <p:sp>
        <p:nvSpPr>
          <p:cNvPr id="30" name="TextBox 29">
            <a:extLst>
              <a:ext uri="{FF2B5EF4-FFF2-40B4-BE49-F238E27FC236}">
                <a16:creationId xmlns:a16="http://schemas.microsoft.com/office/drawing/2014/main" id="{BB65F35A-7899-4CEA-B5CE-63D4DF0A44A6}"/>
              </a:ext>
            </a:extLst>
          </p:cNvPr>
          <p:cNvSpPr txBox="1"/>
          <p:nvPr/>
        </p:nvSpPr>
        <p:spPr>
          <a:xfrm>
            <a:off x="381000" y="2091268"/>
            <a:ext cx="11315700" cy="4195232"/>
          </a:xfrm>
          <a:prstGeom prst="rect">
            <a:avLst/>
          </a:prstGeom>
        </p:spPr>
        <p:txBody>
          <a:bodyPr vert="horz" lIns="91440" tIns="45720" rIns="91440" bIns="45720" rtlCol="0">
            <a:normAutofit/>
          </a:bodyPr>
          <a:lstStyle/>
          <a:p>
            <a:pPr algn="just" defTabSz="914400">
              <a:lnSpc>
                <a:spcPct val="111000"/>
              </a:lnSpc>
              <a:spcBef>
                <a:spcPts val="930"/>
              </a:spcBef>
            </a:pPr>
            <a:r>
              <a:rPr lang="en-US" sz="1600" b="1" dirty="0">
                <a:solidFill>
                  <a:schemeClr val="tx2">
                    <a:lumMod val="75000"/>
                    <a:lumOff val="25000"/>
                  </a:schemeClr>
                </a:solidFill>
              </a:rPr>
              <a:t>SOLID Principles </a:t>
            </a:r>
            <a:r>
              <a:rPr lang="en-US" sz="1600" dirty="0">
                <a:solidFill>
                  <a:schemeClr val="tx2">
                    <a:lumMod val="75000"/>
                    <a:lumOff val="25000"/>
                  </a:schemeClr>
                </a:solidFill>
              </a:rPr>
              <a:t>is a coding standard that all developers should have a clear concept for developing software in a proper way to avoid a bad design. It was promoted by Robert C Martin and is used across the object-oriented design spectrum. When applied properly it makes your code more extendable, logical and easier to read.</a:t>
            </a:r>
          </a:p>
          <a:p>
            <a:pPr algn="just" defTabSz="914400">
              <a:lnSpc>
                <a:spcPct val="111000"/>
              </a:lnSpc>
              <a:spcBef>
                <a:spcPts val="930"/>
              </a:spcBef>
            </a:pPr>
            <a:r>
              <a:rPr lang="en-US" sz="1600" dirty="0">
                <a:solidFill>
                  <a:schemeClr val="tx2">
                    <a:lumMod val="75000"/>
                    <a:lumOff val="25000"/>
                  </a:schemeClr>
                </a:solidFill>
              </a:rPr>
              <a:t>S - Single Responsibility Principle :A class should have one, and only one, reason to change.</a:t>
            </a:r>
          </a:p>
          <a:p>
            <a:pPr algn="just" defTabSz="914400">
              <a:lnSpc>
                <a:spcPct val="111000"/>
              </a:lnSpc>
              <a:spcBef>
                <a:spcPts val="930"/>
              </a:spcBef>
            </a:pPr>
            <a:r>
              <a:rPr lang="en-US" sz="1600" dirty="0">
                <a:solidFill>
                  <a:schemeClr val="tx2">
                    <a:lumMod val="75000"/>
                    <a:lumOff val="25000"/>
                  </a:schemeClr>
                </a:solidFill>
              </a:rPr>
              <a:t>One class should only serve one purpose, this does not imply that each class should have only one method but they should all relate directly to the responsibility of the class. All the methods and properties should all work towards the same goal. When a class serves multiple purposes or responsibility then it should be made into a new class.</a:t>
            </a:r>
          </a:p>
          <a:p>
            <a:pPr algn="just" defTabSz="914400">
              <a:lnSpc>
                <a:spcPct val="111000"/>
              </a:lnSpc>
              <a:spcBef>
                <a:spcPts val="930"/>
              </a:spcBef>
            </a:pPr>
            <a:r>
              <a:rPr lang="en-US" sz="1600" dirty="0">
                <a:solidFill>
                  <a:schemeClr val="tx2">
                    <a:lumMod val="75000"/>
                    <a:lumOff val="25000"/>
                  </a:schemeClr>
                </a:solidFill>
              </a:rPr>
              <a:t>O - Open-closed Principle : Entities should be open for extension, but closed for modification.</a:t>
            </a:r>
          </a:p>
          <a:p>
            <a:pPr algn="just" defTabSz="914400">
              <a:lnSpc>
                <a:spcPct val="111000"/>
              </a:lnSpc>
              <a:spcBef>
                <a:spcPts val="930"/>
              </a:spcBef>
            </a:pPr>
            <a:r>
              <a:rPr lang="en-US" sz="1600" dirty="0">
                <a:solidFill>
                  <a:schemeClr val="tx2">
                    <a:lumMod val="75000"/>
                    <a:lumOff val="25000"/>
                  </a:schemeClr>
                </a:solidFill>
              </a:rPr>
              <a:t>Software entities (classes, modules, functions, etc.) be extendable without actually changing the contents of the class you’re extending. If we could follow this principle strongly enough, it is possible to then modify the behavior of our code without ever touching a piece of original code.</a:t>
            </a:r>
          </a:p>
          <a:p>
            <a:pPr algn="just" defTabSz="914400">
              <a:lnSpc>
                <a:spcPct val="111000"/>
              </a:lnSpc>
              <a:spcBef>
                <a:spcPts val="930"/>
              </a:spcBef>
            </a:pPr>
            <a:endParaRPr lang="en-US" sz="1600" dirty="0">
              <a:solidFill>
                <a:schemeClr val="tx2">
                  <a:lumMod val="75000"/>
                  <a:lumOff val="25000"/>
                </a:schemeClr>
              </a:solidFill>
            </a:endParaRPr>
          </a:p>
        </p:txBody>
      </p:sp>
      <p:sp>
        <p:nvSpPr>
          <p:cNvPr id="8" name="Rectangle 7">
            <a:extLst>
              <a:ext uri="{FF2B5EF4-FFF2-40B4-BE49-F238E27FC236}">
                <a16:creationId xmlns:a16="http://schemas.microsoft.com/office/drawing/2014/main" id="{449A59FE-4099-4894-861D-68E792846078}"/>
              </a:ext>
            </a:extLst>
          </p:cNvPr>
          <p:cNvSpPr/>
          <p:nvPr/>
        </p:nvSpPr>
        <p:spPr>
          <a:xfrm>
            <a:off x="0" y="0"/>
            <a:ext cx="12217298" cy="400110"/>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Theory Two: SOLID Principles </a:t>
            </a:r>
          </a:p>
        </p:txBody>
      </p:sp>
    </p:spTree>
    <p:extLst>
      <p:ext uri="{BB962C8B-B14F-4D97-AF65-F5344CB8AC3E}">
        <p14:creationId xmlns:p14="http://schemas.microsoft.com/office/powerpoint/2010/main" val="2808509907"/>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Custom 1">
      <a:majorFont>
        <a:latin typeface="Century Schoolbook"/>
        <a:ea typeface=""/>
        <a:cs typeface=""/>
      </a:majorFont>
      <a:minorFont>
        <a:latin typeface="Times New Roman"/>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
  <TotalTime>151</TotalTime>
  <Words>3873</Words>
  <Application>Microsoft Office PowerPoint</Application>
  <PresentationFormat>Widescreen</PresentationFormat>
  <Paragraphs>294</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Century Schoolbook</vt:lpstr>
      <vt:lpstr>Corbel</vt:lpstr>
      <vt:lpstr>Courier New</vt:lpstr>
      <vt:lpstr>Times New Roman</vt:lpstr>
      <vt:lpstr>Wingdings</vt:lpstr>
      <vt:lpstr>Wingdings 3</vt:lpstr>
      <vt:lpstr>Feathered</vt:lpstr>
      <vt:lpstr>Q1: Design Patterns, Algorithms and programming language Idioms.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Q2: Use appropriate software life-cycle models and software construction steps.</vt:lpstr>
      <vt:lpstr>PowerPoint Presentation</vt:lpstr>
      <vt:lpstr>PowerPoint Presentation</vt:lpstr>
      <vt:lpstr>PowerPoint Presentation</vt:lpstr>
      <vt:lpstr>PowerPoint Presentation</vt:lpstr>
      <vt:lpstr>PowerPoint Presentation</vt:lpstr>
      <vt:lpstr>PowerPoint Presentation</vt:lpstr>
      <vt:lpstr>Q3: Design programs.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Q4. Design user interfaces which conform to recognised usability criteria.</vt:lpstr>
      <vt:lpstr>Q4. Design user interfaces</vt:lpstr>
      <vt:lpstr>PowerPoint Presentation</vt:lpstr>
      <vt:lpstr>PowerPoint Presentation</vt:lpstr>
      <vt:lpstr>PowerPoint Presentation</vt:lpstr>
      <vt:lpstr>PowerPoint Presentation</vt:lpstr>
      <vt:lpstr>Q5.  Code programs in the specified language using the prescribed standards.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Design Patterns, Algorithms and programming language Idioms.</dc:title>
  <dc:creator>Lynn Lee</dc:creator>
  <cp:lastModifiedBy>Lynn Lee</cp:lastModifiedBy>
  <cp:revision>14</cp:revision>
  <dcterms:created xsi:type="dcterms:W3CDTF">2019-11-18T20:28:22Z</dcterms:created>
  <dcterms:modified xsi:type="dcterms:W3CDTF">2019-11-20T22:10:02Z</dcterms:modified>
</cp:coreProperties>
</file>