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8" r:id="rId4"/>
    <p:sldId id="259" r:id="rId5"/>
    <p:sldId id="260" r:id="rId6"/>
    <p:sldId id="261" r:id="rId7"/>
    <p:sldId id="267" r:id="rId8"/>
    <p:sldId id="263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C3C"/>
    <a:srgbClr val="FEDEE3"/>
    <a:srgbClr val="FABCC9"/>
    <a:srgbClr val="F686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584-AB29-456F-A539-68EB42AB409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423-9C4E-4C53-94BE-60257953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8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584-AB29-456F-A539-68EB42AB409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423-9C4E-4C53-94BE-60257953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9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584-AB29-456F-A539-68EB42AB409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423-9C4E-4C53-94BE-60257953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4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584-AB29-456F-A539-68EB42AB409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423-9C4E-4C53-94BE-60257953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1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584-AB29-456F-A539-68EB42AB409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423-9C4E-4C53-94BE-60257953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584-AB29-456F-A539-68EB42AB409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423-9C4E-4C53-94BE-60257953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6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584-AB29-456F-A539-68EB42AB409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423-9C4E-4C53-94BE-60257953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7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584-AB29-456F-A539-68EB42AB409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423-9C4E-4C53-94BE-60257953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3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584-AB29-456F-A539-68EB42AB409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423-9C4E-4C53-94BE-60257953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6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584-AB29-456F-A539-68EB42AB409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423-9C4E-4C53-94BE-60257953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8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584-AB29-456F-A539-68EB42AB409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423-9C4E-4C53-94BE-60257953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1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1584-AB29-456F-A539-68EB42AB409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A9423-9C4E-4C53-94BE-60257953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6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0317-4694-4948-916C-F9E4B674E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SUDOKU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22015-1875-4513-96F1-BC4E42BB3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/>
              <a:t>Zilin</a:t>
            </a:r>
            <a:r>
              <a:rPr lang="en-US" sz="2000" dirty="0"/>
              <a:t> Li</a:t>
            </a:r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9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2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3B597EA-FE06-4F9C-9D53-CFBAD5B1D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9" y="929838"/>
            <a:ext cx="11986870" cy="5692592"/>
          </a:xfr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97D465-9378-4EB0-A59C-E872F01C6183}"/>
              </a:ext>
            </a:extLst>
          </p:cNvPr>
          <p:cNvSpPr/>
          <p:nvPr/>
        </p:nvSpPr>
        <p:spPr>
          <a:xfrm>
            <a:off x="92529" y="122241"/>
            <a:ext cx="11986870" cy="5999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DESIGN OF THE GAME: Class 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5BA555-7AD8-4F1B-8C21-D8F42BDA5701}"/>
              </a:ext>
            </a:extLst>
          </p:cNvPr>
          <p:cNvSpPr txBox="1"/>
          <p:nvPr/>
        </p:nvSpPr>
        <p:spPr>
          <a:xfrm>
            <a:off x="4669366" y="3776134"/>
            <a:ext cx="1358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+ GetSquareWidth():int</a:t>
            </a:r>
          </a:p>
          <a:p>
            <a:r>
              <a:rPr lang="en-US" sz="800" dirty="0"/>
              <a:t>+ GetSquareHeight():int</a:t>
            </a:r>
          </a:p>
        </p:txBody>
      </p:sp>
    </p:spTree>
    <p:extLst>
      <p:ext uri="{BB962C8B-B14F-4D97-AF65-F5344CB8AC3E}">
        <p14:creationId xmlns:p14="http://schemas.microsoft.com/office/powerpoint/2010/main" val="291532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97D465-9378-4EB0-A59C-E872F01C6183}"/>
              </a:ext>
            </a:extLst>
          </p:cNvPr>
          <p:cNvSpPr/>
          <p:nvPr/>
        </p:nvSpPr>
        <p:spPr>
          <a:xfrm>
            <a:off x="92529" y="122241"/>
            <a:ext cx="11986870" cy="5999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DESIGN OF THE GAME: </a:t>
            </a:r>
            <a:r>
              <a:rPr lang="en-US" sz="2400" dirty="0">
                <a:solidFill>
                  <a:schemeClr val="bg1"/>
                </a:solidFill>
              </a:rPr>
              <a:t>Sequence Diagram of Sudoku Game: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29F89-4415-434C-9646-3F6DEF21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25" y="939483"/>
            <a:ext cx="11798950" cy="568269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789E65-DF6D-49A9-B205-AEF7BE3B1DAD}"/>
              </a:ext>
            </a:extLst>
          </p:cNvPr>
          <p:cNvCxnSpPr/>
          <p:nvPr/>
        </p:nvCxnSpPr>
        <p:spPr>
          <a:xfrm>
            <a:off x="2524760" y="2575560"/>
            <a:ext cx="132080" cy="6604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E67BD8-0181-48FC-8B22-6E124F639910}"/>
              </a:ext>
            </a:extLst>
          </p:cNvPr>
          <p:cNvCxnSpPr/>
          <p:nvPr/>
        </p:nvCxnSpPr>
        <p:spPr>
          <a:xfrm flipH="1">
            <a:off x="2529840" y="2651760"/>
            <a:ext cx="127000" cy="86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A783B8-7D37-4515-865C-9E661E824622}"/>
              </a:ext>
            </a:extLst>
          </p:cNvPr>
          <p:cNvCxnSpPr/>
          <p:nvPr/>
        </p:nvCxnSpPr>
        <p:spPr>
          <a:xfrm>
            <a:off x="2524760" y="3906520"/>
            <a:ext cx="132080" cy="86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AC5941-C113-46CC-82E6-26580311863F}"/>
              </a:ext>
            </a:extLst>
          </p:cNvPr>
          <p:cNvCxnSpPr>
            <a:cxnSpLocks/>
          </p:cNvCxnSpPr>
          <p:nvPr/>
        </p:nvCxnSpPr>
        <p:spPr>
          <a:xfrm flipH="1">
            <a:off x="2524760" y="3997960"/>
            <a:ext cx="132080" cy="812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83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3B68183-F7A7-42DA-B6E8-6920CD7A8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23" y="717580"/>
            <a:ext cx="6271456" cy="597713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7BBEC5-7A18-4EE9-92AE-EA1D7A268030}"/>
              </a:ext>
            </a:extLst>
          </p:cNvPr>
          <p:cNvSpPr/>
          <p:nvPr/>
        </p:nvSpPr>
        <p:spPr>
          <a:xfrm>
            <a:off x="114821" y="163286"/>
            <a:ext cx="11962358" cy="5046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These features make  the game work: MUST HAVE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8A32B5-81AD-47E1-9229-C3E88FAB3971}"/>
              </a:ext>
            </a:extLst>
          </p:cNvPr>
          <p:cNvSpPr/>
          <p:nvPr/>
        </p:nvSpPr>
        <p:spPr>
          <a:xfrm>
            <a:off x="206648" y="751398"/>
            <a:ext cx="5418900" cy="60208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635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500"/>
              </a:spcAft>
            </a:pPr>
            <a:r>
              <a:rPr lang="en-US" sz="1600" b="1" dirty="0">
                <a:solidFill>
                  <a:srgbClr val="002060"/>
                </a:solidFill>
              </a:rPr>
              <a:t>Get the game data from a CSV file: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FromCSV</a:t>
            </a:r>
            <a:r>
              <a:rPr lang="en-US" sz="1600" dirty="0">
                <a:solidFill>
                  <a:srgbClr val="002060"/>
                </a:solidFill>
              </a:rPr>
              <a:t>(string): </a:t>
            </a:r>
            <a:r>
              <a:rPr lang="en-US" sz="1200" dirty="0">
                <a:solidFill>
                  <a:srgbClr val="7030A0"/>
                </a:solidFill>
              </a:rPr>
              <a:t>Get game information from CSV file.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ToArray</a:t>
            </a:r>
            <a:r>
              <a:rPr lang="en-US" sz="1600" dirty="0">
                <a:solidFill>
                  <a:srgbClr val="002060"/>
                </a:solidFill>
              </a:rPr>
              <a:t>(): </a:t>
            </a:r>
            <a:r>
              <a:rPr lang="en-US" sz="1200" dirty="0">
                <a:solidFill>
                  <a:srgbClr val="7030A0"/>
                </a:solidFill>
              </a:rPr>
              <a:t>Change </a:t>
            </a:r>
            <a:r>
              <a:rPr lang="en-US" sz="1200" dirty="0" err="1">
                <a:solidFill>
                  <a:srgbClr val="7030A0"/>
                </a:solidFill>
              </a:rPr>
              <a:t>CSVFile</a:t>
            </a:r>
            <a:r>
              <a:rPr lang="en-US" sz="1200" dirty="0">
                <a:solidFill>
                  <a:srgbClr val="7030A0"/>
                </a:solidFill>
              </a:rPr>
              <a:t> string to int array.</a:t>
            </a:r>
          </a:p>
          <a:p>
            <a:pPr>
              <a:spcAft>
                <a:spcPts val="500"/>
              </a:spcAft>
            </a:pPr>
            <a:r>
              <a:rPr lang="en-US" sz="1600" b="1" dirty="0">
                <a:solidFill>
                  <a:srgbClr val="002060"/>
                </a:solidFill>
              </a:rPr>
              <a:t>S</a:t>
            </a:r>
            <a:r>
              <a:rPr lang="en-US" altLang="zh-CN" sz="1600" b="1" dirty="0">
                <a:solidFill>
                  <a:srgbClr val="002060"/>
                </a:solidFill>
              </a:rPr>
              <a:t>et the data to the game: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GetMaxValue</a:t>
            </a:r>
            <a:r>
              <a:rPr lang="en-US" sz="1600" dirty="0">
                <a:solidFill>
                  <a:srgbClr val="002060"/>
                </a:solidFill>
              </a:rPr>
              <a:t>(): </a:t>
            </a:r>
            <a:r>
              <a:rPr lang="en-US" sz="1200" dirty="0">
                <a:solidFill>
                  <a:srgbClr val="7030A0"/>
                </a:solidFill>
              </a:rPr>
              <a:t>Get the </a:t>
            </a:r>
            <a:r>
              <a:rPr lang="en-US" sz="1200" dirty="0" err="1">
                <a:solidFill>
                  <a:srgbClr val="7030A0"/>
                </a:solidFill>
              </a:rPr>
              <a:t>maxvalue</a:t>
            </a:r>
            <a:r>
              <a:rPr lang="en-US" sz="1200" dirty="0">
                <a:solidFill>
                  <a:srgbClr val="7030A0"/>
                </a:solidFill>
              </a:rPr>
              <a:t> from </a:t>
            </a:r>
            <a:r>
              <a:rPr lang="en-US" sz="1200" dirty="0" err="1">
                <a:solidFill>
                  <a:srgbClr val="7030A0"/>
                </a:solidFill>
              </a:rPr>
              <a:t>CSVFile</a:t>
            </a:r>
            <a:r>
              <a:rPr lang="en-US" sz="1200" dirty="0">
                <a:solidFill>
                  <a:srgbClr val="7030A0"/>
                </a:solidFill>
              </a:rPr>
              <a:t> array.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GetSquareWidth(): </a:t>
            </a:r>
            <a:r>
              <a:rPr lang="en-US" sz="1200" dirty="0">
                <a:solidFill>
                  <a:srgbClr val="7030A0"/>
                </a:solidFill>
              </a:rPr>
              <a:t>Get the width from </a:t>
            </a:r>
            <a:r>
              <a:rPr lang="en-US" sz="1200" dirty="0" err="1">
                <a:solidFill>
                  <a:srgbClr val="7030A0"/>
                </a:solidFill>
              </a:rPr>
              <a:t>CSVFile</a:t>
            </a:r>
            <a:r>
              <a:rPr lang="en-US" sz="1200" dirty="0">
                <a:solidFill>
                  <a:srgbClr val="7030A0"/>
                </a:solidFill>
              </a:rPr>
              <a:t> array.</a:t>
            </a:r>
            <a:endParaRPr lang="en-US" sz="1600" dirty="0">
              <a:solidFill>
                <a:srgbClr val="002060"/>
              </a:solidFill>
            </a:endParaRP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GetSquareHeight(): </a:t>
            </a:r>
            <a:r>
              <a:rPr lang="en-US" sz="1200" dirty="0">
                <a:solidFill>
                  <a:srgbClr val="7030A0"/>
                </a:solidFill>
              </a:rPr>
              <a:t>Get the height from </a:t>
            </a:r>
            <a:r>
              <a:rPr lang="en-US" sz="1200" dirty="0" err="1">
                <a:solidFill>
                  <a:srgbClr val="7030A0"/>
                </a:solidFill>
              </a:rPr>
              <a:t>CSVFile</a:t>
            </a:r>
            <a:r>
              <a:rPr lang="en-US" sz="1200" dirty="0">
                <a:solidFill>
                  <a:srgbClr val="7030A0"/>
                </a:solidFill>
              </a:rPr>
              <a:t> array.</a:t>
            </a:r>
            <a:endParaRPr lang="en-US" sz="1600" dirty="0">
              <a:solidFill>
                <a:srgbClr val="002060"/>
              </a:solidFill>
            </a:endParaRP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SetMaxValue</a:t>
            </a:r>
            <a:r>
              <a:rPr lang="en-US" sz="1600" dirty="0">
                <a:solidFill>
                  <a:srgbClr val="002060"/>
                </a:solidFill>
              </a:rPr>
              <a:t>(int): </a:t>
            </a:r>
            <a:r>
              <a:rPr lang="en-US" sz="1200" dirty="0">
                <a:solidFill>
                  <a:srgbClr val="7030A0"/>
                </a:solidFill>
              </a:rPr>
              <a:t>Set max value to model.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SetSquareWidth</a:t>
            </a:r>
            <a:r>
              <a:rPr lang="en-US" sz="1600" dirty="0">
                <a:solidFill>
                  <a:srgbClr val="002060"/>
                </a:solidFill>
              </a:rPr>
              <a:t>(int): </a:t>
            </a:r>
            <a:r>
              <a:rPr lang="en-US" sz="1200" dirty="0">
                <a:solidFill>
                  <a:srgbClr val="7030A0"/>
                </a:solidFill>
              </a:rPr>
              <a:t>Set width to model.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SetSquareHeight</a:t>
            </a:r>
            <a:r>
              <a:rPr lang="en-US" sz="1600" dirty="0">
                <a:solidFill>
                  <a:srgbClr val="002060"/>
                </a:solidFill>
              </a:rPr>
              <a:t>(int): </a:t>
            </a:r>
            <a:r>
              <a:rPr lang="en-US" sz="1200" dirty="0">
                <a:solidFill>
                  <a:srgbClr val="7030A0"/>
                </a:solidFill>
              </a:rPr>
              <a:t>Set height to model.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Set(int[]): </a:t>
            </a:r>
            <a:r>
              <a:rPr lang="en-US" sz="1200" dirty="0">
                <a:solidFill>
                  <a:srgbClr val="7030A0"/>
                </a:solidFill>
              </a:rPr>
              <a:t>Get all the cell value from </a:t>
            </a:r>
            <a:r>
              <a:rPr lang="en-US" sz="1200" dirty="0" err="1">
                <a:solidFill>
                  <a:srgbClr val="7030A0"/>
                </a:solidFill>
              </a:rPr>
              <a:t>CSVFile</a:t>
            </a:r>
            <a:r>
              <a:rPr lang="en-US" sz="1200" dirty="0">
                <a:solidFill>
                  <a:srgbClr val="7030A0"/>
                </a:solidFill>
              </a:rPr>
              <a:t> </a:t>
            </a:r>
            <a:r>
              <a:rPr lang="en-US" sz="1200" dirty="0" err="1">
                <a:solidFill>
                  <a:srgbClr val="7030A0"/>
                </a:solidFill>
              </a:rPr>
              <a:t>array,and</a:t>
            </a:r>
            <a:r>
              <a:rPr lang="en-US" sz="1200" dirty="0">
                <a:solidFill>
                  <a:srgbClr val="7030A0"/>
                </a:solidFill>
              </a:rPr>
              <a:t> set it to model.</a:t>
            </a:r>
          </a:p>
          <a:p>
            <a:pPr>
              <a:spcAft>
                <a:spcPts val="500"/>
              </a:spcAft>
            </a:pPr>
            <a:r>
              <a:rPr lang="en-US" altLang="zh-CN" sz="1600" b="1" dirty="0">
                <a:solidFill>
                  <a:srgbClr val="002060"/>
                </a:solidFill>
              </a:rPr>
              <a:t>Display the game board: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rgbClr val="002060"/>
                </a:solidFill>
              </a:rPr>
              <a:t>ToPrettyString</a:t>
            </a:r>
            <a:r>
              <a:rPr lang="en-US" sz="1600" dirty="0">
                <a:solidFill>
                  <a:srgbClr val="002060"/>
                </a:solidFill>
              </a:rPr>
              <a:t>(): </a:t>
            </a:r>
            <a:r>
              <a:rPr lang="en-US" sz="1200" dirty="0">
                <a:solidFill>
                  <a:srgbClr val="7030A0"/>
                </a:solidFill>
              </a:rPr>
              <a:t>Use to output the game board.</a:t>
            </a:r>
            <a:endParaRPr lang="en-US" altLang="zh-CN" sz="1200" dirty="0">
              <a:solidFill>
                <a:srgbClr val="7030A0"/>
              </a:solidFill>
            </a:endParaRPr>
          </a:p>
          <a:p>
            <a:pPr>
              <a:spcAft>
                <a:spcPts val="500"/>
              </a:spcAft>
            </a:pPr>
            <a:r>
              <a:rPr lang="en-US" altLang="zh-CN" sz="1600" b="1" dirty="0">
                <a:solidFill>
                  <a:srgbClr val="002060"/>
                </a:solidFill>
              </a:rPr>
              <a:t>Allow users to enter values: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rgbClr val="002060"/>
                </a:solidFill>
              </a:rPr>
              <a:t>SetCell</a:t>
            </a:r>
            <a:r>
              <a:rPr lang="en-US" sz="1600" dirty="0">
                <a:solidFill>
                  <a:srgbClr val="002060"/>
                </a:solidFill>
              </a:rPr>
              <a:t>(</a:t>
            </a:r>
            <a:r>
              <a:rPr lang="en-US" sz="1600" dirty="0" err="1">
                <a:solidFill>
                  <a:srgbClr val="002060"/>
                </a:solidFill>
              </a:rPr>
              <a:t>int,int</a:t>
            </a:r>
            <a:r>
              <a:rPr lang="en-US" sz="1200" dirty="0">
                <a:solidFill>
                  <a:srgbClr val="7030A0"/>
                </a:solidFill>
              </a:rPr>
              <a:t>): Use to set a value by cell index.</a:t>
            </a:r>
            <a:endParaRPr lang="en-US" altLang="zh-CN" sz="1200" dirty="0">
              <a:solidFill>
                <a:srgbClr val="7030A0"/>
              </a:solidFill>
            </a:endParaRPr>
          </a:p>
          <a:p>
            <a:pPr>
              <a:spcAft>
                <a:spcPts val="500"/>
              </a:spcAft>
            </a:pPr>
            <a:r>
              <a:rPr lang="en-US" altLang="zh-CN" sz="1600" b="1" dirty="0">
                <a:solidFill>
                  <a:srgbClr val="002060"/>
                </a:solidFill>
              </a:rPr>
              <a:t>Allow users to end the game: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Restart()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rgbClr val="002060"/>
                </a:solidFill>
              </a:rPr>
              <a:t>ToCSV</a:t>
            </a:r>
            <a:r>
              <a:rPr lang="en-US" sz="1600" dirty="0">
                <a:solidFill>
                  <a:srgbClr val="002060"/>
                </a:solidFill>
              </a:rPr>
              <a:t>(): </a:t>
            </a:r>
            <a:r>
              <a:rPr lang="en-US" sz="1200" dirty="0">
                <a:solidFill>
                  <a:srgbClr val="7030A0"/>
                </a:solidFill>
              </a:rPr>
              <a:t>Use to save the game as a CSV file format.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132A853-0490-44A7-8A3A-80A56C326B1B}"/>
              </a:ext>
            </a:extLst>
          </p:cNvPr>
          <p:cNvSpPr/>
          <p:nvPr/>
        </p:nvSpPr>
        <p:spPr>
          <a:xfrm>
            <a:off x="5835652" y="822325"/>
            <a:ext cx="2156881" cy="504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 Diagram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DBEE45-91BF-4629-8CBD-2B0AA5ABE0EB}"/>
              </a:ext>
            </a:extLst>
          </p:cNvPr>
          <p:cNvSpPr/>
          <p:nvPr/>
        </p:nvSpPr>
        <p:spPr>
          <a:xfrm>
            <a:off x="9719733" y="982133"/>
            <a:ext cx="2156881" cy="1244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This Diagram show how the program load and set the game information</a:t>
            </a:r>
          </a:p>
        </p:txBody>
      </p:sp>
    </p:spTree>
    <p:extLst>
      <p:ext uri="{BB962C8B-B14F-4D97-AF65-F5344CB8AC3E}">
        <p14:creationId xmlns:p14="http://schemas.microsoft.com/office/powerpoint/2010/main" val="156048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FE9933E-3EB4-4A1E-A5D9-D8562482A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114" y="757478"/>
            <a:ext cx="7080553" cy="593510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8E1C0-9F4B-4A34-912E-C84FAEFE4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050471"/>
            <a:ext cx="4713513" cy="53067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7BBEC5-7A18-4EE9-92AE-EA1D7A268030}"/>
              </a:ext>
            </a:extLst>
          </p:cNvPr>
          <p:cNvSpPr/>
          <p:nvPr/>
        </p:nvSpPr>
        <p:spPr>
          <a:xfrm>
            <a:off x="228601" y="86898"/>
            <a:ext cx="11887200" cy="62824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These features make the game runs better: SHOULD HAVE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CC2F459-38EA-405D-AFF3-4ABD9036CEBC}"/>
              </a:ext>
            </a:extLst>
          </p:cNvPr>
          <p:cNvSpPr/>
          <p:nvPr/>
        </p:nvSpPr>
        <p:spPr>
          <a:xfrm>
            <a:off x="288472" y="902993"/>
            <a:ext cx="4321628" cy="17090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rgbClr val="B01C3C"/>
                </a:solidFill>
              </a:rPr>
              <a:t>Set a cell value by different way:</a:t>
            </a:r>
            <a:endParaRPr lang="en-US" dirty="0">
              <a:solidFill>
                <a:srgbClr val="B01C3C"/>
              </a:solidFill>
            </a:endParaRP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002060"/>
                </a:solidFill>
              </a:rPr>
              <a:t>SetByColumn</a:t>
            </a:r>
            <a:r>
              <a:rPr lang="en-US" sz="1600" dirty="0">
                <a:solidFill>
                  <a:srgbClr val="002060"/>
                </a:solidFill>
              </a:rPr>
              <a:t>(int, int, int)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002060"/>
                </a:solidFill>
              </a:rPr>
              <a:t>SetByRow</a:t>
            </a:r>
            <a:r>
              <a:rPr lang="en-US" sz="1600" dirty="0">
                <a:solidFill>
                  <a:srgbClr val="002060"/>
                </a:solidFill>
              </a:rPr>
              <a:t>(int ,int, int)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002060"/>
                </a:solidFill>
              </a:rPr>
              <a:t>SetBySquare</a:t>
            </a:r>
            <a:r>
              <a:rPr lang="en-US" sz="1600" dirty="0">
                <a:solidFill>
                  <a:srgbClr val="002060"/>
                </a:solidFill>
              </a:rPr>
              <a:t>(int ,int, int)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11FF8-B202-4CCD-A85E-0D12517A1AFB}"/>
              </a:ext>
            </a:extLst>
          </p:cNvPr>
          <p:cNvSpPr/>
          <p:nvPr/>
        </p:nvSpPr>
        <p:spPr>
          <a:xfrm>
            <a:off x="288472" y="2799896"/>
            <a:ext cx="4321628" cy="17090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rgbClr val="B01C3C"/>
                </a:solidFill>
              </a:rPr>
              <a:t>Get a cell value by different way: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2060"/>
                </a:solidFill>
              </a:rPr>
              <a:t>GetByColumn(int, int)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2060"/>
                </a:solidFill>
              </a:rPr>
              <a:t>GetByRow(int ,int)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002060"/>
                </a:solidFill>
              </a:rPr>
              <a:t>GetBySquare</a:t>
            </a:r>
            <a:r>
              <a:rPr lang="en-US" sz="1600" dirty="0">
                <a:solidFill>
                  <a:srgbClr val="002060"/>
                </a:solidFill>
              </a:rPr>
              <a:t>(int ,int)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002060"/>
                </a:solidFill>
              </a:rPr>
              <a:t>GetByCell</a:t>
            </a:r>
            <a:r>
              <a:rPr lang="en-US" sz="1600" dirty="0">
                <a:solidFill>
                  <a:srgbClr val="002060"/>
                </a:solidFill>
              </a:rPr>
              <a:t>(int)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188232-02A5-48F6-9FC7-764EEFDCE58F}"/>
              </a:ext>
            </a:extLst>
          </p:cNvPr>
          <p:cNvSpPr/>
          <p:nvPr/>
        </p:nvSpPr>
        <p:spPr>
          <a:xfrm>
            <a:off x="288472" y="4678726"/>
            <a:ext cx="4321628" cy="20138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rgbClr val="B01C3C"/>
                </a:solidFill>
              </a:rPr>
              <a:t>Check if a specific area is vaild: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2060"/>
                </a:solidFill>
              </a:rPr>
              <a:t>RowVaild(int)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002060"/>
                </a:solidFill>
              </a:rPr>
              <a:t>ColumnVaild</a:t>
            </a:r>
            <a:r>
              <a:rPr lang="en-US" sz="1600" dirty="0">
                <a:solidFill>
                  <a:srgbClr val="002060"/>
                </a:solidFill>
              </a:rPr>
              <a:t>(int)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002060"/>
                </a:solidFill>
              </a:rPr>
              <a:t>SquareVaild</a:t>
            </a:r>
            <a:r>
              <a:rPr lang="en-US" sz="1600" dirty="0">
                <a:solidFill>
                  <a:srgbClr val="002060"/>
                </a:solidFill>
              </a:rPr>
              <a:t>(int)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F3B08C-A6C6-4B5F-AACC-C0DE59F107CB}"/>
              </a:ext>
            </a:extLst>
          </p:cNvPr>
          <p:cNvGrpSpPr/>
          <p:nvPr/>
        </p:nvGrpSpPr>
        <p:grpSpPr>
          <a:xfrm>
            <a:off x="4811153" y="969965"/>
            <a:ext cx="1121133" cy="369332"/>
            <a:chOff x="4683319" y="1113384"/>
            <a:chExt cx="3749040" cy="36933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C383F51-F39F-495F-B487-70F7AB2E41A9}"/>
                </a:ext>
              </a:extLst>
            </p:cNvPr>
            <p:cNvSpPr/>
            <p:nvPr/>
          </p:nvSpPr>
          <p:spPr>
            <a:xfrm>
              <a:off x="4683319" y="1137037"/>
              <a:ext cx="3749040" cy="322027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A6C8F6-CD0A-409F-8D2F-C3ADADCC76E8}"/>
                </a:ext>
              </a:extLst>
            </p:cNvPr>
            <p:cNvSpPr txBox="1"/>
            <p:nvPr/>
          </p:nvSpPr>
          <p:spPr>
            <a:xfrm>
              <a:off x="4683320" y="1113384"/>
              <a:ext cx="3749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USE CASE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253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8E1C0-9F4B-4A34-912E-C84FAEFE4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050471"/>
            <a:ext cx="4713513" cy="53067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7BBEC5-7A18-4EE9-92AE-EA1D7A268030}"/>
              </a:ext>
            </a:extLst>
          </p:cNvPr>
          <p:cNvSpPr/>
          <p:nvPr/>
        </p:nvSpPr>
        <p:spPr>
          <a:xfrm>
            <a:off x="119271" y="130630"/>
            <a:ext cx="11978640" cy="6645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These features make the game have more fun: COULD HAVE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AAF9677-C6B7-43D2-BF03-B6CC55512CD8}"/>
              </a:ext>
            </a:extLst>
          </p:cNvPr>
          <p:cNvSpPr/>
          <p:nvPr/>
        </p:nvSpPr>
        <p:spPr>
          <a:xfrm>
            <a:off x="228601" y="907370"/>
            <a:ext cx="4448754" cy="5449886"/>
          </a:xfrm>
          <a:prstGeom prst="roundRect">
            <a:avLst/>
          </a:prstGeom>
          <a:solidFill>
            <a:srgbClr val="FEDEE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endParaRPr lang="en-US" sz="2000" b="1" dirty="0">
              <a:solidFill>
                <a:srgbClr val="B01C3C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002060"/>
                </a:solidFill>
              </a:rPr>
              <a:t>Provide game hints to users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rgbClr val="002060"/>
                </a:solidFill>
              </a:rPr>
              <a:t>VaildValueByRow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altLang="zh-CN" dirty="0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rgbClr val="002060"/>
                </a:solidFill>
              </a:rPr>
              <a:t>VaildValueByColumn</a:t>
            </a:r>
            <a:r>
              <a:rPr lang="en-US" altLang="zh-CN" dirty="0">
                <a:solidFill>
                  <a:srgbClr val="002060"/>
                </a:solidFill>
              </a:rPr>
              <a:t>(int)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rgbClr val="002060"/>
                </a:solidFill>
              </a:rPr>
              <a:t>VaildValueBySquare</a:t>
            </a:r>
            <a:r>
              <a:rPr lang="en-US" altLang="zh-CN" dirty="0">
                <a:solidFill>
                  <a:srgbClr val="002060"/>
                </a:solidFill>
              </a:rPr>
              <a:t>(int)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rgbClr val="002060"/>
                </a:solidFill>
              </a:rPr>
              <a:t>VaildValueByCell</a:t>
            </a:r>
            <a:r>
              <a:rPr lang="en-US" dirty="0">
                <a:solidFill>
                  <a:srgbClr val="002060"/>
                </a:solidFill>
              </a:rPr>
              <a:t>(int)</a:t>
            </a:r>
            <a:endParaRPr lang="en-US" altLang="zh-CN" sz="1600" dirty="0">
              <a:solidFill>
                <a:srgbClr val="002060"/>
              </a:solidFill>
            </a:endParaRPr>
          </a:p>
          <a:p>
            <a:pPr>
              <a:spcAft>
                <a:spcPts val="600"/>
              </a:spcAft>
            </a:pP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4AB09C-3A5C-4F14-BCDA-A6D485531D55}"/>
              </a:ext>
            </a:extLst>
          </p:cNvPr>
          <p:cNvSpPr/>
          <p:nvPr/>
        </p:nvSpPr>
        <p:spPr>
          <a:xfrm>
            <a:off x="5105399" y="1050471"/>
            <a:ext cx="5935133" cy="397329"/>
          </a:xfrm>
          <a:prstGeom prst="round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Structure Diagram for VaileValueByRow function.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49F9DF-862F-44B1-BF66-37B054B76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445" y="1938318"/>
            <a:ext cx="7374466" cy="386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8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AF8ABE-D011-46C1-9408-A928D0DA5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2" y="180062"/>
            <a:ext cx="11702897" cy="296953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8E1C0-9F4B-4A34-912E-C84FAEFE4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050471"/>
            <a:ext cx="4713513" cy="53067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7BBEC5-7A18-4EE9-92AE-EA1D7A268030}"/>
              </a:ext>
            </a:extLst>
          </p:cNvPr>
          <p:cNvSpPr/>
          <p:nvPr/>
        </p:nvSpPr>
        <p:spPr>
          <a:xfrm>
            <a:off x="119271" y="130630"/>
            <a:ext cx="11978640" cy="37011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Unit Test of the Sudoku Game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F23FAC-9B36-4631-8F81-6C390E37B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02" y="2865120"/>
            <a:ext cx="5790155" cy="3812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DA919A-8DB7-46BA-8965-C17547BC4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457" y="2779485"/>
            <a:ext cx="5912742" cy="389845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86CE63-ABFA-4E60-AB06-312D07EBEF17}"/>
              </a:ext>
            </a:extLst>
          </p:cNvPr>
          <p:cNvCxnSpPr>
            <a:cxnSpLocks/>
          </p:cNvCxnSpPr>
          <p:nvPr/>
        </p:nvCxnSpPr>
        <p:spPr>
          <a:xfrm>
            <a:off x="228601" y="2779486"/>
            <a:ext cx="116585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F1B73A-323D-47CD-A59D-9B001236D1AD}"/>
              </a:ext>
            </a:extLst>
          </p:cNvPr>
          <p:cNvCxnSpPr/>
          <p:nvPr/>
        </p:nvCxnSpPr>
        <p:spPr>
          <a:xfrm>
            <a:off x="5974457" y="2779486"/>
            <a:ext cx="0" cy="3947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98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8E1C0-9F4B-4A34-912E-C84FAEFE4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050471"/>
            <a:ext cx="4713513" cy="53067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7BBEC5-7A18-4EE9-92AE-EA1D7A268030}"/>
              </a:ext>
            </a:extLst>
          </p:cNvPr>
          <p:cNvSpPr/>
          <p:nvPr/>
        </p:nvSpPr>
        <p:spPr>
          <a:xfrm>
            <a:off x="119271" y="130630"/>
            <a:ext cx="11978640" cy="37011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Unit Test of the Sudoku Game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88F826D-C833-4144-9CF3-644828F29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1" y="550222"/>
            <a:ext cx="3911590" cy="60602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74BCD6B-2BF8-464E-8F03-09924624E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1" y="550222"/>
            <a:ext cx="4130280" cy="60602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FC2780-561E-4406-B0EB-C5B86F4FE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801" y="550222"/>
            <a:ext cx="3692928" cy="606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4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0317-4694-4948-916C-F9E4B674E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Thank You!</a:t>
            </a:r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9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2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3534</TotalTime>
  <Words>376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Office Theme</vt:lpstr>
      <vt:lpstr>SUDOKU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GAME</dc:title>
  <dc:creator>Will Zhao</dc:creator>
  <cp:lastModifiedBy>Lynn Lee</cp:lastModifiedBy>
  <cp:revision>50</cp:revision>
  <dcterms:created xsi:type="dcterms:W3CDTF">2019-09-14T21:29:04Z</dcterms:created>
  <dcterms:modified xsi:type="dcterms:W3CDTF">2019-11-14T23:13:36Z</dcterms:modified>
</cp:coreProperties>
</file>